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omments/comment2.xml" ContentType="application/vnd.openxmlformats-officedocument.presentationml.comments+xml"/>
  <Override PartName="/ppt/notesSlides/notesSlide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ink/ink1.xml" ContentType="application/inkml+xml"/>
  <Override PartName="/ppt/charts/chart16.xml" ContentType="application/vnd.openxmlformats-officedocument.drawingml.chart+xml"/>
  <Override PartName="/ppt/drawings/drawing2.xml" ContentType="application/vnd.openxmlformats-officedocument.drawingml.chartshapes+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comments/comment3.xml" ContentType="application/vnd.openxmlformats-officedocument.presentationml.comments+xml"/>
  <Override PartName="/ppt/notesSlides/notesSlide6.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notesSlides/notesSlide14.xml" ContentType="application/vnd.openxmlformats-officedocument.presentationml.notesSlide+xml"/>
  <Override PartName="/ppt/charts/chart30.xml" ContentType="application/vnd.openxmlformats-officedocument.drawingml.chart+xml"/>
  <Override PartName="/ppt/notesSlides/notesSlide15.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6.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7.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38.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39.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6.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7.xml" ContentType="application/vnd.openxmlformats-officedocument.presentationml.notesSlid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3.xml" ContentType="application/vnd.openxmlformats-officedocument.drawingml.chartshapes+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3.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4.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heme/themeOverride1.xml" ContentType="application/vnd.openxmlformats-officedocument.themeOverride+xml"/>
  <Override PartName="/ppt/charts/chart45.xml" ContentType="application/vnd.openxmlformats-officedocument.drawingml.chart+xml"/>
  <Override PartName="/ppt/theme/themeOverride2.xml" ContentType="application/vnd.openxmlformats-officedocument.themeOverride+xml"/>
  <Override PartName="/ppt/drawings/drawing4.xml" ContentType="application/vnd.openxmlformats-officedocument.drawingml.chartshapes+xml"/>
  <Override PartName="/ppt/charts/chart46.xml" ContentType="application/vnd.openxmlformats-officedocument.drawingml.chart+xml"/>
  <Override PartName="/ppt/theme/themeOverride3.xml" ContentType="application/vnd.openxmlformats-officedocument.themeOverride+xml"/>
  <Override PartName="/ppt/drawings/drawing5.xml" ContentType="application/vnd.openxmlformats-officedocument.drawingml.chartshapes+xml"/>
  <Override PartName="/ppt/notesSlides/notesSlide45.xml" ContentType="application/vnd.openxmlformats-officedocument.presentationml.notesSlide+xml"/>
  <Override PartName="/ppt/charts/chart47.xml" ContentType="application/vnd.openxmlformats-officedocument.drawingml.chart+xml"/>
  <Override PartName="/ppt/theme/themeOverride4.xml" ContentType="application/vnd.openxmlformats-officedocument.themeOverride+xml"/>
  <Override PartName="/ppt/drawings/drawing6.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713" r:id="rId4"/>
    <p:sldMasterId id="2147483729" r:id="rId5"/>
  </p:sldMasterIdLst>
  <p:notesMasterIdLst>
    <p:notesMasterId r:id="rId132"/>
  </p:notesMasterIdLst>
  <p:handoutMasterIdLst>
    <p:handoutMasterId r:id="rId133"/>
  </p:handoutMasterIdLst>
  <p:sldIdLst>
    <p:sldId id="257" r:id="rId6"/>
    <p:sldId id="258" r:id="rId7"/>
    <p:sldId id="259" r:id="rId8"/>
    <p:sldId id="260" r:id="rId9"/>
    <p:sldId id="330" r:id="rId10"/>
    <p:sldId id="331" r:id="rId11"/>
    <p:sldId id="332" r:id="rId12"/>
    <p:sldId id="333" r:id="rId13"/>
    <p:sldId id="334" r:id="rId14"/>
    <p:sldId id="335" r:id="rId15"/>
    <p:sldId id="336" r:id="rId16"/>
    <p:sldId id="337" r:id="rId17"/>
    <p:sldId id="338" r:id="rId18"/>
    <p:sldId id="339" r:id="rId19"/>
    <p:sldId id="340" r:id="rId20"/>
    <p:sldId id="341" r:id="rId21"/>
    <p:sldId id="342" r:id="rId22"/>
    <p:sldId id="343" r:id="rId23"/>
    <p:sldId id="344" r:id="rId24"/>
    <p:sldId id="345" r:id="rId25"/>
    <p:sldId id="346" r:id="rId26"/>
    <p:sldId id="347" r:id="rId27"/>
    <p:sldId id="348" r:id="rId28"/>
    <p:sldId id="349" r:id="rId29"/>
    <p:sldId id="350" r:id="rId30"/>
    <p:sldId id="351" r:id="rId31"/>
    <p:sldId id="352" r:id="rId32"/>
    <p:sldId id="315" r:id="rId33"/>
    <p:sldId id="400" r:id="rId34"/>
    <p:sldId id="401" r:id="rId35"/>
    <p:sldId id="402" r:id="rId36"/>
    <p:sldId id="403" r:id="rId37"/>
    <p:sldId id="404" r:id="rId38"/>
    <p:sldId id="405" r:id="rId39"/>
    <p:sldId id="406" r:id="rId40"/>
    <p:sldId id="407" r:id="rId41"/>
    <p:sldId id="408" r:id="rId42"/>
    <p:sldId id="409" r:id="rId43"/>
    <p:sldId id="410" r:id="rId44"/>
    <p:sldId id="411" r:id="rId45"/>
    <p:sldId id="412" r:id="rId46"/>
    <p:sldId id="413" r:id="rId47"/>
    <p:sldId id="414" r:id="rId48"/>
    <p:sldId id="415" r:id="rId49"/>
    <p:sldId id="416" r:id="rId50"/>
    <p:sldId id="417" r:id="rId51"/>
    <p:sldId id="418" r:id="rId52"/>
    <p:sldId id="419" r:id="rId53"/>
    <p:sldId id="420" r:id="rId54"/>
    <p:sldId id="421" r:id="rId55"/>
    <p:sldId id="422" r:id="rId56"/>
    <p:sldId id="423" r:id="rId57"/>
    <p:sldId id="424" r:id="rId58"/>
    <p:sldId id="425" r:id="rId59"/>
    <p:sldId id="426" r:id="rId60"/>
    <p:sldId id="429" r:id="rId61"/>
    <p:sldId id="430" r:id="rId62"/>
    <p:sldId id="431" r:id="rId63"/>
    <p:sldId id="432" r:id="rId64"/>
    <p:sldId id="433" r:id="rId65"/>
    <p:sldId id="434" r:id="rId66"/>
    <p:sldId id="435" r:id="rId67"/>
    <p:sldId id="436" r:id="rId68"/>
    <p:sldId id="437" r:id="rId69"/>
    <p:sldId id="438" r:id="rId70"/>
    <p:sldId id="316" r:id="rId71"/>
    <p:sldId id="317" r:id="rId72"/>
    <p:sldId id="369" r:id="rId73"/>
    <p:sldId id="370" r:id="rId74"/>
    <p:sldId id="371" r:id="rId75"/>
    <p:sldId id="372" r:id="rId76"/>
    <p:sldId id="373" r:id="rId77"/>
    <p:sldId id="374" r:id="rId78"/>
    <p:sldId id="375" r:id="rId79"/>
    <p:sldId id="376" r:id="rId80"/>
    <p:sldId id="377" r:id="rId81"/>
    <p:sldId id="378" r:id="rId82"/>
    <p:sldId id="379" r:id="rId83"/>
    <p:sldId id="380" r:id="rId84"/>
    <p:sldId id="381" r:id="rId85"/>
    <p:sldId id="382" r:id="rId86"/>
    <p:sldId id="318" r:id="rId87"/>
    <p:sldId id="459" r:id="rId88"/>
    <p:sldId id="321" r:id="rId89"/>
    <p:sldId id="322" r:id="rId90"/>
    <p:sldId id="319" r:id="rId91"/>
    <p:sldId id="354" r:id="rId92"/>
    <p:sldId id="355" r:id="rId93"/>
    <p:sldId id="356" r:id="rId94"/>
    <p:sldId id="357" r:id="rId95"/>
    <p:sldId id="358" r:id="rId96"/>
    <p:sldId id="359" r:id="rId97"/>
    <p:sldId id="360" r:id="rId98"/>
    <p:sldId id="361" r:id="rId99"/>
    <p:sldId id="362" r:id="rId100"/>
    <p:sldId id="363" r:id="rId101"/>
    <p:sldId id="364" r:id="rId102"/>
    <p:sldId id="365" r:id="rId103"/>
    <p:sldId id="366" r:id="rId104"/>
    <p:sldId id="367" r:id="rId105"/>
    <p:sldId id="323" r:id="rId106"/>
    <p:sldId id="324" r:id="rId107"/>
    <p:sldId id="439" r:id="rId108"/>
    <p:sldId id="440" r:id="rId109"/>
    <p:sldId id="441" r:id="rId110"/>
    <p:sldId id="442" r:id="rId111"/>
    <p:sldId id="443" r:id="rId112"/>
    <p:sldId id="444" r:id="rId113"/>
    <p:sldId id="445" r:id="rId114"/>
    <p:sldId id="446" r:id="rId115"/>
    <p:sldId id="447" r:id="rId116"/>
    <p:sldId id="448" r:id="rId117"/>
    <p:sldId id="449" r:id="rId118"/>
    <p:sldId id="450" r:id="rId119"/>
    <p:sldId id="451" r:id="rId120"/>
    <p:sldId id="452" r:id="rId121"/>
    <p:sldId id="453" r:id="rId122"/>
    <p:sldId id="454" r:id="rId123"/>
    <p:sldId id="455" r:id="rId124"/>
    <p:sldId id="456" r:id="rId125"/>
    <p:sldId id="457" r:id="rId126"/>
    <p:sldId id="458" r:id="rId127"/>
    <p:sldId id="325" r:id="rId128"/>
    <p:sldId id="326" r:id="rId129"/>
    <p:sldId id="327" r:id="rId130"/>
    <p:sldId id="328" r:id="rId13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Robinson" initials="DR" lastIdx="15" clrIdx="0">
    <p:extLst>
      <p:ext uri="{19B8F6BF-5375-455C-9EA6-DF929625EA0E}">
        <p15:presenceInfo xmlns:p15="http://schemas.microsoft.com/office/powerpoint/2012/main" userId="32599a9101abfbb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AEFF7"/>
          </a:solidFill>
        </a:fill>
      </a:tcStyle>
    </a:wholeTbl>
    <a:band1H>
      <a:tcStyle>
        <a:tcBdr/>
        <a:fill>
          <a:solidFill>
            <a:srgbClr val="D2DEEF"/>
          </a:solidFill>
        </a:fill>
      </a:tcStyle>
    </a:band1H>
    <a:band2H>
      <a:tcStyle>
        <a:tcBdr/>
      </a:tcStyle>
    </a:band2H>
    <a:band1V>
      <a:tcStyle>
        <a:tcBdr/>
        <a:fill>
          <a:solidFill>
            <a:srgbClr val="D2DEEF"/>
          </a:solidFill>
        </a:fill>
      </a:tcStyle>
    </a:band1V>
    <a:band2V>
      <a:tcStyle>
        <a:tcBdr/>
      </a:tcStyle>
    </a:band2V>
    <a:lastCol>
      <a:tcTxStyle b="on">
        <a:font>
          <a:latin typeface="+mn-lt"/>
          <a:ea typeface="+mn-ea"/>
          <a:cs typeface="+mn-cs"/>
        </a:font>
        <a:srgbClr val="FFFFFF"/>
      </a:tcTxStyle>
      <a:tcStyle>
        <a:tcBdr/>
        <a:fill>
          <a:solidFill>
            <a:srgbClr val="5B9BD5"/>
          </a:solidFill>
        </a:fill>
      </a:tcStyle>
    </a:lastCol>
    <a:firstCol>
      <a:tcTxStyle b="on">
        <a:font>
          <a:latin typeface="+mn-lt"/>
          <a:ea typeface="+mn-ea"/>
          <a:cs typeface="+mn-cs"/>
        </a:font>
        <a:srgbClr val="FFFFFF"/>
      </a:tcTxStyle>
      <a:tcStyle>
        <a:tcBdr/>
        <a:fill>
          <a:solidFill>
            <a:srgbClr val="5B9BD5"/>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5B9BD5"/>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5B9BD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8" autoAdjust="0"/>
    <p:restoredTop sz="94660"/>
  </p:normalViewPr>
  <p:slideViewPr>
    <p:cSldViewPr snapToGrid="0">
      <p:cViewPr varScale="1">
        <p:scale>
          <a:sx n="110" d="100"/>
          <a:sy n="110" d="100"/>
        </p:scale>
        <p:origin x="76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handoutMaster" Target="handoutMasters/handoutMaster1.xml"/><Relationship Id="rId138" Type="http://schemas.openxmlformats.org/officeDocument/2006/relationships/tableStyles" Target="tableStyle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slide" Target="slides/slide113.xml"/><Relationship Id="rId126" Type="http://schemas.openxmlformats.org/officeDocument/2006/relationships/slide" Target="slides/slide121.xml"/><Relationship Id="rId134"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slide" Target="slides/slide124.xml"/><Relationship Id="rId13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viewProps" Target="view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rted\Dropbox\HE\Tuition%20fees\Charts%20for%20slide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mrted\Dropbox\HE\Tuition%20fees\Charts%20for%20slide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mrted\Dropbox\HE\Tuition%20fees\SAES%20data.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1" Type="http://schemas.openxmlformats.org/officeDocument/2006/relationships/oleObject" Target="file:///C:\Users\mrted\Dropbox\HE\Tuition%20fees\Charts%20for%20slide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mrted\Dropbox\HE\Tuition%20fees\Charts%20for%20slide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mrted\Dropbox\HE\Tuition%20fees\Charts%20for%20slides.xlsx"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mrted\Dropbox\HE\Tuition%20fees\Charts%20for%20slides.xlsx" TargetMode="External"/></Relationships>
</file>

<file path=ppt/charts/_rels/chart17.xml.rels><?xml version="1.0" encoding="UTF-8" standalone="yes"?>
<Relationships xmlns="http://schemas.openxmlformats.org/package/2006/relationships"><Relationship Id="rId3" Type="http://schemas.openxmlformats.org/officeDocument/2006/relationships/oleObject" Target="file:///C:\Users\mrted\Dropbox\HE\Tuition%20fees\Charts%20for%20slides.xlsx" TargetMode="External"/><Relationship Id="rId2" Type="http://schemas.microsoft.com/office/2011/relationships/chartColorStyle" Target="colors13.xml"/><Relationship Id="rId1" Type="http://schemas.microsoft.com/office/2011/relationships/chartStyle" Target="style13.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mrted\Dropbox\HE\Tuition%20fees\Charts%20for%20slides.xlsx" TargetMode="External"/><Relationship Id="rId2" Type="http://schemas.microsoft.com/office/2011/relationships/chartColorStyle" Target="colors14.xml"/><Relationship Id="rId1" Type="http://schemas.microsoft.com/office/2011/relationships/chartStyle" Target="style14.xml"/></Relationships>
</file>

<file path=ppt/charts/_rels/chart19.xml.rels><?xml version="1.0" encoding="UTF-8" standalone="yes"?>
<Relationships xmlns="http://schemas.openxmlformats.org/package/2006/relationships"><Relationship Id="rId1" Type="http://schemas.openxmlformats.org/officeDocument/2006/relationships/oleObject" Target="file:///C:\Users\mrted\Dropbox\HE\Tuition%20fees\Charts%20for%20slides.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mrted\Dropbox\HE\Tuition%20fees\Charts%20for%20slides.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oleObject" Target="file:///C:\Users\mrted\Dropbox\HE\Tuition%20fees\Charts%20for%20slides.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mrted\Dropbox\HE\Tuition%20fees\Charts%20for%20slides.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mrted\Dropbox\HE\Tuition%20fees\Charts%20for%20slides.xlsx" TargetMode="Externa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mrted\Dropbox\HE\Tuition%20fees\Charts%20for%20slides.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39.xml.rels><?xml version="1.0" encoding="UTF-8" standalone="yes"?>
<Relationships xmlns="http://schemas.openxmlformats.org/package/2006/relationships"><Relationship Id="rId3" Type="http://schemas.openxmlformats.org/officeDocument/2006/relationships/oleObject" Target="file:///\\NASDA8DD4\Public\Education%20&amp;%20Social%20Policy\2015-16\15.%20Higher%20Education\HE%20funding\Ppt\PPT%20trade-offs.xlsx" TargetMode="External"/><Relationship Id="rId2" Type="http://schemas.microsoft.com/office/2011/relationships/chartColorStyle" Target="colors15.xml"/><Relationship Id="rId1" Type="http://schemas.microsoft.com/office/2011/relationships/chartStyle" Target="style15.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rted\Dropbox\HE\Tuition%20fees\Charts%20for%20slides.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NASDA8DD4\Public\Education%20&amp;%20Social%20Policy\2015-16\15.%20Higher%20Education\HE%20funding\Ppt\PPT%20trade-offs.xlsx" TargetMode="External"/><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oleObject" Target="file:///\\NASDA8DD4\Public\Education%20&amp;%20Social%20Policy\2015-16\15.%20Higher%20Education\HE%20funding\Ppt\PPT%20trade-offs.xlsx" TargetMode="Externa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3.xml"/></Relationships>
</file>

<file path=ppt/charts/_rels/chart42.xml.rels><?xml version="1.0" encoding="UTF-8" standalone="yes"?>
<Relationships xmlns="http://schemas.openxmlformats.org/package/2006/relationships"><Relationship Id="rId3" Type="http://schemas.openxmlformats.org/officeDocument/2006/relationships/oleObject" Target="file:///\\NASDA8DD4\Public\Education%20&amp;%20Social%20Policy\2015-16\15.%20Higher%20Education\HE%20funding\Ppt\PPT%20trade-offs.xlsx" TargetMode="External"/><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3" Type="http://schemas.openxmlformats.org/officeDocument/2006/relationships/oleObject" Target="file:///\\NASDA8DD4\Public\Education%20&amp;%20Social%20Policy\2015-16\15.%20Higher%20Education\HE%20funding\Ppt\PPT%20trade-offs.xlsx" TargetMode="External"/><Relationship Id="rId2" Type="http://schemas.microsoft.com/office/2011/relationships/chartColorStyle" Target="colors19.xml"/><Relationship Id="rId1" Type="http://schemas.microsoft.com/office/2011/relationships/chartStyle" Target="style19.xml"/></Relationships>
</file>

<file path=ppt/charts/_rels/chart44.xml.rels><?xml version="1.0" encoding="UTF-8" standalone="yes"?>
<Relationships xmlns="http://schemas.openxmlformats.org/package/2006/relationships"><Relationship Id="rId3" Type="http://schemas.openxmlformats.org/officeDocument/2006/relationships/oleObject" Target="file:///\\NASDA8DD4\Public\Education%20&amp;%20Social%20Policy\2015-16\15.%20Higher%20Education\HE%20funding\Ppt\PPT%20trade-offs.xlsx" TargetMode="External"/><Relationship Id="rId2" Type="http://schemas.microsoft.com/office/2011/relationships/chartColorStyle" Target="colors20.xml"/><Relationship Id="rId1" Type="http://schemas.microsoft.com/office/2011/relationships/chartStyle" Target="style20.xml"/></Relationships>
</file>

<file path=ppt/charts/_rels/chart45.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C:\Users\Kathleen.henehan\Downloads\oc051-chart-2.csv" TargetMode="External"/><Relationship Id="rId1" Type="http://schemas.openxmlformats.org/officeDocument/2006/relationships/themeOverride" Target="../theme/themeOverride2.xml"/></Relationships>
</file>

<file path=ppt/charts/_rels/chart46.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rf-file01\Foundation\RESEARCH%20AND%20POLICY\Post%2016%20Skills\HE%20Stats\DW_EPI.xls" TargetMode="External"/><Relationship Id="rId1" Type="http://schemas.openxmlformats.org/officeDocument/2006/relationships/themeOverride" Target="../theme/themeOverride3.xml"/></Relationships>
</file>

<file path=ppt/charts/_rels/chart47.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C:\Users\Kathleen.henehan\Downloads\oc051-chart-2.csv"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rted\Dropbox\HE\Tuition%20fees\Charts%20for%20slid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rted\Dropbox\HE\Tuition%20fees\Charts%20for%20slides.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rted\Dropbox\HE\Tuition%20fees\Charts%20for%20slide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rted\Dropbox\HE\Tuition%20fees\Charts%20for%20slide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mrted\Dropbox\HE\Tuition%20fees\Charts%20for%20slide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2"/>
          <c:order val="3"/>
          <c:tx>
            <c:strRef>
              <c:f>'Eg graduate'!$E$5</c:f>
              <c:strCache>
                <c:ptCount val="1"/>
                <c:pt idx="0">
                  <c:v>Repayment free</c:v>
                </c:pt>
              </c:strCache>
            </c:strRef>
          </c:tx>
          <c:spPr>
            <a:solidFill>
              <a:schemeClr val="accent1"/>
            </a:solidFill>
            <a:ln>
              <a:noFill/>
            </a:ln>
            <a:effectLst/>
          </c:spPr>
          <c:dLbls>
            <c:dLbl>
              <c:idx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0"/>
              <c:showCatName val="0"/>
              <c:showSerName val="1"/>
              <c:showPercent val="0"/>
              <c:showBubbleSize val="0"/>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'Eg graduate'!$E$9:$E$52</c:f>
              <c:numCache>
                <c:formatCode>_-[$£-809]* #,##0_-;\-[$£-809]* #,##0_-;_-[$£-809]* "-"??_-;_-@_-</c:formatCode>
                <c:ptCount val="44"/>
                <c:pt idx="0">
                  <c:v>16837.215728155341</c:v>
                </c:pt>
                <c:pt idx="1">
                  <c:v>19001.502524271844</c:v>
                </c:pt>
                <c:pt idx="2">
                  <c:v>20338.466990291261</c:v>
                </c:pt>
                <c:pt idx="3">
                  <c:v>21000</c:v>
                </c:pt>
                <c:pt idx="4">
                  <c:v>21000</c:v>
                </c:pt>
                <c:pt idx="5">
                  <c:v>21000</c:v>
                </c:pt>
                <c:pt idx="6">
                  <c:v>21000</c:v>
                </c:pt>
                <c:pt idx="7">
                  <c:v>21000</c:v>
                </c:pt>
                <c:pt idx="8">
                  <c:v>21000</c:v>
                </c:pt>
                <c:pt idx="9">
                  <c:v>21000</c:v>
                </c:pt>
                <c:pt idx="10">
                  <c:v>21000</c:v>
                </c:pt>
                <c:pt idx="11">
                  <c:v>21000</c:v>
                </c:pt>
                <c:pt idx="12">
                  <c:v>21000</c:v>
                </c:pt>
                <c:pt idx="13">
                  <c:v>21000</c:v>
                </c:pt>
                <c:pt idx="14">
                  <c:v>21000</c:v>
                </c:pt>
                <c:pt idx="15">
                  <c:v>21000</c:v>
                </c:pt>
                <c:pt idx="16">
                  <c:v>21000</c:v>
                </c:pt>
                <c:pt idx="17">
                  <c:v>21000</c:v>
                </c:pt>
                <c:pt idx="18">
                  <c:v>21000</c:v>
                </c:pt>
                <c:pt idx="19">
                  <c:v>21000</c:v>
                </c:pt>
                <c:pt idx="20">
                  <c:v>21000</c:v>
                </c:pt>
                <c:pt idx="21">
                  <c:v>21000</c:v>
                </c:pt>
                <c:pt idx="22">
                  <c:v>21000</c:v>
                </c:pt>
                <c:pt idx="23">
                  <c:v>21000</c:v>
                </c:pt>
                <c:pt idx="24">
                  <c:v>21000</c:v>
                </c:pt>
                <c:pt idx="25">
                  <c:v>21000</c:v>
                </c:pt>
                <c:pt idx="26">
                  <c:v>21000</c:v>
                </c:pt>
                <c:pt idx="27">
                  <c:v>21000</c:v>
                </c:pt>
                <c:pt idx="28">
                  <c:v>21000</c:v>
                </c:pt>
                <c:pt idx="29">
                  <c:v>36544.637475728152</c:v>
                </c:pt>
                <c:pt idx="30">
                  <c:v>36745.601941747569</c:v>
                </c:pt>
                <c:pt idx="31">
                  <c:v>35062.86058252427</c:v>
                </c:pt>
                <c:pt idx="32">
                  <c:v>34892.308932038832</c:v>
                </c:pt>
                <c:pt idx="33">
                  <c:v>33170.745048543686</c:v>
                </c:pt>
                <c:pt idx="34">
                  <c:v>31855.921553398057</c:v>
                </c:pt>
                <c:pt idx="35">
                  <c:v>31808</c:v>
                </c:pt>
                <c:pt idx="36">
                  <c:v>31666</c:v>
                </c:pt>
                <c:pt idx="37">
                  <c:v>31240</c:v>
                </c:pt>
                <c:pt idx="38">
                  <c:v>30530</c:v>
                </c:pt>
                <c:pt idx="39">
                  <c:v>21300</c:v>
                </c:pt>
                <c:pt idx="40">
                  <c:v>19880</c:v>
                </c:pt>
                <c:pt idx="41">
                  <c:v>19170</c:v>
                </c:pt>
                <c:pt idx="42">
                  <c:v>13419</c:v>
                </c:pt>
                <c:pt idx="43">
                  <c:v>9393.2999999999993</c:v>
                </c:pt>
              </c:numCache>
            </c:numRef>
          </c:val>
          <c:extLst xmlns:c16r2="http://schemas.microsoft.com/office/drawing/2015/06/chart">
            <c:ext xmlns:c16="http://schemas.microsoft.com/office/drawing/2014/chart" uri="{C3380CC4-5D6E-409C-BE32-E72D297353CC}">
              <c16:uniqueId val="{00000001-E444-41F4-8F0D-47B4A8AB1281}"/>
            </c:ext>
          </c:extLst>
        </c:ser>
        <c:ser>
          <c:idx val="0"/>
          <c:order val="4"/>
          <c:tx>
            <c:strRef>
              <c:f>'Eg graduate'!$F$5</c:f>
              <c:strCache>
                <c:ptCount val="1"/>
                <c:pt idx="0">
                  <c:v>Repayments eligible</c:v>
                </c:pt>
              </c:strCache>
            </c:strRef>
          </c:tx>
          <c:spPr>
            <a:solidFill>
              <a:schemeClr val="accent1">
                <a:lumMod val="60000"/>
                <a:lumOff val="40000"/>
              </a:schemeClr>
            </a:solidFill>
            <a:ln w="25400">
              <a:noFill/>
            </a:ln>
            <a:effectLst/>
          </c:spPr>
          <c:dLbls>
            <c:dLbl>
              <c:idx val="0"/>
              <c:layout>
                <c:manualLayout>
                  <c:x val="-8.2749212937702609E-3"/>
                  <c:y val="6.4192705700758454E-2"/>
                </c:manualLayout>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2-E444-41F4-8F0D-47B4A8AB1281}"/>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'Eg graduate'!$F$9:$F$52</c:f>
              <c:numCache>
                <c:formatCode>_-[$£-809]* #,##0_-;\-[$£-809]* #,##0_-;_-[$£-809]* "-"??_-;_-@_-</c:formatCode>
                <c:ptCount val="44"/>
                <c:pt idx="0">
                  <c:v>0</c:v>
                </c:pt>
                <c:pt idx="1">
                  <c:v>0</c:v>
                </c:pt>
                <c:pt idx="2">
                  <c:v>0</c:v>
                </c:pt>
                <c:pt idx="3">
                  <c:v>2014.1830446601939</c:v>
                </c:pt>
                <c:pt idx="4">
                  <c:v>1396.5365359223294</c:v>
                </c:pt>
                <c:pt idx="5">
                  <c:v>4997.6344776699016</c:v>
                </c:pt>
                <c:pt idx="6">
                  <c:v>8022.9757728155364</c:v>
                </c:pt>
                <c:pt idx="7">
                  <c:v>11401.878042718443</c:v>
                </c:pt>
                <c:pt idx="8">
                  <c:v>13740.697314563107</c:v>
                </c:pt>
                <c:pt idx="9">
                  <c:v>14182.842990291265</c:v>
                </c:pt>
                <c:pt idx="10">
                  <c:v>14168.402968932034</c:v>
                </c:pt>
                <c:pt idx="11">
                  <c:v>15385.090815533978</c:v>
                </c:pt>
                <c:pt idx="12">
                  <c:v>15508.037999999997</c:v>
                </c:pt>
                <c:pt idx="13">
                  <c:v>12943.685918446605</c:v>
                </c:pt>
                <c:pt idx="14">
                  <c:v>12355.333458252426</c:v>
                </c:pt>
                <c:pt idx="15">
                  <c:v>13900.290287378639</c:v>
                </c:pt>
                <c:pt idx="16">
                  <c:v>14595.36843106796</c:v>
                </c:pt>
                <c:pt idx="17">
                  <c:v>14806.172669902911</c:v>
                </c:pt>
                <c:pt idx="18">
                  <c:v>16616.544869902911</c:v>
                </c:pt>
                <c:pt idx="19">
                  <c:v>16084.572475728153</c:v>
                </c:pt>
                <c:pt idx="20">
                  <c:v>16292.717040776699</c:v>
                </c:pt>
                <c:pt idx="21">
                  <c:v>15658.949396116506</c:v>
                </c:pt>
                <c:pt idx="22">
                  <c:v>15951.726788349513</c:v>
                </c:pt>
                <c:pt idx="23">
                  <c:v>14837.248198058252</c:v>
                </c:pt>
                <c:pt idx="24">
                  <c:v>14340.265568932035</c:v>
                </c:pt>
                <c:pt idx="25">
                  <c:v>16494.27514951456</c:v>
                </c:pt>
                <c:pt idx="26">
                  <c:v>16369.960491262131</c:v>
                </c:pt>
                <c:pt idx="27">
                  <c:v>15584.378165048538</c:v>
                </c:pt>
                <c:pt idx="28">
                  <c:v>17416.391578640774</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numCache>
            </c:numRef>
          </c:val>
          <c:extLst xmlns:c16r2="http://schemas.microsoft.com/office/drawing/2015/06/chart">
            <c:ext xmlns:c16="http://schemas.microsoft.com/office/drawing/2014/chart" uri="{C3380CC4-5D6E-409C-BE32-E72D297353CC}">
              <c16:uniqueId val="{00000003-E444-41F4-8F0D-47B4A8AB1281}"/>
            </c:ext>
          </c:extLst>
        </c:ser>
        <c:ser>
          <c:idx val="1"/>
          <c:order val="5"/>
          <c:tx>
            <c:strRef>
              <c:f>'Eg graduate'!$G$5</c:f>
              <c:strCache>
                <c:ptCount val="1"/>
                <c:pt idx="0">
                  <c:v>Repayments (9%)</c:v>
                </c:pt>
              </c:strCache>
            </c:strRef>
          </c:tx>
          <c:spPr>
            <a:solidFill>
              <a:schemeClr val="accent1">
                <a:lumMod val="60000"/>
                <a:lumOff val="40000"/>
              </a:schemeClr>
            </a:solidFill>
            <a:ln w="25400">
              <a:noFill/>
            </a:ln>
            <a:effectLst/>
          </c:spPr>
          <c:dLbls>
            <c:dLbl>
              <c:idx val="0"/>
              <c:delete val="1"/>
              <c:extLst xmlns:c16r2="http://schemas.microsoft.com/office/drawing/2015/06/chart">
                <c:ext xmlns:c16="http://schemas.microsoft.com/office/drawing/2014/chart" uri="{C3380CC4-5D6E-409C-BE32-E72D297353CC}">
                  <c16:uniqueId val="{00000004-E444-41F4-8F0D-47B4A8AB1281}"/>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'Eg graduate'!$G$9:$G$52</c:f>
              <c:numCache>
                <c:formatCode>_-[$£-809]* #,##0.00_-;\-[$£-809]* #,##0.00_-;_-[$£-809]* "-"??_-;_-@_-</c:formatCode>
                <c:ptCount val="44"/>
                <c:pt idx="0">
                  <c:v>0</c:v>
                </c:pt>
                <c:pt idx="1">
                  <c:v>0</c:v>
                </c:pt>
                <c:pt idx="2">
                  <c:v>0</c:v>
                </c:pt>
                <c:pt idx="3">
                  <c:v>199.20491650485434</c:v>
                </c:pt>
                <c:pt idx="4">
                  <c:v>138.11899805825237</c:v>
                </c:pt>
                <c:pt idx="5">
                  <c:v>494.27154174757266</c:v>
                </c:pt>
                <c:pt idx="6">
                  <c:v>793.48112038834972</c:v>
                </c:pt>
                <c:pt idx="7">
                  <c:v>1127.6582679611645</c:v>
                </c:pt>
                <c:pt idx="8">
                  <c:v>1358.9700640776698</c:v>
                </c:pt>
                <c:pt idx="9">
                  <c:v>1402.6987572815535</c:v>
                </c:pt>
                <c:pt idx="10">
                  <c:v>1401.2706233009703</c:v>
                </c:pt>
                <c:pt idx="11">
                  <c:v>1521.6023883495143</c:v>
                </c:pt>
                <c:pt idx="12">
                  <c:v>1533.7619999999995</c:v>
                </c:pt>
                <c:pt idx="13">
                  <c:v>1280.1447611650487</c:v>
                </c:pt>
                <c:pt idx="14">
                  <c:v>1221.9560563106793</c:v>
                </c:pt>
                <c:pt idx="15">
                  <c:v>1374.7539844660191</c:v>
                </c:pt>
                <c:pt idx="16">
                  <c:v>1443.4979766990289</c:v>
                </c:pt>
                <c:pt idx="17">
                  <c:v>1464.3467475728153</c:v>
                </c:pt>
                <c:pt idx="18">
                  <c:v>1643.3945475728153</c:v>
                </c:pt>
                <c:pt idx="19">
                  <c:v>1590.7818932038831</c:v>
                </c:pt>
                <c:pt idx="20">
                  <c:v>1611.3676194174757</c:v>
                </c:pt>
                <c:pt idx="21">
                  <c:v>1548.6873029126214</c:v>
                </c:pt>
                <c:pt idx="22">
                  <c:v>1577.6433087378639</c:v>
                </c:pt>
                <c:pt idx="23">
                  <c:v>1467.4201514563106</c:v>
                </c:pt>
                <c:pt idx="24">
                  <c:v>1418.2680233009703</c:v>
                </c:pt>
                <c:pt idx="25">
                  <c:v>1631.3019378640774</c:v>
                </c:pt>
                <c:pt idx="26">
                  <c:v>1619.0070815533975</c:v>
                </c:pt>
                <c:pt idx="27">
                  <c:v>1541.3121262135917</c:v>
                </c:pt>
                <c:pt idx="28">
                  <c:v>1722.500266019417</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numCache>
            </c:numRef>
          </c:val>
          <c:extLst xmlns:c16r2="http://schemas.microsoft.com/office/drawing/2015/06/chart">
            <c:ext xmlns:c16="http://schemas.microsoft.com/office/drawing/2014/chart" uri="{C3380CC4-5D6E-409C-BE32-E72D297353CC}">
              <c16:uniqueId val="{00000005-E444-41F4-8F0D-47B4A8AB1281}"/>
            </c:ext>
          </c:extLst>
        </c:ser>
        <c:dLbls>
          <c:showLegendKey val="0"/>
          <c:showVal val="0"/>
          <c:showCatName val="0"/>
          <c:showSerName val="0"/>
          <c:showPercent val="0"/>
          <c:showBubbleSize val="0"/>
        </c:dLbls>
        <c:axId val="562620000"/>
        <c:axId val="562619608"/>
      </c:areaChart>
      <c:lineChart>
        <c:grouping val="standard"/>
        <c:varyColors val="0"/>
        <c:ser>
          <c:idx val="5"/>
          <c:order val="0"/>
          <c:tx>
            <c:v>Income</c:v>
          </c:tx>
          <c:spPr>
            <a:ln w="28575" cap="rnd">
              <a:solidFill>
                <a:schemeClr val="tx1"/>
              </a:solidFill>
              <a:round/>
            </a:ln>
            <a:effectLst/>
          </c:spPr>
          <c:marker>
            <c:symbol val="none"/>
          </c:marker>
          <c:val>
            <c:numRef>
              <c:f>'Eg graduate'!$D$9:$D$52</c:f>
              <c:numCache>
                <c:formatCode>_-[$£-809]* #,##0.00_-;\-[$£-809]* #,##0.00_-;_-[$£-809]* "-"??_-;_-@_-</c:formatCode>
                <c:ptCount val="44"/>
                <c:pt idx="0">
                  <c:v>16837.215728155341</c:v>
                </c:pt>
                <c:pt idx="1">
                  <c:v>19001.502524271844</c:v>
                </c:pt>
                <c:pt idx="2">
                  <c:v>20338.466990291261</c:v>
                </c:pt>
                <c:pt idx="3">
                  <c:v>23213.387961165048</c:v>
                </c:pt>
                <c:pt idx="4">
                  <c:v>22534.655533980582</c:v>
                </c:pt>
                <c:pt idx="5">
                  <c:v>26491.906019417474</c:v>
                </c:pt>
                <c:pt idx="6">
                  <c:v>29816.456893203886</c:v>
                </c:pt>
                <c:pt idx="7">
                  <c:v>33529.536310679607</c:v>
                </c:pt>
                <c:pt idx="8">
                  <c:v>36099.667378640777</c:v>
                </c:pt>
                <c:pt idx="9">
                  <c:v>36585.541747572817</c:v>
                </c:pt>
                <c:pt idx="10">
                  <c:v>36569.673592233004</c:v>
                </c:pt>
                <c:pt idx="11">
                  <c:v>37906.693203883493</c:v>
                </c:pt>
                <c:pt idx="12">
                  <c:v>38041.799999999996</c:v>
                </c:pt>
                <c:pt idx="13">
                  <c:v>35223.830679611652</c:v>
                </c:pt>
                <c:pt idx="14">
                  <c:v>34577.289514563105</c:v>
                </c:pt>
                <c:pt idx="15">
                  <c:v>36275.044271844657</c:v>
                </c:pt>
                <c:pt idx="16">
                  <c:v>37038.866407766989</c:v>
                </c:pt>
                <c:pt idx="17">
                  <c:v>37270.519417475727</c:v>
                </c:pt>
                <c:pt idx="18">
                  <c:v>39259.939417475725</c:v>
                </c:pt>
                <c:pt idx="19">
                  <c:v>38675.354368932036</c:v>
                </c:pt>
                <c:pt idx="20">
                  <c:v>38904.084660194174</c:v>
                </c:pt>
                <c:pt idx="21">
                  <c:v>38207.636699029128</c:v>
                </c:pt>
                <c:pt idx="22">
                  <c:v>38529.370097087376</c:v>
                </c:pt>
                <c:pt idx="23">
                  <c:v>37304.668349514563</c:v>
                </c:pt>
                <c:pt idx="24">
                  <c:v>36758.533592233005</c:v>
                </c:pt>
                <c:pt idx="25">
                  <c:v>39125.577087378639</c:v>
                </c:pt>
                <c:pt idx="26">
                  <c:v>38988.967572815527</c:v>
                </c:pt>
                <c:pt idx="27">
                  <c:v>38125.69029126213</c:v>
                </c:pt>
                <c:pt idx="28">
                  <c:v>40138.891844660189</c:v>
                </c:pt>
                <c:pt idx="29">
                  <c:v>36544.637475728152</c:v>
                </c:pt>
                <c:pt idx="30">
                  <c:v>36745.601941747569</c:v>
                </c:pt>
                <c:pt idx="31">
                  <c:v>35062.86058252427</c:v>
                </c:pt>
                <c:pt idx="32">
                  <c:v>34892.308932038832</c:v>
                </c:pt>
                <c:pt idx="33">
                  <c:v>33170.745048543686</c:v>
                </c:pt>
                <c:pt idx="34">
                  <c:v>31855.921553398057</c:v>
                </c:pt>
                <c:pt idx="35">
                  <c:v>31808</c:v>
                </c:pt>
                <c:pt idx="36">
                  <c:v>31666</c:v>
                </c:pt>
                <c:pt idx="37">
                  <c:v>31240</c:v>
                </c:pt>
                <c:pt idx="38">
                  <c:v>30530</c:v>
                </c:pt>
                <c:pt idx="39">
                  <c:v>21300</c:v>
                </c:pt>
                <c:pt idx="40">
                  <c:v>19880</c:v>
                </c:pt>
                <c:pt idx="41">
                  <c:v>19170</c:v>
                </c:pt>
                <c:pt idx="42">
                  <c:v>13419</c:v>
                </c:pt>
                <c:pt idx="43">
                  <c:v>9393.2999999999993</c:v>
                </c:pt>
              </c:numCache>
            </c:numRef>
          </c:val>
          <c:smooth val="0"/>
          <c:extLst xmlns:c16r2="http://schemas.microsoft.com/office/drawing/2015/06/chart">
            <c:ext xmlns:c16="http://schemas.microsoft.com/office/drawing/2014/chart" uri="{C3380CC4-5D6E-409C-BE32-E72D297353CC}">
              <c16:uniqueId val="{00000006-E444-41F4-8F0D-47B4A8AB1281}"/>
            </c:ext>
          </c:extLst>
        </c:ser>
        <c:dLbls>
          <c:showLegendKey val="0"/>
          <c:showVal val="0"/>
          <c:showCatName val="0"/>
          <c:showSerName val="0"/>
          <c:showPercent val="0"/>
          <c:showBubbleSize val="0"/>
        </c:dLbls>
        <c:marker val="1"/>
        <c:smooth val="0"/>
        <c:axId val="562620000"/>
        <c:axId val="562619608"/>
      </c:lineChart>
      <c:scatterChart>
        <c:scatterStyle val="lineMarker"/>
        <c:varyColors val="0"/>
        <c:ser>
          <c:idx val="4"/>
          <c:order val="1"/>
          <c:tx>
            <c:v>30 year write off</c:v>
          </c:tx>
          <c:spPr>
            <a:ln w="28575" cap="rnd">
              <a:solidFill>
                <a:schemeClr val="tx1"/>
              </a:solidFill>
              <a:prstDash val="sysDash"/>
              <a:round/>
            </a:ln>
            <a:effectLst/>
          </c:spPr>
          <c:marker>
            <c:symbol val="none"/>
          </c:marker>
          <c:dLbls>
            <c:dLbl>
              <c:idx val="1"/>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7-E444-41F4-8F0D-47B4A8AB1281}"/>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Lit>
              <c:formatCode>General</c:formatCode>
              <c:ptCount val="2"/>
              <c:pt idx="0">
                <c:v>30</c:v>
              </c:pt>
              <c:pt idx="1">
                <c:v>30</c:v>
              </c:pt>
            </c:numLit>
          </c:xVal>
          <c:yVal>
            <c:numLit>
              <c:formatCode>General</c:formatCode>
              <c:ptCount val="2"/>
              <c:pt idx="0">
                <c:v>0</c:v>
              </c:pt>
              <c:pt idx="1">
                <c:v>40000</c:v>
              </c:pt>
            </c:numLit>
          </c:yVal>
          <c:smooth val="0"/>
          <c:extLst xmlns:c16r2="http://schemas.microsoft.com/office/drawing/2015/06/chart">
            <c:ext xmlns:c16="http://schemas.microsoft.com/office/drawing/2014/chart" uri="{C3380CC4-5D6E-409C-BE32-E72D297353CC}">
              <c16:uniqueId val="{00000008-E444-41F4-8F0D-47B4A8AB1281}"/>
            </c:ext>
          </c:extLst>
        </c:ser>
        <c:ser>
          <c:idx val="3"/>
          <c:order val="2"/>
          <c:tx>
            <c:v>21K repayment threshold</c:v>
          </c:tx>
          <c:spPr>
            <a:ln w="28575" cap="rnd">
              <a:solidFill>
                <a:schemeClr val="tx1"/>
              </a:solidFill>
              <a:prstDash val="sysDash"/>
              <a:round/>
            </a:ln>
            <a:effectLst/>
          </c:spPr>
          <c:marker>
            <c:symbol val="none"/>
          </c:marker>
          <c:dLbls>
            <c:dLbl>
              <c:idx val="1"/>
              <c:layout>
                <c:manualLayout>
                  <c:x val="-0.10260902404275124"/>
                  <c:y val="-4.4270831517765263E-3"/>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9-E444-41F4-8F0D-47B4A8AB1281}"/>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xVal>
            <c:numLit>
              <c:formatCode>General</c:formatCode>
              <c:ptCount val="2"/>
              <c:pt idx="0">
                <c:v>1</c:v>
              </c:pt>
              <c:pt idx="1">
                <c:v>44</c:v>
              </c:pt>
            </c:numLit>
          </c:xVal>
          <c:yVal>
            <c:numLit>
              <c:formatCode>General</c:formatCode>
              <c:ptCount val="2"/>
              <c:pt idx="0">
                <c:v>21000</c:v>
              </c:pt>
              <c:pt idx="1">
                <c:v>21000</c:v>
              </c:pt>
            </c:numLit>
          </c:yVal>
          <c:smooth val="0"/>
          <c:extLst xmlns:c16r2="http://schemas.microsoft.com/office/drawing/2015/06/chart">
            <c:ext xmlns:c16="http://schemas.microsoft.com/office/drawing/2014/chart" uri="{C3380CC4-5D6E-409C-BE32-E72D297353CC}">
              <c16:uniqueId val="{0000000A-E444-41F4-8F0D-47B4A8AB1281}"/>
            </c:ext>
          </c:extLst>
        </c:ser>
        <c:dLbls>
          <c:showLegendKey val="0"/>
          <c:showVal val="0"/>
          <c:showCatName val="0"/>
          <c:showSerName val="0"/>
          <c:showPercent val="0"/>
          <c:showBubbleSize val="0"/>
        </c:dLbls>
        <c:axId val="562620000"/>
        <c:axId val="562619608"/>
      </c:scatterChart>
      <c:catAx>
        <c:axId val="562620000"/>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Years after graduation</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2619608"/>
        <c:crosses val="autoZero"/>
        <c:auto val="1"/>
        <c:lblAlgn val="ctr"/>
        <c:lblOffset val="100"/>
        <c:tickLblSkip val="10"/>
        <c:tickMarkSkip val="1"/>
        <c:noMultiLvlLbl val="0"/>
      </c:catAx>
      <c:valAx>
        <c:axId val="562619608"/>
        <c:scaling>
          <c:orientation val="minMax"/>
          <c:max val="40000"/>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Income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a:solidFill>
              <a:schemeClr val="bg2"/>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2620000"/>
        <c:crosses val="autoZero"/>
        <c:crossBetween val="between"/>
        <c:majorUnit val="10000"/>
      </c:valAx>
      <c:spPr>
        <a:noFill/>
        <a:ln>
          <a:noFill/>
        </a:ln>
        <a:effectLst/>
      </c:spPr>
    </c:plotArea>
    <c:plotVisOnly val="1"/>
    <c:dispBlanksAs val="gap"/>
    <c:showDLblsOverMax val="0"/>
  </c:chart>
  <c:spPr>
    <a:noFill/>
    <a:ln w="9525" cap="flat" cmpd="sng" algn="ctr">
      <a:noFill/>
      <a:round/>
    </a:ln>
    <a:effectLst/>
  </c:spPr>
  <c:txPr>
    <a:bodyPr/>
    <a:lstStyle/>
    <a:p>
      <a:pPr>
        <a:defRPr sz="16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888888888888889E-3"/>
          <c:y val="2.5462962962962962E-2"/>
          <c:w val="0.99722222222222223"/>
          <c:h val="0.94907407407407407"/>
        </c:manualLayout>
      </c:layout>
      <c:ofPieChart>
        <c:ofPieType val="pie"/>
        <c:varyColors val="1"/>
        <c:ser>
          <c:idx val="0"/>
          <c:order val="0"/>
          <c:tx>
            <c:strRef>
              <c:f>Overskill!$BN$17</c:f>
              <c:strCache>
                <c:ptCount val="1"/>
                <c:pt idx="0">
                  <c:v>England</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DF9A-4751-A551-51CD772A4A81}"/>
              </c:ext>
            </c:extLst>
          </c:dPt>
          <c:dPt>
            <c:idx val="1"/>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3-DF9A-4751-A551-51CD772A4A81}"/>
              </c:ext>
            </c:extLst>
          </c:dPt>
          <c:dPt>
            <c:idx val="2"/>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5-DF9A-4751-A551-51CD772A4A81}"/>
              </c:ext>
            </c:extLst>
          </c:dPt>
          <c:dPt>
            <c:idx val="3"/>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7-DF9A-4751-A551-51CD772A4A81}"/>
              </c:ext>
            </c:extLst>
          </c:dPt>
          <c:dPt>
            <c:idx val="4"/>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9-DF9A-4751-A551-51CD772A4A81}"/>
              </c:ext>
            </c:extLst>
          </c:dPt>
          <c:dPt>
            <c:idx val="5"/>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B-DF9A-4751-A551-51CD772A4A81}"/>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DF9A-4751-A551-51CD772A4A81}"/>
              </c:ext>
            </c:extLst>
          </c:dPt>
          <c:dLbls>
            <c:dLbl>
              <c:idx val="0"/>
              <c:layout>
                <c:manualLayout>
                  <c:x val="-0.18363887228729342"/>
                  <c:y val="-9.2946501162443435E-2"/>
                </c:manualLayout>
              </c:layout>
              <c:tx>
                <c:rich>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fld id="{4EDB1D6C-3EAC-4E09-BDD7-BA53D520A02F}" type="CELLRANGE">
                      <a:rPr lang="en-US">
                        <a:solidFill>
                          <a:schemeClr val="bg1"/>
                        </a:solidFill>
                      </a:rPr>
                      <a:pPr>
                        <a:defRPr>
                          <a:solidFill>
                            <a:schemeClr val="bg1"/>
                          </a:solidFill>
                        </a:defRPr>
                      </a:pPr>
                      <a:t>[CELLRANGE]</a:t>
                    </a:fld>
                    <a:endParaRPr lang="en-GB"/>
                  </a:p>
                </c:rich>
              </c:tx>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1-DF9A-4751-A551-51CD772A4A81}"/>
                </c:ext>
                <c:ext xmlns:c15="http://schemas.microsoft.com/office/drawing/2012/chart" uri="{CE6537A1-D6FC-4f65-9D91-7224C49458BB}">
                  <c15:layout>
                    <c:manualLayout>
                      <c:w val="0.20655954574180158"/>
                      <c:h val="0.20639244739259943"/>
                    </c:manualLayout>
                  </c15:layout>
                  <c15:dlblFieldTable/>
                  <c15:showDataLabelsRange val="1"/>
                </c:ext>
              </c:extLst>
            </c:dLbl>
            <c:dLbl>
              <c:idx val="1"/>
              <c:layout>
                <c:manualLayout>
                  <c:x val="0.17102986147877142"/>
                  <c:y val="0.19379815847808543"/>
                </c:manualLayout>
              </c:layout>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fld id="{5B2D276B-6473-401F-A1CA-C47BA271B412}" type="CELLRANGE">
                      <a:rPr lang="en-US"/>
                      <a:pPr>
                        <a:defRPr sz="1600" b="1"/>
                      </a:pPr>
                      <a:t>[CELLRANGE]</a:t>
                    </a:fld>
                    <a:endParaRPr lang="en-GB"/>
                  </a:p>
                </c:rich>
              </c:tx>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3-DF9A-4751-A551-51CD772A4A81}"/>
                </c:ext>
                <c:ext xmlns:c15="http://schemas.microsoft.com/office/drawing/2012/chart" uri="{CE6537A1-D6FC-4f65-9D91-7224C49458BB}">
                  <c15:dlblFieldTable/>
                  <c15:showDataLabelsRange val="1"/>
                </c:ext>
              </c:extLst>
            </c:dLbl>
            <c:dLbl>
              <c:idx val="2"/>
              <c:layout>
                <c:manualLayout>
                  <c:x val="-0.11402165354330708"/>
                  <c:y val="0.19393518518518518"/>
                </c:manualLayout>
              </c:layout>
              <c:tx>
                <c:rich>
                  <a:bodyPr/>
                  <a:lstStyle/>
                  <a:p>
                    <a:fld id="{DD76A6E3-DD3C-471A-A591-6A7F3BF5FB1D}" type="CELLRANGE">
                      <a:rPr lang="en-US"/>
                      <a:pPr/>
                      <a:t>[CELLRANGE]</a:t>
                    </a:fld>
                    <a:endParaRPr lang="en-GB"/>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5-DF9A-4751-A551-51CD772A4A81}"/>
                </c:ext>
                <c:ext xmlns:c15="http://schemas.microsoft.com/office/drawing/2012/chart" uri="{CE6537A1-D6FC-4f65-9D91-7224C49458BB}">
                  <c15:dlblFieldTable/>
                  <c15:showDataLabelsRange val="1"/>
                </c:ext>
              </c:extLst>
            </c:dLbl>
            <c:dLbl>
              <c:idx val="3"/>
              <c:tx>
                <c:rich>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fld id="{74352296-6BAF-4956-9451-CE1C6EE16B3F}" type="CELLRANGE">
                      <a:rPr lang="en-US"/>
                      <a:pPr>
                        <a:defRPr>
                          <a:solidFill>
                            <a:schemeClr val="bg1"/>
                          </a:solidFill>
                        </a:defRPr>
                      </a:pPr>
                      <a:t>[CELLRANGE]</a:t>
                    </a:fld>
                    <a:endParaRPr lang="en-GB"/>
                  </a:p>
                </c:rich>
              </c:tx>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7-DF9A-4751-A551-51CD772A4A81}"/>
                </c:ext>
                <c:ext xmlns:c15="http://schemas.microsoft.com/office/drawing/2012/chart" uri="{CE6537A1-D6FC-4f65-9D91-7224C49458BB}">
                  <c15:dlblFieldTable/>
                  <c15:showDataLabelsRange val="1"/>
                </c:ext>
              </c:extLst>
            </c:dLbl>
            <c:dLbl>
              <c:idx val="4"/>
              <c:layout>
                <c:manualLayout>
                  <c:x val="0.29462969812035683"/>
                  <c:y val="0.30200544777056632"/>
                </c:manualLayout>
              </c:layout>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fld id="{268FEA9D-2670-455C-9AF7-06FEFC39A720}" type="CELLRANGE">
                      <a:rPr lang="en-US"/>
                      <a:pPr>
                        <a:defRPr sz="1600" b="1"/>
                      </a:pPr>
                      <a:t>[CELLRANGE]</a:t>
                    </a:fld>
                    <a:endParaRPr lang="en-GB"/>
                  </a:p>
                </c:rich>
              </c:tx>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9-DF9A-4751-A551-51CD772A4A81}"/>
                </c:ext>
                <c:ext xmlns:c15="http://schemas.microsoft.com/office/drawing/2012/chart" uri="{CE6537A1-D6FC-4f65-9D91-7224C49458BB}">
                  <c15:dlblFieldTable/>
                  <c15:showDataLabelsRange val="1"/>
                </c:ext>
              </c:extLst>
            </c:dLbl>
            <c:dLbl>
              <c:idx val="5"/>
              <c:tx>
                <c:rich>
                  <a:bodyPr/>
                  <a:lstStyle/>
                  <a:p>
                    <a:fld id="{442E21D5-CBB9-43DB-ADE0-15DDB39F3846}" type="CELLRANGE">
                      <a:rPr lang="en-US"/>
                      <a:pPr/>
                      <a:t>[CELLRANGE]</a:t>
                    </a:fld>
                    <a:endParaRPr lang="en-GB"/>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DF9A-4751-A551-51CD772A4A81}"/>
                </c:ext>
                <c:ext xmlns:c15="http://schemas.microsoft.com/office/drawing/2012/chart" uri="{CE6537A1-D6FC-4f65-9D91-7224C49458BB}">
                  <c15:dlblFieldTable/>
                  <c15:showDataLabelsRange val="1"/>
                </c:ext>
              </c:extLst>
            </c:dLbl>
            <c:dLbl>
              <c:idx val="6"/>
              <c:tx>
                <c:rich>
                  <a:bodyPr/>
                  <a:lstStyle/>
                  <a:p>
                    <a:endParaRPr lang="en-US"/>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D-DF9A-4751-A551-51CD772A4A81}"/>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showLegendKey val="0"/>
            <c:showVal val="0"/>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showDataLabelsRange val="1"/>
              </c:ext>
            </c:extLst>
          </c:dLbls>
          <c:cat>
            <c:strRef>
              <c:f>Overskill!$BO$16:$BT$16</c:f>
              <c:strCache>
                <c:ptCount val="6"/>
                <c:pt idx="0">
                  <c:v>Under-qualified</c:v>
                </c:pt>
                <c:pt idx="1">
                  <c:v>Matched</c:v>
                </c:pt>
                <c:pt idx="2">
                  <c:v>Over-qualified</c:v>
                </c:pt>
                <c:pt idx="3">
                  <c:v>Under-qualified</c:v>
                </c:pt>
                <c:pt idx="4">
                  <c:v>Matched</c:v>
                </c:pt>
                <c:pt idx="5">
                  <c:v>Over-qualified</c:v>
                </c:pt>
              </c:strCache>
            </c:strRef>
          </c:cat>
          <c:val>
            <c:numRef>
              <c:f>Overskill!$BO$17:$BT$17</c:f>
              <c:numCache>
                <c:formatCode>0%</c:formatCode>
                <c:ptCount val="6"/>
                <c:pt idx="0">
                  <c:v>0.12417399949318851</c:v>
                </c:pt>
                <c:pt idx="1">
                  <c:v>0.57394652357423581</c:v>
                </c:pt>
                <c:pt idx="2">
                  <c:v>0.30187947693257561</c:v>
                </c:pt>
                <c:pt idx="3">
                  <c:v>1.2749111463201103E-6</c:v>
                </c:pt>
                <c:pt idx="4">
                  <c:v>6.5552863535093706E-6</c:v>
                </c:pt>
                <c:pt idx="5">
                  <c:v>2.1698025001705202E-6</c:v>
                </c:pt>
              </c:numCache>
            </c:numRef>
          </c:val>
          <c:extLst xmlns:c16r2="http://schemas.microsoft.com/office/drawing/2015/06/chart">
            <c:ext xmlns:c16="http://schemas.microsoft.com/office/drawing/2014/chart" uri="{C3380CC4-5D6E-409C-BE32-E72D297353CC}">
              <c16:uniqueId val="{0000000E-DF9A-4751-A551-51CD772A4A81}"/>
            </c:ext>
            <c:ext xmlns:c15="http://schemas.microsoft.com/office/drawing/2012/chart" uri="{02D57815-91ED-43cb-92C2-25804820EDAC}">
              <c15:datalabelsRange>
                <c15:f>Overskill!$BO$15:$BT$15</c15:f>
                <c15:dlblRangeCache>
                  <c:ptCount val="6"/>
                  <c:pt idx="0">
                    <c:v>Under 
(12%)</c:v>
                  </c:pt>
                  <c:pt idx="1">
                    <c:v>England</c:v>
                  </c:pt>
                  <c:pt idx="2">
                    <c:v>Over 
(30%)</c:v>
                  </c:pt>
                  <c:pt idx="3">
                    <c:v>Under 
(13%)</c:v>
                  </c:pt>
                  <c:pt idx="4">
                    <c:v>OECD</c:v>
                  </c:pt>
                  <c:pt idx="5">
                    <c:v>Over 
(22%)</c:v>
                  </c:pt>
                </c15:dlblRangeCache>
              </c15:datalabelsRange>
            </c:ext>
          </c:extLst>
        </c:ser>
        <c:ser>
          <c:idx val="1"/>
          <c:order val="1"/>
          <c:tx>
            <c:strRef>
              <c:f>Overskill!$BN$18</c:f>
              <c:strCache>
                <c:ptCount val="1"/>
                <c:pt idx="0">
                  <c:v>OECD average</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10-DF9A-4751-A551-51CD772A4A81}"/>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12-DF9A-4751-A551-51CD772A4A81}"/>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14-DF9A-4751-A551-51CD772A4A81}"/>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16-DF9A-4751-A551-51CD772A4A81}"/>
              </c:ext>
            </c:extLst>
          </c:dPt>
          <c:cat>
            <c:strRef>
              <c:f>Overskill!$BO$16:$BT$16</c:f>
              <c:strCache>
                <c:ptCount val="6"/>
                <c:pt idx="0">
                  <c:v>Under-qualified</c:v>
                </c:pt>
                <c:pt idx="1">
                  <c:v>Matched</c:v>
                </c:pt>
                <c:pt idx="2">
                  <c:v>Over-qualified</c:v>
                </c:pt>
                <c:pt idx="3">
                  <c:v>Under-qualified</c:v>
                </c:pt>
                <c:pt idx="4">
                  <c:v>Matched</c:v>
                </c:pt>
                <c:pt idx="5">
                  <c:v>Over-qualified</c:v>
                </c:pt>
              </c:strCache>
            </c:strRef>
          </c:cat>
          <c:val>
            <c:numRef>
              <c:f>Overskill!$BO$18:$BQ$18</c:f>
              <c:numCache>
                <c:formatCode>0%</c:formatCode>
                <c:ptCount val="3"/>
                <c:pt idx="0">
                  <c:v>0.12749111463201102</c:v>
                </c:pt>
                <c:pt idx="1">
                  <c:v>0.65552863535093697</c:v>
                </c:pt>
                <c:pt idx="2">
                  <c:v>0.21698025001705198</c:v>
                </c:pt>
              </c:numCache>
            </c:numRef>
          </c:val>
          <c:extLst xmlns:c16r2="http://schemas.microsoft.com/office/drawing/2015/06/chart">
            <c:ext xmlns:c16="http://schemas.microsoft.com/office/drawing/2014/chart" uri="{C3380CC4-5D6E-409C-BE32-E72D297353CC}">
              <c16:uniqueId val="{00000017-DF9A-4751-A551-51CD772A4A81}"/>
            </c:ext>
          </c:extLst>
        </c:ser>
        <c:dLbls>
          <c:showLegendKey val="0"/>
          <c:showVal val="0"/>
          <c:showCatName val="0"/>
          <c:showSerName val="0"/>
          <c:showPercent val="0"/>
          <c:showBubbleSize val="0"/>
          <c:showLeaderLines val="1"/>
        </c:dLbls>
        <c:gapWidth val="37"/>
        <c:splitType val="percent"/>
        <c:splitPos val="10"/>
        <c:secondPieSize val="100"/>
      </c:of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Summary!$A$4</c:f>
              <c:strCache>
                <c:ptCount val="1"/>
                <c:pt idx="0">
                  <c:v>Satisfied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2"/>
              <c:dLblPos val="t"/>
              <c:showLegendKey val="0"/>
              <c:showVal val="1"/>
              <c:showCatName val="0"/>
              <c:showSerName val="1"/>
              <c:showPercent val="0"/>
              <c:showBubbleSize val="0"/>
              <c:separator>
</c:separator>
              <c:extLst xmlns:c16r2="http://schemas.microsoft.com/office/drawing/2015/06/chart">
                <c:ext xmlns:c16="http://schemas.microsoft.com/office/drawing/2014/chart" uri="{C3380CC4-5D6E-409C-BE32-E72D297353CC}">
                  <c16:uniqueId val="{00000000-C3C4-402D-B9C5-AD5C52FE57CF}"/>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Summary!$B$3:$F$3</c:f>
              <c:numCache>
                <c:formatCode>General</c:formatCode>
                <c:ptCount val="5"/>
                <c:pt idx="0">
                  <c:v>2013</c:v>
                </c:pt>
                <c:pt idx="1">
                  <c:v>2014</c:v>
                </c:pt>
                <c:pt idx="2">
                  <c:v>2015</c:v>
                </c:pt>
                <c:pt idx="3">
                  <c:v>2016</c:v>
                </c:pt>
                <c:pt idx="4">
                  <c:v>2017</c:v>
                </c:pt>
              </c:numCache>
            </c:numRef>
          </c:cat>
          <c:val>
            <c:numRef>
              <c:f>Summary!$B$4:$F$4</c:f>
              <c:numCache>
                <c:formatCode>0%</c:formatCode>
                <c:ptCount val="5"/>
                <c:pt idx="0">
                  <c:v>0.87051123672460362</c:v>
                </c:pt>
                <c:pt idx="1">
                  <c:v>0.86</c:v>
                </c:pt>
                <c:pt idx="2">
                  <c:v>0.87</c:v>
                </c:pt>
                <c:pt idx="3">
                  <c:v>0.85</c:v>
                </c:pt>
                <c:pt idx="4">
                  <c:v>0.83</c:v>
                </c:pt>
              </c:numCache>
            </c:numRef>
          </c:val>
          <c:smooth val="0"/>
          <c:extLst xmlns:c16r2="http://schemas.microsoft.com/office/drawing/2015/06/chart">
            <c:ext xmlns:c16="http://schemas.microsoft.com/office/drawing/2014/chart" uri="{C3380CC4-5D6E-409C-BE32-E72D297353CC}">
              <c16:uniqueId val="{00000001-C3C4-402D-B9C5-AD5C52FE57CF}"/>
            </c:ext>
          </c:extLst>
        </c:ser>
        <c:ser>
          <c:idx val="1"/>
          <c:order val="1"/>
          <c:tx>
            <c:strRef>
              <c:f>Summary!$A$5</c:f>
              <c:strCache>
                <c:ptCount val="1"/>
                <c:pt idx="0">
                  <c:v>Dissatisfied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1.8417674484792305E-2"/>
                  <c:y val="-6.367068069570280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FAF-4EC2-8966-BE2395F9ABC8}"/>
                </c:ext>
                <c:ext xmlns:c15="http://schemas.microsoft.com/office/drawing/2012/chart" uri="{CE6537A1-D6FC-4f65-9D91-7224C49458BB}"/>
              </c:extLst>
            </c:dLbl>
            <c:dLbl>
              <c:idx val="2"/>
              <c:dLblPos val="t"/>
              <c:showLegendKey val="0"/>
              <c:showVal val="1"/>
              <c:showCatName val="0"/>
              <c:showSerName val="1"/>
              <c:showPercent val="0"/>
              <c:showBubbleSize val="0"/>
              <c:separator>
</c:separator>
              <c:extLst xmlns:c16r2="http://schemas.microsoft.com/office/drawing/2015/06/chart">
                <c:ext xmlns:c16="http://schemas.microsoft.com/office/drawing/2014/chart" uri="{C3380CC4-5D6E-409C-BE32-E72D297353CC}">
                  <c16:uniqueId val="{00000002-C3C4-402D-B9C5-AD5C52FE57CF}"/>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Summary!$B$3:$F$3</c:f>
              <c:numCache>
                <c:formatCode>General</c:formatCode>
                <c:ptCount val="5"/>
                <c:pt idx="0">
                  <c:v>2013</c:v>
                </c:pt>
                <c:pt idx="1">
                  <c:v>2014</c:v>
                </c:pt>
                <c:pt idx="2">
                  <c:v>2015</c:v>
                </c:pt>
                <c:pt idx="3">
                  <c:v>2016</c:v>
                </c:pt>
                <c:pt idx="4">
                  <c:v>2017</c:v>
                </c:pt>
              </c:numCache>
            </c:numRef>
          </c:cat>
          <c:val>
            <c:numRef>
              <c:f>Summary!$B$5:$F$5</c:f>
              <c:numCache>
                <c:formatCode>0%</c:formatCode>
                <c:ptCount val="5"/>
                <c:pt idx="0">
                  <c:v>0.12422737313864242</c:v>
                </c:pt>
                <c:pt idx="1">
                  <c:v>0.14000000000000001</c:v>
                </c:pt>
                <c:pt idx="2">
                  <c:v>0.13</c:v>
                </c:pt>
                <c:pt idx="3">
                  <c:v>0.14000000000000001</c:v>
                </c:pt>
                <c:pt idx="4">
                  <c:v>0.16</c:v>
                </c:pt>
              </c:numCache>
            </c:numRef>
          </c:val>
          <c:smooth val="0"/>
          <c:extLst xmlns:c16r2="http://schemas.microsoft.com/office/drawing/2015/06/chart">
            <c:ext xmlns:c16="http://schemas.microsoft.com/office/drawing/2014/chart" uri="{C3380CC4-5D6E-409C-BE32-E72D297353CC}">
              <c16:uniqueId val="{00000003-C3C4-402D-B9C5-AD5C52FE57CF}"/>
            </c:ext>
          </c:extLst>
        </c:ser>
        <c:dLbls>
          <c:showLegendKey val="0"/>
          <c:showVal val="0"/>
          <c:showCatName val="0"/>
          <c:showSerName val="0"/>
          <c:showPercent val="0"/>
          <c:showBubbleSize val="0"/>
        </c:dLbls>
        <c:marker val="1"/>
        <c:smooth val="0"/>
        <c:axId val="562627840"/>
        <c:axId val="562621176"/>
      </c:lineChart>
      <c:catAx>
        <c:axId val="562627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62621176"/>
        <c:crosses val="autoZero"/>
        <c:auto val="1"/>
        <c:lblAlgn val="ctr"/>
        <c:lblOffset val="100"/>
        <c:noMultiLvlLbl val="0"/>
      </c:catAx>
      <c:valAx>
        <c:axId val="562621176"/>
        <c:scaling>
          <c:orientation val="minMax"/>
        </c:scaling>
        <c:delete val="0"/>
        <c:axPos val="l"/>
        <c:numFmt formatCode="0%" sourceLinked="1"/>
        <c:majorTickMark val="none"/>
        <c:minorTickMark val="none"/>
        <c:tickLblPos val="nextTo"/>
        <c:spPr>
          <a:noFill/>
          <a:ln>
            <a:solidFill>
              <a:schemeClr val="bg2"/>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62627840"/>
        <c:crosses val="autoZero"/>
        <c:crossBetween val="midCat"/>
        <c:majorUnit val="0.2"/>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Summary!$A$23</c:f>
              <c:strCache>
                <c:ptCount val="1"/>
                <c:pt idx="0">
                  <c:v>Good/ very good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2"/>
              <c:layout>
                <c:manualLayout>
                  <c:x val="-6.2514580862000846E-2"/>
                  <c:y val="-4.8576476350405823E-2"/>
                </c:manualLayout>
              </c:layout>
              <c:dLblPos val="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0-5C44-454C-9AFD-17C94FB621DF}"/>
                </c:ext>
                <c:ext xmlns:c15="http://schemas.microsoft.com/office/drawing/2012/chart" uri="{CE6537A1-D6FC-4f65-9D91-7224C49458BB}">
                  <c15:layout>
                    <c:manualLayout>
                      <c:w val="0.28300687030446819"/>
                      <c:h val="0.11094283515253288"/>
                    </c:manualLayout>
                  </c15:layout>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Summary!$B$22:$G$22</c:f>
              <c:numCache>
                <c:formatCode>General</c:formatCode>
                <c:ptCount val="6"/>
                <c:pt idx="0">
                  <c:v>2012</c:v>
                </c:pt>
                <c:pt idx="1">
                  <c:v>2013</c:v>
                </c:pt>
                <c:pt idx="2">
                  <c:v>2014</c:v>
                </c:pt>
                <c:pt idx="3">
                  <c:v>2015</c:v>
                </c:pt>
                <c:pt idx="4">
                  <c:v>2016</c:v>
                </c:pt>
                <c:pt idx="5">
                  <c:v>2017</c:v>
                </c:pt>
              </c:numCache>
            </c:numRef>
          </c:cat>
          <c:val>
            <c:numRef>
              <c:f>Summary!$B$23:$G$23</c:f>
              <c:numCache>
                <c:formatCode>0%</c:formatCode>
                <c:ptCount val="6"/>
                <c:pt idx="0">
                  <c:v>0.52576558414759422</c:v>
                </c:pt>
                <c:pt idx="1">
                  <c:v>0.47811553189735745</c:v>
                </c:pt>
                <c:pt idx="2">
                  <c:v>0.41</c:v>
                </c:pt>
                <c:pt idx="3">
                  <c:v>0.37</c:v>
                </c:pt>
                <c:pt idx="4">
                  <c:v>0.33</c:v>
                </c:pt>
                <c:pt idx="5">
                  <c:v>0.33</c:v>
                </c:pt>
              </c:numCache>
            </c:numRef>
          </c:val>
          <c:smooth val="0"/>
          <c:extLst xmlns:c16r2="http://schemas.microsoft.com/office/drawing/2015/06/chart">
            <c:ext xmlns:c16="http://schemas.microsoft.com/office/drawing/2014/chart" uri="{C3380CC4-5D6E-409C-BE32-E72D297353CC}">
              <c16:uniqueId val="{00000001-5C44-454C-9AFD-17C94FB621DF}"/>
            </c:ext>
          </c:extLst>
        </c:ser>
        <c:ser>
          <c:idx val="1"/>
          <c:order val="1"/>
          <c:tx>
            <c:strRef>
              <c:f>Summary!$A$24</c:f>
              <c:strCache>
                <c:ptCount val="1"/>
                <c:pt idx="0">
                  <c:v>Poor/ very poor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2"/>
              <c:dLblPos val="b"/>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2-5C44-454C-9AFD-17C94FB621DF}"/>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Summary!$B$22:$G$22</c:f>
              <c:numCache>
                <c:formatCode>General</c:formatCode>
                <c:ptCount val="6"/>
                <c:pt idx="0">
                  <c:v>2012</c:v>
                </c:pt>
                <c:pt idx="1">
                  <c:v>2013</c:v>
                </c:pt>
                <c:pt idx="2">
                  <c:v>2014</c:v>
                </c:pt>
                <c:pt idx="3">
                  <c:v>2015</c:v>
                </c:pt>
                <c:pt idx="4">
                  <c:v>2016</c:v>
                </c:pt>
                <c:pt idx="5">
                  <c:v>2017</c:v>
                </c:pt>
              </c:numCache>
            </c:numRef>
          </c:cat>
          <c:val>
            <c:numRef>
              <c:f>Summary!$B$24:$G$24</c:f>
              <c:numCache>
                <c:formatCode>0%</c:formatCode>
                <c:ptCount val="6"/>
                <c:pt idx="0">
                  <c:v>0.17928261858159014</c:v>
                </c:pt>
                <c:pt idx="1">
                  <c:v>0.22658773627273887</c:v>
                </c:pt>
                <c:pt idx="2">
                  <c:v>0.28000000000000003</c:v>
                </c:pt>
                <c:pt idx="3">
                  <c:v>0.32</c:v>
                </c:pt>
                <c:pt idx="4">
                  <c:v>0.34</c:v>
                </c:pt>
                <c:pt idx="5">
                  <c:v>0.36</c:v>
                </c:pt>
              </c:numCache>
            </c:numRef>
          </c:val>
          <c:smooth val="0"/>
          <c:extLst xmlns:c16r2="http://schemas.microsoft.com/office/drawing/2015/06/chart">
            <c:ext xmlns:c16="http://schemas.microsoft.com/office/drawing/2014/chart" uri="{C3380CC4-5D6E-409C-BE32-E72D297353CC}">
              <c16:uniqueId val="{00000003-5C44-454C-9AFD-17C94FB621DF}"/>
            </c:ext>
          </c:extLst>
        </c:ser>
        <c:dLbls>
          <c:showLegendKey val="0"/>
          <c:showVal val="0"/>
          <c:showCatName val="0"/>
          <c:showSerName val="0"/>
          <c:showPercent val="0"/>
          <c:showBubbleSize val="0"/>
        </c:dLbls>
        <c:marker val="1"/>
        <c:smooth val="0"/>
        <c:axId val="562624312"/>
        <c:axId val="562625488"/>
      </c:lineChart>
      <c:catAx>
        <c:axId val="562624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62625488"/>
        <c:crosses val="autoZero"/>
        <c:auto val="1"/>
        <c:lblAlgn val="ctr"/>
        <c:lblOffset val="100"/>
        <c:noMultiLvlLbl val="0"/>
      </c:catAx>
      <c:valAx>
        <c:axId val="562625488"/>
        <c:scaling>
          <c:orientation val="minMax"/>
        </c:scaling>
        <c:delete val="0"/>
        <c:axPos val="l"/>
        <c:numFmt formatCode="0%" sourceLinked="1"/>
        <c:majorTickMark val="none"/>
        <c:minorTickMark val="none"/>
        <c:tickLblPos val="nextTo"/>
        <c:spPr>
          <a:noFill/>
          <a:ln>
            <a:solidFill>
              <a:schemeClr val="bg2"/>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62624312"/>
        <c:crosses val="autoZero"/>
        <c:crossBetween val="midCat"/>
        <c:majorUnit val="0.1"/>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29513397461169E-3"/>
          <c:y val="0"/>
          <c:w val="0.98296592149579132"/>
          <c:h val="0.99116219168256137"/>
        </c:manualLayout>
      </c:layout>
      <c:pieChart>
        <c:varyColors val="1"/>
        <c:ser>
          <c:idx val="0"/>
          <c:order val="0"/>
          <c:explosion val="1"/>
          <c:dPt>
            <c:idx val="0"/>
            <c:bubble3D val="0"/>
            <c:spPr>
              <a:solidFill>
                <a:srgbClr val="FF0000"/>
              </a:solidFill>
            </c:spPr>
            <c:extLst xmlns:c16r2="http://schemas.microsoft.com/office/drawing/2015/06/chart">
              <c:ext xmlns:c16="http://schemas.microsoft.com/office/drawing/2014/chart" uri="{C3380CC4-5D6E-409C-BE32-E72D297353CC}">
                <c16:uniqueId val="{00000001-AC13-41D7-A091-ADC4417BE170}"/>
              </c:ext>
            </c:extLst>
          </c:dPt>
          <c:dPt>
            <c:idx val="1"/>
            <c:bubble3D val="0"/>
            <c:spPr>
              <a:solidFill>
                <a:schemeClr val="accent6"/>
              </a:solidFill>
            </c:spPr>
            <c:extLst xmlns:c16r2="http://schemas.microsoft.com/office/drawing/2015/06/chart">
              <c:ext xmlns:c16="http://schemas.microsoft.com/office/drawing/2014/chart" uri="{C3380CC4-5D6E-409C-BE32-E72D297353CC}">
                <c16:uniqueId val="{00000003-AC13-41D7-A091-ADC4417BE170}"/>
              </c:ext>
            </c:extLst>
          </c:dPt>
          <c:dLbls>
            <c:spPr>
              <a:noFill/>
              <a:ln>
                <a:noFill/>
              </a:ln>
              <a:effectLst/>
            </c:spPr>
            <c:txPr>
              <a:bodyPr wrap="none" lIns="38100" tIns="19050" rIns="38100" bIns="19050" anchor="ctr">
                <a:spAutoFit/>
              </a:bodyPr>
              <a:lstStyle/>
              <a:p>
                <a:pPr>
                  <a:defRPr sz="1200" b="1">
                    <a:solidFill>
                      <a:schemeClr val="bg1"/>
                    </a:solidFill>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[36]Contributions!$I$5:$I$6</c:f>
              <c:strCache>
                <c:ptCount val="2"/>
                <c:pt idx="0">
                  <c:v>Graduate</c:v>
                </c:pt>
                <c:pt idx="1">
                  <c:v>Taxpayer</c:v>
                </c:pt>
              </c:strCache>
            </c:strRef>
          </c:cat>
          <c:val>
            <c:numRef>
              <c:f>'3,14,15,17 - Contributions'!$J$22:$J$23</c:f>
              <c:numCache>
                <c:formatCode>0%</c:formatCode>
                <c:ptCount val="2"/>
                <c:pt idx="0">
                  <c:v>0.39168740332234853</c:v>
                </c:pt>
                <c:pt idx="1">
                  <c:v>0.60831259667765147</c:v>
                </c:pt>
              </c:numCache>
            </c:numRef>
          </c:val>
          <c:extLst xmlns:c16r2="http://schemas.microsoft.com/office/drawing/2015/06/chart">
            <c:ext xmlns:c16="http://schemas.microsoft.com/office/drawing/2014/chart" uri="{C3380CC4-5D6E-409C-BE32-E72D297353CC}">
              <c16:uniqueId val="{00000004-AC13-41D7-A091-ADC4417BE17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29513397461169E-3"/>
          <c:y val="0"/>
          <c:w val="0.98296592149579132"/>
          <c:h val="0.99116219168256137"/>
        </c:manualLayout>
      </c:layout>
      <c:pieChart>
        <c:varyColors val="1"/>
        <c:ser>
          <c:idx val="0"/>
          <c:order val="0"/>
          <c:explosion val="1"/>
          <c:dPt>
            <c:idx val="0"/>
            <c:bubble3D val="0"/>
            <c:spPr>
              <a:solidFill>
                <a:srgbClr val="FF0000"/>
              </a:solidFill>
            </c:spPr>
            <c:extLst xmlns:c16r2="http://schemas.microsoft.com/office/drawing/2015/06/chart">
              <c:ext xmlns:c16="http://schemas.microsoft.com/office/drawing/2014/chart" uri="{C3380CC4-5D6E-409C-BE32-E72D297353CC}">
                <c16:uniqueId val="{00000001-C3DE-4865-B5E9-4F26B4E1EFB5}"/>
              </c:ext>
            </c:extLst>
          </c:dPt>
          <c:dPt>
            <c:idx val="1"/>
            <c:bubble3D val="0"/>
            <c:spPr>
              <a:solidFill>
                <a:schemeClr val="accent6"/>
              </a:solidFill>
            </c:spPr>
            <c:extLst xmlns:c16r2="http://schemas.microsoft.com/office/drawing/2015/06/chart">
              <c:ext xmlns:c16="http://schemas.microsoft.com/office/drawing/2014/chart" uri="{C3380CC4-5D6E-409C-BE32-E72D297353CC}">
                <c16:uniqueId val="{00000003-C3DE-4865-B5E9-4F26B4E1EFB5}"/>
              </c:ext>
            </c:extLst>
          </c:dPt>
          <c:dLbls>
            <c:spPr>
              <a:noFill/>
              <a:ln>
                <a:noFill/>
              </a:ln>
              <a:effectLst/>
            </c:spPr>
            <c:txPr>
              <a:bodyPr wrap="none" lIns="38100" tIns="19050" rIns="38100" bIns="19050" anchor="ctr">
                <a:spAutoFit/>
              </a:bodyPr>
              <a:lstStyle/>
              <a:p>
                <a:pPr>
                  <a:defRPr sz="1200" b="1">
                    <a:solidFill>
                      <a:schemeClr val="bg1"/>
                    </a:solidFill>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[36]Contributions!$I$5:$I$6</c:f>
              <c:strCache>
                <c:ptCount val="2"/>
                <c:pt idx="0">
                  <c:v>Graduate</c:v>
                </c:pt>
                <c:pt idx="1">
                  <c:v>Taxpayer</c:v>
                </c:pt>
              </c:strCache>
            </c:strRef>
          </c:cat>
          <c:val>
            <c:numRef>
              <c:f>'3,14,15,17 - Contributions'!$K$22:$K$23</c:f>
              <c:numCache>
                <c:formatCode>0%</c:formatCode>
                <c:ptCount val="2"/>
                <c:pt idx="0">
                  <c:v>0.5698125949687658</c:v>
                </c:pt>
                <c:pt idx="1">
                  <c:v>0.43018740503123415</c:v>
                </c:pt>
              </c:numCache>
            </c:numRef>
          </c:val>
          <c:extLst xmlns:c16r2="http://schemas.microsoft.com/office/drawing/2015/06/chart">
            <c:ext xmlns:c16="http://schemas.microsoft.com/office/drawing/2014/chart" uri="{C3380CC4-5D6E-409C-BE32-E72D297353CC}">
              <c16:uniqueId val="{00000004-C3DE-4865-B5E9-4F26B4E1EFB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29513397461169E-3"/>
          <c:y val="0"/>
          <c:w val="0.98296592149579132"/>
          <c:h val="0.99116219168256137"/>
        </c:manualLayout>
      </c:layout>
      <c:pieChart>
        <c:varyColors val="1"/>
        <c:ser>
          <c:idx val="0"/>
          <c:order val="0"/>
          <c:explosion val="1"/>
          <c:dPt>
            <c:idx val="0"/>
            <c:bubble3D val="0"/>
            <c:spPr>
              <a:solidFill>
                <a:srgbClr val="FF0000"/>
              </a:solidFill>
            </c:spPr>
            <c:extLst xmlns:c16r2="http://schemas.microsoft.com/office/drawing/2015/06/chart">
              <c:ext xmlns:c16="http://schemas.microsoft.com/office/drawing/2014/chart" uri="{C3380CC4-5D6E-409C-BE32-E72D297353CC}">
                <c16:uniqueId val="{00000001-FF64-4988-9E50-B50B7E4AE578}"/>
              </c:ext>
            </c:extLst>
          </c:dPt>
          <c:dPt>
            <c:idx val="1"/>
            <c:bubble3D val="0"/>
            <c:spPr>
              <a:solidFill>
                <a:schemeClr val="accent6"/>
              </a:solidFill>
            </c:spPr>
            <c:extLst xmlns:c16r2="http://schemas.microsoft.com/office/drawing/2015/06/chart">
              <c:ext xmlns:c16="http://schemas.microsoft.com/office/drawing/2014/chart" uri="{C3380CC4-5D6E-409C-BE32-E72D297353CC}">
                <c16:uniqueId val="{00000003-FF64-4988-9E50-B50B7E4AE578}"/>
              </c:ext>
            </c:extLst>
          </c:dPt>
          <c:dLbls>
            <c:spPr>
              <a:noFill/>
              <a:ln>
                <a:noFill/>
              </a:ln>
              <a:effectLst/>
            </c:spPr>
            <c:txPr>
              <a:bodyPr wrap="none" lIns="38100" tIns="19050" rIns="38100" bIns="19050" anchor="ctr">
                <a:spAutoFit/>
              </a:bodyPr>
              <a:lstStyle/>
              <a:p>
                <a:pPr>
                  <a:defRPr sz="1200" b="1">
                    <a:solidFill>
                      <a:schemeClr val="bg1"/>
                    </a:solidFill>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[36]Contributions!$I$5:$I$6</c:f>
              <c:strCache>
                <c:ptCount val="2"/>
                <c:pt idx="0">
                  <c:v>Graduate</c:v>
                </c:pt>
                <c:pt idx="1">
                  <c:v>Taxpayer</c:v>
                </c:pt>
              </c:strCache>
            </c:strRef>
          </c:cat>
          <c:val>
            <c:numRef>
              <c:f>'3,14,15,17 - Contributions'!$L$22:$L$23</c:f>
              <c:numCache>
                <c:formatCode>0%</c:formatCode>
                <c:ptCount val="2"/>
                <c:pt idx="0">
                  <c:v>0.65261858578733911</c:v>
                </c:pt>
                <c:pt idx="1">
                  <c:v>0.34738141421266089</c:v>
                </c:pt>
              </c:numCache>
            </c:numRef>
          </c:val>
          <c:extLst xmlns:c16r2="http://schemas.microsoft.com/office/drawing/2015/06/chart">
            <c:ext xmlns:c16="http://schemas.microsoft.com/office/drawing/2014/chart" uri="{C3380CC4-5D6E-409C-BE32-E72D297353CC}">
              <c16:uniqueId val="{00000004-FF64-4988-9E50-B50B7E4AE57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29513397461169E-3"/>
          <c:y val="0"/>
          <c:w val="0.99787037037037041"/>
          <c:h val="1"/>
        </c:manualLayout>
      </c:layout>
      <c:ofPieChart>
        <c:ofPieType val="pie"/>
        <c:varyColors val="1"/>
        <c:ser>
          <c:idx val="0"/>
          <c:order val="0"/>
          <c:dPt>
            <c:idx val="0"/>
            <c:bubble3D val="0"/>
            <c:spPr>
              <a:solidFill>
                <a:schemeClr val="accent6"/>
              </a:solidFill>
            </c:spPr>
            <c:extLst xmlns:c16r2="http://schemas.microsoft.com/office/drawing/2015/06/chart">
              <c:ext xmlns:c16="http://schemas.microsoft.com/office/drawing/2014/chart" uri="{C3380CC4-5D6E-409C-BE32-E72D297353CC}">
                <c16:uniqueId val="{00000006-AA23-44FB-B36A-8A564AF8669F}"/>
              </c:ext>
            </c:extLst>
          </c:dPt>
          <c:dPt>
            <c:idx val="2"/>
            <c:bubble3D val="0"/>
            <c:spPr>
              <a:solidFill>
                <a:srgbClr val="C00000"/>
              </a:solidFill>
            </c:spPr>
            <c:extLst xmlns:c16r2="http://schemas.microsoft.com/office/drawing/2015/06/chart">
              <c:ext xmlns:c16="http://schemas.microsoft.com/office/drawing/2014/chart" uri="{C3380CC4-5D6E-409C-BE32-E72D297353CC}">
                <c16:uniqueId val="{00000003-AA23-44FB-B36A-8A564AF8669F}"/>
              </c:ext>
            </c:extLst>
          </c:dPt>
          <c:dPt>
            <c:idx val="3"/>
            <c:bubble3D val="0"/>
            <c:spPr>
              <a:solidFill>
                <a:srgbClr val="FF0000"/>
              </a:solidFill>
            </c:spPr>
            <c:extLst xmlns:c16r2="http://schemas.microsoft.com/office/drawing/2015/06/chart">
              <c:ext xmlns:c16="http://schemas.microsoft.com/office/drawing/2014/chart" uri="{C3380CC4-5D6E-409C-BE32-E72D297353CC}">
                <c16:uniqueId val="{00000005-AA23-44FB-B36A-8A564AF8669F}"/>
              </c:ext>
            </c:extLst>
          </c:dPt>
          <c:dLbls>
            <c:dLbl>
              <c:idx val="3"/>
              <c:delete val="1"/>
              <c:extLst xmlns:c16r2="http://schemas.microsoft.com/office/drawing/2015/06/chart">
                <c:ext xmlns:c16="http://schemas.microsoft.com/office/drawing/2014/chart" uri="{C3380CC4-5D6E-409C-BE32-E72D297353CC}">
                  <c16:uniqueId val="{00000005-AA23-44FB-B36A-8A564AF8669F}"/>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'3,14,15,17 - Contributions'!$R$5:$R$7</c:f>
              <c:strCache>
                <c:ptCount val="3"/>
                <c:pt idx="0">
                  <c:v>Taxpayer 
35%</c:v>
                </c:pt>
                <c:pt idx="1">
                  <c:v>Poorest half 
25%</c:v>
                </c:pt>
                <c:pt idx="2">
                  <c:v>Wealthiest half 
75%</c:v>
                </c:pt>
              </c:strCache>
            </c:strRef>
          </c:cat>
          <c:val>
            <c:numRef>
              <c:f>'3,14,15,17 - Contributions'!$S$5:$S$7</c:f>
              <c:numCache>
                <c:formatCode>0%</c:formatCode>
                <c:ptCount val="3"/>
                <c:pt idx="0">
                  <c:v>0.34738141421266089</c:v>
                </c:pt>
                <c:pt idx="1">
                  <c:v>0.16272322907106232</c:v>
                </c:pt>
                <c:pt idx="2">
                  <c:v>0.48989535671627676</c:v>
                </c:pt>
              </c:numCache>
            </c:numRef>
          </c:val>
          <c:extLst xmlns:c16r2="http://schemas.microsoft.com/office/drawing/2015/06/chart">
            <c:ext xmlns:c16="http://schemas.microsoft.com/office/drawing/2014/chart" uri="{C3380CC4-5D6E-409C-BE32-E72D297353CC}">
              <c16:uniqueId val="{00000007-AA23-44FB-B36A-8A564AF8669F}"/>
            </c:ext>
          </c:extLst>
        </c:ser>
        <c:dLbls>
          <c:showLegendKey val="0"/>
          <c:showVal val="0"/>
          <c:showCatName val="0"/>
          <c:showSerName val="0"/>
          <c:showPercent val="0"/>
          <c:showBubbleSize val="0"/>
          <c:showLeaderLines val="1"/>
        </c:dLbls>
        <c:gapWidth val="100"/>
        <c:splitType val="cust"/>
        <c:custSplit>
          <c:secondPiePt val="1"/>
          <c:secondPiePt val="2"/>
        </c:custSplit>
        <c:secondPieSize val="75"/>
      </c:ofPieChart>
      <c:spPr>
        <a:noFill/>
        <a:ln>
          <a:noFill/>
        </a:ln>
        <a:effectLst/>
      </c:spPr>
    </c:plotArea>
    <c:plotVisOnly val="1"/>
    <c:dispBlanksAs val="gap"/>
    <c:showDLblsOverMax val="0"/>
  </c:chart>
  <c:spPr>
    <a:noFill/>
    <a:ln w="9525" cap="flat" cmpd="sng" algn="ctr">
      <a:noFill/>
      <a:round/>
    </a:ln>
    <a:effectLst/>
  </c:spPr>
  <c:txPr>
    <a:bodyPr/>
    <a:lstStyle/>
    <a:p>
      <a:pPr>
        <a:defRPr sz="1200"/>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'16 - Student debt'!$B$12</c:f>
              <c:strCache>
                <c:ptCount val="1"/>
                <c:pt idx="0">
                  <c:v>Fees</c:v>
                </c:pt>
              </c:strCache>
            </c:strRef>
          </c:tx>
          <c:spPr>
            <a:solidFill>
              <a:schemeClr val="accent1"/>
            </a:solidFill>
            <a:ln>
              <a:noFill/>
            </a:ln>
            <a:effectLst/>
          </c:spPr>
          <c:invertIfNegative val="0"/>
          <c:cat>
            <c:numRef>
              <c:f>'16 - Student debt'!$A$13:$A$17</c:f>
              <c:numCache>
                <c:formatCode>General</c:formatCode>
                <c:ptCount val="5"/>
                <c:pt idx="0">
                  <c:v>1997</c:v>
                </c:pt>
                <c:pt idx="1">
                  <c:v>2005</c:v>
                </c:pt>
                <c:pt idx="2">
                  <c:v>2011</c:v>
                </c:pt>
                <c:pt idx="3">
                  <c:v>2012</c:v>
                </c:pt>
                <c:pt idx="4">
                  <c:v>2017</c:v>
                </c:pt>
              </c:numCache>
            </c:numRef>
          </c:cat>
          <c:val>
            <c:numRef>
              <c:f>'16 - Student debt'!$B$13:$B$17</c:f>
              <c:numCache>
                <c:formatCode>_-[$£-809]* #,##0.00_-;\-[$£-809]* #,##0.00_-;_-[$£-809]* "-"??_-;_-@_-</c:formatCode>
                <c:ptCount val="5"/>
                <c:pt idx="0">
                  <c:v>0</c:v>
                </c:pt>
                <c:pt idx="1">
                  <c:v>4110.7883269510112</c:v>
                </c:pt>
                <c:pt idx="2">
                  <c:v>10066.070273765899</c:v>
                </c:pt>
                <c:pt idx="3">
                  <c:v>29258.458646616542</c:v>
                </c:pt>
                <c:pt idx="4">
                  <c:v>27750</c:v>
                </c:pt>
              </c:numCache>
            </c:numRef>
          </c:val>
          <c:extLst xmlns:c16r2="http://schemas.microsoft.com/office/drawing/2015/06/chart">
            <c:ext xmlns:c16="http://schemas.microsoft.com/office/drawing/2014/chart" uri="{C3380CC4-5D6E-409C-BE32-E72D297353CC}">
              <c16:uniqueId val="{00000000-6CD1-4774-AA81-14DF4BB70D2A}"/>
            </c:ext>
          </c:extLst>
        </c:ser>
        <c:dLbls>
          <c:showLegendKey val="0"/>
          <c:showVal val="0"/>
          <c:showCatName val="0"/>
          <c:showSerName val="0"/>
          <c:showPercent val="0"/>
          <c:showBubbleSize val="0"/>
        </c:dLbls>
        <c:gapWidth val="90"/>
        <c:overlap val="100"/>
        <c:axId val="562634504"/>
        <c:axId val="562644304"/>
      </c:barChart>
      <c:catAx>
        <c:axId val="562634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62644304"/>
        <c:crosses val="autoZero"/>
        <c:auto val="1"/>
        <c:lblAlgn val="ctr"/>
        <c:lblOffset val="100"/>
        <c:noMultiLvlLbl val="0"/>
      </c:catAx>
      <c:valAx>
        <c:axId val="562644304"/>
        <c:scaling>
          <c:orientation val="minMax"/>
          <c:max val="60000"/>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626345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'Student debt'!$C$12</c:f>
              <c:strCache>
                <c:ptCount val="1"/>
                <c:pt idx="0">
                  <c:v>Debt on graduation</c:v>
                </c:pt>
              </c:strCache>
            </c:strRef>
          </c:tx>
          <c:spPr>
            <a:solidFill>
              <a:schemeClr val="accent2"/>
            </a:solidFill>
            <a:ln>
              <a:noFill/>
            </a:ln>
            <a:effectLst/>
          </c:spPr>
          <c:invertIfNegative val="0"/>
          <c:cat>
            <c:numRef>
              <c:f>'Student debt'!$A$15:$A$17</c:f>
              <c:numCache>
                <c:formatCode>General</c:formatCode>
                <c:ptCount val="3"/>
                <c:pt idx="0">
                  <c:v>2011</c:v>
                </c:pt>
                <c:pt idx="1">
                  <c:v>2012</c:v>
                </c:pt>
                <c:pt idx="2">
                  <c:v>2017</c:v>
                </c:pt>
              </c:numCache>
            </c:numRef>
          </c:cat>
          <c:val>
            <c:numRef>
              <c:f>'Student debt'!$C$15:$C$17</c:f>
              <c:numCache>
                <c:formatCode>General</c:formatCode>
                <c:ptCount val="3"/>
                <c:pt idx="0">
                  <c:v>24715</c:v>
                </c:pt>
                <c:pt idx="1">
                  <c:v>47496</c:v>
                </c:pt>
                <c:pt idx="2">
                  <c:v>50791</c:v>
                </c:pt>
              </c:numCache>
            </c:numRef>
          </c:val>
          <c:extLst xmlns:c16r2="http://schemas.microsoft.com/office/drawing/2015/06/chart">
            <c:ext xmlns:c16="http://schemas.microsoft.com/office/drawing/2014/chart" uri="{C3380CC4-5D6E-409C-BE32-E72D297353CC}">
              <c16:uniqueId val="{00000000-81BE-47C2-AE9A-7B93813EF5B2}"/>
            </c:ext>
          </c:extLst>
        </c:ser>
        <c:dLbls>
          <c:showLegendKey val="0"/>
          <c:showVal val="0"/>
          <c:showCatName val="0"/>
          <c:showSerName val="0"/>
          <c:showPercent val="0"/>
          <c:showBubbleSize val="0"/>
        </c:dLbls>
        <c:gapWidth val="90"/>
        <c:overlap val="100"/>
        <c:axId val="562642736"/>
        <c:axId val="562643520"/>
      </c:barChart>
      <c:catAx>
        <c:axId val="562642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62643520"/>
        <c:crosses val="autoZero"/>
        <c:auto val="1"/>
        <c:lblAlgn val="ctr"/>
        <c:lblOffset val="100"/>
        <c:noMultiLvlLbl val="0"/>
      </c:catAx>
      <c:valAx>
        <c:axId val="562643520"/>
        <c:scaling>
          <c:orientation val="minMax"/>
          <c:max val="60000"/>
          <c:min val="0"/>
        </c:scaling>
        <c:delete val="0"/>
        <c:axPos val="r"/>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62642736"/>
        <c:crosses val="max"/>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29513397461169E-3"/>
          <c:y val="0"/>
          <c:w val="0.98296592149579132"/>
          <c:h val="0.99116219168256137"/>
        </c:manualLayout>
      </c:layout>
      <c:pieChart>
        <c:varyColors val="1"/>
        <c:ser>
          <c:idx val="0"/>
          <c:order val="0"/>
          <c:explosion val="1"/>
          <c:dPt>
            <c:idx val="0"/>
            <c:bubble3D val="0"/>
            <c:spPr>
              <a:solidFill>
                <a:srgbClr val="FF0000"/>
              </a:solidFill>
            </c:spPr>
            <c:extLst xmlns:c16r2="http://schemas.microsoft.com/office/drawing/2015/06/chart">
              <c:ext xmlns:c16="http://schemas.microsoft.com/office/drawing/2014/chart" uri="{C3380CC4-5D6E-409C-BE32-E72D297353CC}">
                <c16:uniqueId val="{00000001-7A8C-4167-A57D-44227276E4CF}"/>
              </c:ext>
            </c:extLst>
          </c:dPt>
          <c:dPt>
            <c:idx val="1"/>
            <c:bubble3D val="0"/>
            <c:spPr>
              <a:solidFill>
                <a:schemeClr val="accent6"/>
              </a:solidFill>
            </c:spPr>
            <c:extLst xmlns:c16r2="http://schemas.microsoft.com/office/drawing/2015/06/chart">
              <c:ext xmlns:c16="http://schemas.microsoft.com/office/drawing/2014/chart" uri="{C3380CC4-5D6E-409C-BE32-E72D297353CC}">
                <c16:uniqueId val="{00000003-7A8C-4167-A57D-44227276E4CF}"/>
              </c:ext>
            </c:extLst>
          </c:dPt>
          <c:dLbls>
            <c:spPr>
              <a:noFill/>
              <a:ln>
                <a:noFill/>
              </a:ln>
              <a:effectLst/>
            </c:spPr>
            <c:txPr>
              <a:bodyPr wrap="none" lIns="38100" tIns="19050" rIns="38100" bIns="19050" anchor="ctr">
                <a:spAutoFit/>
              </a:bodyPr>
              <a:lstStyle/>
              <a:p>
                <a:pPr>
                  <a:defRPr sz="1200" b="1">
                    <a:solidFill>
                      <a:schemeClr val="bg1"/>
                    </a:solidFill>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[36]Contributions!$I$5:$I$6</c:f>
              <c:strCache>
                <c:ptCount val="2"/>
                <c:pt idx="0">
                  <c:v>Graduate</c:v>
                </c:pt>
                <c:pt idx="1">
                  <c:v>Taxpayer</c:v>
                </c:pt>
              </c:strCache>
            </c:strRef>
          </c:cat>
          <c:val>
            <c:numRef>
              <c:f>'3,14,15,17 - Contributions'!$J$22:$J$23</c:f>
              <c:numCache>
                <c:formatCode>0%</c:formatCode>
                <c:ptCount val="2"/>
                <c:pt idx="0">
                  <c:v>0.39168740332234853</c:v>
                </c:pt>
                <c:pt idx="1">
                  <c:v>0.60831259667765147</c:v>
                </c:pt>
              </c:numCache>
            </c:numRef>
          </c:val>
          <c:extLst xmlns:c16r2="http://schemas.microsoft.com/office/drawing/2015/06/chart">
            <c:ext xmlns:c16="http://schemas.microsoft.com/office/drawing/2014/chart" uri="{C3380CC4-5D6E-409C-BE32-E72D297353CC}">
              <c16:uniqueId val="{00000004-7A8C-4167-A57D-44227276E4C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2"/>
          <c:order val="3"/>
          <c:tx>
            <c:strRef>
              <c:f>'Eg graduate'!$E$5</c:f>
              <c:strCache>
                <c:ptCount val="1"/>
                <c:pt idx="0">
                  <c:v>Repayment free</c:v>
                </c:pt>
              </c:strCache>
            </c:strRef>
          </c:tx>
          <c:spPr>
            <a:solidFill>
              <a:schemeClr val="accent1"/>
            </a:solidFill>
            <a:ln>
              <a:noFill/>
            </a:ln>
            <a:effectLst/>
          </c:spPr>
          <c:dLbls>
            <c:dLbl>
              <c:idx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0"/>
              <c:showCatName val="0"/>
              <c:showSerName val="1"/>
              <c:showPercent val="0"/>
              <c:showBubbleSize val="0"/>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'Eg graduate'!$E$9:$E$52</c:f>
              <c:numCache>
                <c:formatCode>_-[$£-809]* #,##0_-;\-[$£-809]* #,##0_-;_-[$£-809]* "-"??_-;_-@_-</c:formatCode>
                <c:ptCount val="44"/>
                <c:pt idx="0">
                  <c:v>16837.215728155341</c:v>
                </c:pt>
                <c:pt idx="1">
                  <c:v>19001.502524271844</c:v>
                </c:pt>
                <c:pt idx="2">
                  <c:v>20338.466990291261</c:v>
                </c:pt>
                <c:pt idx="3">
                  <c:v>21000</c:v>
                </c:pt>
                <c:pt idx="4">
                  <c:v>21000</c:v>
                </c:pt>
                <c:pt idx="5">
                  <c:v>21000</c:v>
                </c:pt>
                <c:pt idx="6">
                  <c:v>21000</c:v>
                </c:pt>
                <c:pt idx="7">
                  <c:v>21000</c:v>
                </c:pt>
                <c:pt idx="8">
                  <c:v>21000</c:v>
                </c:pt>
                <c:pt idx="9">
                  <c:v>21000</c:v>
                </c:pt>
                <c:pt idx="10">
                  <c:v>21000</c:v>
                </c:pt>
                <c:pt idx="11">
                  <c:v>21000</c:v>
                </c:pt>
                <c:pt idx="12">
                  <c:v>21000</c:v>
                </c:pt>
                <c:pt idx="13">
                  <c:v>21000</c:v>
                </c:pt>
                <c:pt idx="14">
                  <c:v>21000</c:v>
                </c:pt>
                <c:pt idx="15">
                  <c:v>21000</c:v>
                </c:pt>
                <c:pt idx="16">
                  <c:v>21000</c:v>
                </c:pt>
                <c:pt idx="17">
                  <c:v>21000</c:v>
                </c:pt>
                <c:pt idx="18">
                  <c:v>21000</c:v>
                </c:pt>
                <c:pt idx="19">
                  <c:v>21000</c:v>
                </c:pt>
                <c:pt idx="20">
                  <c:v>21000</c:v>
                </c:pt>
                <c:pt idx="21">
                  <c:v>21000</c:v>
                </c:pt>
                <c:pt idx="22">
                  <c:v>21000</c:v>
                </c:pt>
                <c:pt idx="23">
                  <c:v>21000</c:v>
                </c:pt>
                <c:pt idx="24">
                  <c:v>21000</c:v>
                </c:pt>
                <c:pt idx="25">
                  <c:v>21000</c:v>
                </c:pt>
                <c:pt idx="26">
                  <c:v>21000</c:v>
                </c:pt>
                <c:pt idx="27">
                  <c:v>21000</c:v>
                </c:pt>
                <c:pt idx="28">
                  <c:v>21000</c:v>
                </c:pt>
                <c:pt idx="29">
                  <c:v>36544.637475728152</c:v>
                </c:pt>
                <c:pt idx="30">
                  <c:v>36745.601941747569</c:v>
                </c:pt>
                <c:pt idx="31">
                  <c:v>35062.86058252427</c:v>
                </c:pt>
                <c:pt idx="32">
                  <c:v>34892.308932038832</c:v>
                </c:pt>
                <c:pt idx="33">
                  <c:v>33170.745048543686</c:v>
                </c:pt>
                <c:pt idx="34">
                  <c:v>31855.921553398057</c:v>
                </c:pt>
                <c:pt idx="35">
                  <c:v>31808</c:v>
                </c:pt>
                <c:pt idx="36">
                  <c:v>31666</c:v>
                </c:pt>
                <c:pt idx="37">
                  <c:v>31240</c:v>
                </c:pt>
                <c:pt idx="38">
                  <c:v>30530</c:v>
                </c:pt>
                <c:pt idx="39">
                  <c:v>21300</c:v>
                </c:pt>
                <c:pt idx="40">
                  <c:v>19880</c:v>
                </c:pt>
                <c:pt idx="41">
                  <c:v>19170</c:v>
                </c:pt>
                <c:pt idx="42">
                  <c:v>13419</c:v>
                </c:pt>
                <c:pt idx="43">
                  <c:v>9393.2999999999993</c:v>
                </c:pt>
              </c:numCache>
            </c:numRef>
          </c:val>
          <c:extLst xmlns:c16r2="http://schemas.microsoft.com/office/drawing/2015/06/chart">
            <c:ext xmlns:c16="http://schemas.microsoft.com/office/drawing/2014/chart" uri="{C3380CC4-5D6E-409C-BE32-E72D297353CC}">
              <c16:uniqueId val="{00000005-768B-4645-BE80-DD68ADD24EFC}"/>
            </c:ext>
          </c:extLst>
        </c:ser>
        <c:ser>
          <c:idx val="0"/>
          <c:order val="4"/>
          <c:tx>
            <c:strRef>
              <c:f>'Eg graduate'!$F$5</c:f>
              <c:strCache>
                <c:ptCount val="1"/>
                <c:pt idx="0">
                  <c:v>Repayments eligible</c:v>
                </c:pt>
              </c:strCache>
            </c:strRef>
          </c:tx>
          <c:spPr>
            <a:solidFill>
              <a:schemeClr val="accent1">
                <a:lumMod val="60000"/>
                <a:lumOff val="40000"/>
              </a:schemeClr>
            </a:solidFill>
            <a:ln w="25400">
              <a:noFill/>
            </a:ln>
            <a:effectLst/>
          </c:spPr>
          <c:dLbls>
            <c:dLbl>
              <c:idx val="0"/>
              <c:layout>
                <c:manualLayout>
                  <c:x val="-8.2749212937702609E-3"/>
                  <c:y val="6.4192705700758454E-2"/>
                </c:manualLayout>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0-768B-4645-BE80-DD68ADD24EFC}"/>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'Eg graduate'!$F$9:$F$52</c:f>
              <c:numCache>
                <c:formatCode>_-[$£-809]* #,##0_-;\-[$£-809]* #,##0_-;_-[$£-809]* "-"??_-;_-@_-</c:formatCode>
                <c:ptCount val="44"/>
                <c:pt idx="0">
                  <c:v>0</c:v>
                </c:pt>
                <c:pt idx="1">
                  <c:v>0</c:v>
                </c:pt>
                <c:pt idx="2">
                  <c:v>0</c:v>
                </c:pt>
                <c:pt idx="3">
                  <c:v>2014.1830446601939</c:v>
                </c:pt>
                <c:pt idx="4">
                  <c:v>1396.5365359223294</c:v>
                </c:pt>
                <c:pt idx="5">
                  <c:v>4997.6344776699016</c:v>
                </c:pt>
                <c:pt idx="6">
                  <c:v>8022.9757728155364</c:v>
                </c:pt>
                <c:pt idx="7">
                  <c:v>11401.878042718443</c:v>
                </c:pt>
                <c:pt idx="8">
                  <c:v>13740.697314563107</c:v>
                </c:pt>
                <c:pt idx="9">
                  <c:v>14182.842990291265</c:v>
                </c:pt>
                <c:pt idx="10">
                  <c:v>14168.402968932034</c:v>
                </c:pt>
                <c:pt idx="11">
                  <c:v>15385.090815533978</c:v>
                </c:pt>
                <c:pt idx="12">
                  <c:v>15508.037999999997</c:v>
                </c:pt>
                <c:pt idx="13">
                  <c:v>12943.685918446605</c:v>
                </c:pt>
                <c:pt idx="14">
                  <c:v>12355.333458252426</c:v>
                </c:pt>
                <c:pt idx="15">
                  <c:v>13900.290287378639</c:v>
                </c:pt>
                <c:pt idx="16">
                  <c:v>14595.36843106796</c:v>
                </c:pt>
                <c:pt idx="17">
                  <c:v>14806.172669902911</c:v>
                </c:pt>
                <c:pt idx="18">
                  <c:v>16616.544869902911</c:v>
                </c:pt>
                <c:pt idx="19">
                  <c:v>16084.572475728153</c:v>
                </c:pt>
                <c:pt idx="20">
                  <c:v>16292.717040776699</c:v>
                </c:pt>
                <c:pt idx="21">
                  <c:v>15658.949396116506</c:v>
                </c:pt>
                <c:pt idx="22">
                  <c:v>15951.726788349513</c:v>
                </c:pt>
                <c:pt idx="23">
                  <c:v>14837.248198058252</c:v>
                </c:pt>
                <c:pt idx="24">
                  <c:v>14340.265568932035</c:v>
                </c:pt>
                <c:pt idx="25">
                  <c:v>16494.27514951456</c:v>
                </c:pt>
                <c:pt idx="26">
                  <c:v>16369.960491262131</c:v>
                </c:pt>
                <c:pt idx="27">
                  <c:v>15584.378165048538</c:v>
                </c:pt>
                <c:pt idx="28">
                  <c:v>17416.391578640774</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numCache>
            </c:numRef>
          </c:val>
          <c:extLst xmlns:c16r2="http://schemas.microsoft.com/office/drawing/2015/06/chart">
            <c:ext xmlns:c16="http://schemas.microsoft.com/office/drawing/2014/chart" uri="{C3380CC4-5D6E-409C-BE32-E72D297353CC}">
              <c16:uniqueId val="{00000001-768B-4645-BE80-DD68ADD24EFC}"/>
            </c:ext>
          </c:extLst>
        </c:ser>
        <c:ser>
          <c:idx val="1"/>
          <c:order val="5"/>
          <c:tx>
            <c:strRef>
              <c:f>'Eg graduate'!$G$5</c:f>
              <c:strCache>
                <c:ptCount val="1"/>
                <c:pt idx="0">
                  <c:v>Repayments (9%)</c:v>
                </c:pt>
              </c:strCache>
            </c:strRef>
          </c:tx>
          <c:spPr>
            <a:solidFill>
              <a:srgbClr val="FF0000"/>
            </a:solidFill>
            <a:ln w="25400">
              <a:noFill/>
            </a:ln>
            <a:effectLst/>
          </c:spPr>
          <c:dLbls>
            <c:dLbl>
              <c:idx val="0"/>
              <c:layout>
                <c:manualLayout>
                  <c:x val="-9.1074956582726553E-3"/>
                  <c:y val="6.5949246803262543E-2"/>
                </c:manualLayout>
              </c:layout>
              <c:spPr>
                <a:noFill/>
                <a:ln>
                  <a:noFill/>
                </a:ln>
                <a:effectLst/>
              </c:spPr>
              <c:txPr>
                <a:bodyPr rot="0" spcFirstLastPara="1" vertOverflow="ellipsis" vert="horz" wrap="square" anchor="ctr" anchorCtr="1"/>
                <a:lstStyle/>
                <a:p>
                  <a:pPr>
                    <a:defRPr sz="1600" b="0" i="0" u="none" strike="noStrike" kern="1200" baseline="0">
                      <a:solidFill>
                        <a:srgbClr val="FF0000"/>
                      </a:solidFill>
                      <a:latin typeface="+mn-lt"/>
                      <a:ea typeface="+mn-ea"/>
                      <a:cs typeface="+mn-cs"/>
                    </a:defRPr>
                  </a:pPr>
                  <a:endParaRPr lang="en-US"/>
                </a:p>
              </c:txP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2-768B-4645-BE80-DD68ADD24EFC}"/>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'Eg graduate'!$G$9:$G$52</c:f>
              <c:numCache>
                <c:formatCode>_-[$£-809]* #,##0.00_-;\-[$£-809]* #,##0.00_-;_-[$£-809]* "-"??_-;_-@_-</c:formatCode>
                <c:ptCount val="44"/>
                <c:pt idx="0">
                  <c:v>0</c:v>
                </c:pt>
                <c:pt idx="1">
                  <c:v>0</c:v>
                </c:pt>
                <c:pt idx="2">
                  <c:v>0</c:v>
                </c:pt>
                <c:pt idx="3">
                  <c:v>199.20491650485434</c:v>
                </c:pt>
                <c:pt idx="4">
                  <c:v>138.11899805825237</c:v>
                </c:pt>
                <c:pt idx="5">
                  <c:v>494.27154174757266</c:v>
                </c:pt>
                <c:pt idx="6">
                  <c:v>793.48112038834972</c:v>
                </c:pt>
                <c:pt idx="7">
                  <c:v>1127.6582679611645</c:v>
                </c:pt>
                <c:pt idx="8">
                  <c:v>1358.9700640776698</c:v>
                </c:pt>
                <c:pt idx="9">
                  <c:v>1402.6987572815535</c:v>
                </c:pt>
                <c:pt idx="10">
                  <c:v>1401.2706233009703</c:v>
                </c:pt>
                <c:pt idx="11">
                  <c:v>1521.6023883495143</c:v>
                </c:pt>
                <c:pt idx="12">
                  <c:v>1533.7619999999995</c:v>
                </c:pt>
                <c:pt idx="13">
                  <c:v>1280.1447611650487</c:v>
                </c:pt>
                <c:pt idx="14">
                  <c:v>1221.9560563106793</c:v>
                </c:pt>
                <c:pt idx="15">
                  <c:v>1374.7539844660191</c:v>
                </c:pt>
                <c:pt idx="16">
                  <c:v>1443.4979766990289</c:v>
                </c:pt>
                <c:pt idx="17">
                  <c:v>1464.3467475728153</c:v>
                </c:pt>
                <c:pt idx="18">
                  <c:v>1643.3945475728153</c:v>
                </c:pt>
                <c:pt idx="19">
                  <c:v>1590.7818932038831</c:v>
                </c:pt>
                <c:pt idx="20">
                  <c:v>1611.3676194174757</c:v>
                </c:pt>
                <c:pt idx="21">
                  <c:v>1548.6873029126214</c:v>
                </c:pt>
                <c:pt idx="22">
                  <c:v>1577.6433087378639</c:v>
                </c:pt>
                <c:pt idx="23">
                  <c:v>1467.4201514563106</c:v>
                </c:pt>
                <c:pt idx="24">
                  <c:v>1418.2680233009703</c:v>
                </c:pt>
                <c:pt idx="25">
                  <c:v>1631.3019378640774</c:v>
                </c:pt>
                <c:pt idx="26">
                  <c:v>1619.0070815533975</c:v>
                </c:pt>
                <c:pt idx="27">
                  <c:v>1541.3121262135917</c:v>
                </c:pt>
                <c:pt idx="28">
                  <c:v>1722.500266019417</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numCache>
            </c:numRef>
          </c:val>
          <c:extLst xmlns:c16r2="http://schemas.microsoft.com/office/drawing/2015/06/chart">
            <c:ext xmlns:c16="http://schemas.microsoft.com/office/drawing/2014/chart" uri="{C3380CC4-5D6E-409C-BE32-E72D297353CC}">
              <c16:uniqueId val="{00000003-768B-4645-BE80-DD68ADD24EFC}"/>
            </c:ext>
          </c:extLst>
        </c:ser>
        <c:dLbls>
          <c:showLegendKey val="0"/>
          <c:showVal val="0"/>
          <c:showCatName val="0"/>
          <c:showSerName val="0"/>
          <c:showPercent val="0"/>
          <c:showBubbleSize val="0"/>
        </c:dLbls>
        <c:axId val="562616472"/>
        <c:axId val="562615688"/>
      </c:areaChart>
      <c:lineChart>
        <c:grouping val="standard"/>
        <c:varyColors val="0"/>
        <c:ser>
          <c:idx val="5"/>
          <c:order val="0"/>
          <c:tx>
            <c:v>Income</c:v>
          </c:tx>
          <c:spPr>
            <a:ln w="28575" cap="rnd">
              <a:solidFill>
                <a:schemeClr val="tx1"/>
              </a:solidFill>
              <a:round/>
            </a:ln>
            <a:effectLst/>
          </c:spPr>
          <c:marker>
            <c:symbol val="none"/>
          </c:marker>
          <c:val>
            <c:numRef>
              <c:f>'Eg graduate'!$D$9:$D$52</c:f>
              <c:numCache>
                <c:formatCode>_-[$£-809]* #,##0.00_-;\-[$£-809]* #,##0.00_-;_-[$£-809]* "-"??_-;_-@_-</c:formatCode>
                <c:ptCount val="44"/>
                <c:pt idx="0">
                  <c:v>16837.215728155341</c:v>
                </c:pt>
                <c:pt idx="1">
                  <c:v>19001.502524271844</c:v>
                </c:pt>
                <c:pt idx="2">
                  <c:v>20338.466990291261</c:v>
                </c:pt>
                <c:pt idx="3">
                  <c:v>23213.387961165048</c:v>
                </c:pt>
                <c:pt idx="4">
                  <c:v>22534.655533980582</c:v>
                </c:pt>
                <c:pt idx="5">
                  <c:v>26491.906019417474</c:v>
                </c:pt>
                <c:pt idx="6">
                  <c:v>29816.456893203886</c:v>
                </c:pt>
                <c:pt idx="7">
                  <c:v>33529.536310679607</c:v>
                </c:pt>
                <c:pt idx="8">
                  <c:v>36099.667378640777</c:v>
                </c:pt>
                <c:pt idx="9">
                  <c:v>36585.541747572817</c:v>
                </c:pt>
                <c:pt idx="10">
                  <c:v>36569.673592233004</c:v>
                </c:pt>
                <c:pt idx="11">
                  <c:v>37906.693203883493</c:v>
                </c:pt>
                <c:pt idx="12">
                  <c:v>38041.799999999996</c:v>
                </c:pt>
                <c:pt idx="13">
                  <c:v>35223.830679611652</c:v>
                </c:pt>
                <c:pt idx="14">
                  <c:v>34577.289514563105</c:v>
                </c:pt>
                <c:pt idx="15">
                  <c:v>36275.044271844657</c:v>
                </c:pt>
                <c:pt idx="16">
                  <c:v>37038.866407766989</c:v>
                </c:pt>
                <c:pt idx="17">
                  <c:v>37270.519417475727</c:v>
                </c:pt>
                <c:pt idx="18">
                  <c:v>39259.939417475725</c:v>
                </c:pt>
                <c:pt idx="19">
                  <c:v>38675.354368932036</c:v>
                </c:pt>
                <c:pt idx="20">
                  <c:v>38904.084660194174</c:v>
                </c:pt>
                <c:pt idx="21">
                  <c:v>38207.636699029128</c:v>
                </c:pt>
                <c:pt idx="22">
                  <c:v>38529.370097087376</c:v>
                </c:pt>
                <c:pt idx="23">
                  <c:v>37304.668349514563</c:v>
                </c:pt>
                <c:pt idx="24">
                  <c:v>36758.533592233005</c:v>
                </c:pt>
                <c:pt idx="25">
                  <c:v>39125.577087378639</c:v>
                </c:pt>
                <c:pt idx="26">
                  <c:v>38988.967572815527</c:v>
                </c:pt>
                <c:pt idx="27">
                  <c:v>38125.69029126213</c:v>
                </c:pt>
                <c:pt idx="28">
                  <c:v>40138.891844660189</c:v>
                </c:pt>
                <c:pt idx="29">
                  <c:v>36544.637475728152</c:v>
                </c:pt>
                <c:pt idx="30">
                  <c:v>36745.601941747569</c:v>
                </c:pt>
                <c:pt idx="31">
                  <c:v>35062.86058252427</c:v>
                </c:pt>
                <c:pt idx="32">
                  <c:v>34892.308932038832</c:v>
                </c:pt>
                <c:pt idx="33">
                  <c:v>33170.745048543686</c:v>
                </c:pt>
                <c:pt idx="34">
                  <c:v>31855.921553398057</c:v>
                </c:pt>
                <c:pt idx="35">
                  <c:v>31808</c:v>
                </c:pt>
                <c:pt idx="36">
                  <c:v>31666</c:v>
                </c:pt>
                <c:pt idx="37">
                  <c:v>31240</c:v>
                </c:pt>
                <c:pt idx="38">
                  <c:v>30530</c:v>
                </c:pt>
                <c:pt idx="39">
                  <c:v>21300</c:v>
                </c:pt>
                <c:pt idx="40">
                  <c:v>19880</c:v>
                </c:pt>
                <c:pt idx="41">
                  <c:v>19170</c:v>
                </c:pt>
                <c:pt idx="42">
                  <c:v>13419</c:v>
                </c:pt>
                <c:pt idx="43">
                  <c:v>9393.2999999999993</c:v>
                </c:pt>
              </c:numCache>
            </c:numRef>
          </c:val>
          <c:smooth val="0"/>
          <c:extLst xmlns:c16r2="http://schemas.microsoft.com/office/drawing/2015/06/chart">
            <c:ext xmlns:c16="http://schemas.microsoft.com/office/drawing/2014/chart" uri="{C3380CC4-5D6E-409C-BE32-E72D297353CC}">
              <c16:uniqueId val="{00000006-768B-4645-BE80-DD68ADD24EFC}"/>
            </c:ext>
          </c:extLst>
        </c:ser>
        <c:dLbls>
          <c:showLegendKey val="0"/>
          <c:showVal val="0"/>
          <c:showCatName val="0"/>
          <c:showSerName val="0"/>
          <c:showPercent val="0"/>
          <c:showBubbleSize val="0"/>
        </c:dLbls>
        <c:marker val="1"/>
        <c:smooth val="0"/>
        <c:axId val="562616472"/>
        <c:axId val="562615688"/>
      </c:lineChart>
      <c:scatterChart>
        <c:scatterStyle val="lineMarker"/>
        <c:varyColors val="0"/>
        <c:ser>
          <c:idx val="4"/>
          <c:order val="1"/>
          <c:tx>
            <c:v>30 year write off</c:v>
          </c:tx>
          <c:spPr>
            <a:ln w="28575" cap="rnd">
              <a:solidFill>
                <a:schemeClr val="tx1"/>
              </a:solidFill>
              <a:prstDash val="sysDash"/>
              <a:round/>
            </a:ln>
            <a:effectLst/>
          </c:spPr>
          <c:marker>
            <c:symbol val="none"/>
          </c:marker>
          <c:dLbls>
            <c:dLbl>
              <c:idx val="1"/>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7-768B-4645-BE80-DD68ADD24EFC}"/>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Lit>
              <c:formatCode>General</c:formatCode>
              <c:ptCount val="2"/>
              <c:pt idx="0">
                <c:v>30</c:v>
              </c:pt>
              <c:pt idx="1">
                <c:v>30</c:v>
              </c:pt>
            </c:numLit>
          </c:xVal>
          <c:yVal>
            <c:numLit>
              <c:formatCode>General</c:formatCode>
              <c:ptCount val="2"/>
              <c:pt idx="0">
                <c:v>0</c:v>
              </c:pt>
              <c:pt idx="1">
                <c:v>40000</c:v>
              </c:pt>
            </c:numLit>
          </c:yVal>
          <c:smooth val="0"/>
          <c:extLst xmlns:c16r2="http://schemas.microsoft.com/office/drawing/2015/06/chart">
            <c:ext xmlns:c16="http://schemas.microsoft.com/office/drawing/2014/chart" uri="{C3380CC4-5D6E-409C-BE32-E72D297353CC}">
              <c16:uniqueId val="{00000008-768B-4645-BE80-DD68ADD24EFC}"/>
            </c:ext>
          </c:extLst>
        </c:ser>
        <c:ser>
          <c:idx val="3"/>
          <c:order val="2"/>
          <c:tx>
            <c:v>21K repayment threshold</c:v>
          </c:tx>
          <c:spPr>
            <a:ln w="28575" cap="rnd">
              <a:solidFill>
                <a:schemeClr val="tx1"/>
              </a:solidFill>
              <a:prstDash val="sysDash"/>
              <a:round/>
            </a:ln>
            <a:effectLst/>
          </c:spPr>
          <c:marker>
            <c:symbol val="none"/>
          </c:marker>
          <c:dLbls>
            <c:dLbl>
              <c:idx val="1"/>
              <c:layout>
                <c:manualLayout>
                  <c:x val="-0.10260902404275124"/>
                  <c:y val="-4.4270831517765263E-3"/>
                </c:manualLayout>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9-768B-4645-BE80-DD68ADD24EFC}"/>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xVal>
            <c:numLit>
              <c:formatCode>General</c:formatCode>
              <c:ptCount val="2"/>
              <c:pt idx="0">
                <c:v>1</c:v>
              </c:pt>
              <c:pt idx="1">
                <c:v>44</c:v>
              </c:pt>
            </c:numLit>
          </c:xVal>
          <c:yVal>
            <c:numLit>
              <c:formatCode>General</c:formatCode>
              <c:ptCount val="2"/>
              <c:pt idx="0">
                <c:v>21000</c:v>
              </c:pt>
              <c:pt idx="1">
                <c:v>21000</c:v>
              </c:pt>
            </c:numLit>
          </c:yVal>
          <c:smooth val="0"/>
          <c:extLst xmlns:c16r2="http://schemas.microsoft.com/office/drawing/2015/06/chart">
            <c:ext xmlns:c16="http://schemas.microsoft.com/office/drawing/2014/chart" uri="{C3380CC4-5D6E-409C-BE32-E72D297353CC}">
              <c16:uniqueId val="{0000000A-768B-4645-BE80-DD68ADD24EFC}"/>
            </c:ext>
          </c:extLst>
        </c:ser>
        <c:dLbls>
          <c:showLegendKey val="0"/>
          <c:showVal val="0"/>
          <c:showCatName val="0"/>
          <c:showSerName val="0"/>
          <c:showPercent val="0"/>
          <c:showBubbleSize val="0"/>
        </c:dLbls>
        <c:axId val="562616472"/>
        <c:axId val="562615688"/>
      </c:scatterChart>
      <c:catAx>
        <c:axId val="562616472"/>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Years after graduation</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2615688"/>
        <c:crosses val="autoZero"/>
        <c:auto val="1"/>
        <c:lblAlgn val="ctr"/>
        <c:lblOffset val="100"/>
        <c:tickLblSkip val="10"/>
        <c:tickMarkSkip val="1"/>
        <c:noMultiLvlLbl val="0"/>
      </c:catAx>
      <c:valAx>
        <c:axId val="562615688"/>
        <c:scaling>
          <c:orientation val="minMax"/>
          <c:max val="40000"/>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Income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a:solidFill>
              <a:schemeClr val="bg2"/>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2616472"/>
        <c:crosses val="autoZero"/>
        <c:crossBetween val="between"/>
        <c:majorUnit val="10000"/>
      </c:valAx>
      <c:spPr>
        <a:noFill/>
        <a:ln>
          <a:noFill/>
        </a:ln>
        <a:effectLst/>
      </c:spPr>
    </c:plotArea>
    <c:plotVisOnly val="1"/>
    <c:dispBlanksAs val="gap"/>
    <c:showDLblsOverMax val="0"/>
  </c:chart>
  <c:spPr>
    <a:noFill/>
    <a:ln w="9525" cap="flat" cmpd="sng" algn="ctr">
      <a:noFill/>
      <a:round/>
    </a:ln>
    <a:effectLst/>
  </c:spPr>
  <c:txPr>
    <a:bodyPr/>
    <a:lstStyle/>
    <a:p>
      <a:pPr>
        <a:defRPr sz="16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29513397461169E-3"/>
          <c:y val="0"/>
          <c:w val="0.98296592149579132"/>
          <c:h val="0.99116219168256137"/>
        </c:manualLayout>
      </c:layout>
      <c:pieChart>
        <c:varyColors val="1"/>
        <c:ser>
          <c:idx val="0"/>
          <c:order val="0"/>
          <c:explosion val="1"/>
          <c:dPt>
            <c:idx val="0"/>
            <c:bubble3D val="0"/>
            <c:spPr>
              <a:solidFill>
                <a:srgbClr val="FF0000"/>
              </a:solidFill>
            </c:spPr>
            <c:extLst xmlns:c16r2="http://schemas.microsoft.com/office/drawing/2015/06/chart">
              <c:ext xmlns:c16="http://schemas.microsoft.com/office/drawing/2014/chart" uri="{C3380CC4-5D6E-409C-BE32-E72D297353CC}">
                <c16:uniqueId val="{00000001-B174-477C-8078-080C4B9846AD}"/>
              </c:ext>
            </c:extLst>
          </c:dPt>
          <c:dPt>
            <c:idx val="1"/>
            <c:bubble3D val="0"/>
            <c:spPr>
              <a:solidFill>
                <a:schemeClr val="accent6"/>
              </a:solidFill>
            </c:spPr>
            <c:extLst xmlns:c16r2="http://schemas.microsoft.com/office/drawing/2015/06/chart">
              <c:ext xmlns:c16="http://schemas.microsoft.com/office/drawing/2014/chart" uri="{C3380CC4-5D6E-409C-BE32-E72D297353CC}">
                <c16:uniqueId val="{00000003-B174-477C-8078-080C4B9846AD}"/>
              </c:ext>
            </c:extLst>
          </c:dPt>
          <c:dLbls>
            <c:spPr>
              <a:noFill/>
              <a:ln>
                <a:noFill/>
              </a:ln>
              <a:effectLst/>
            </c:spPr>
            <c:txPr>
              <a:bodyPr wrap="none" lIns="38100" tIns="19050" rIns="38100" bIns="19050" anchor="ctr">
                <a:spAutoFit/>
              </a:bodyPr>
              <a:lstStyle/>
              <a:p>
                <a:pPr>
                  <a:defRPr sz="1200" b="1">
                    <a:solidFill>
                      <a:schemeClr val="bg1"/>
                    </a:solidFill>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[36]Contributions!$I$5:$I$6</c:f>
              <c:strCache>
                <c:ptCount val="2"/>
                <c:pt idx="0">
                  <c:v>Graduate</c:v>
                </c:pt>
                <c:pt idx="1">
                  <c:v>Taxpayer</c:v>
                </c:pt>
              </c:strCache>
            </c:strRef>
          </c:cat>
          <c:val>
            <c:numRef>
              <c:f>'3,14,15,17 - Contributions'!$K$22:$K$23</c:f>
              <c:numCache>
                <c:formatCode>0%</c:formatCode>
                <c:ptCount val="2"/>
                <c:pt idx="0">
                  <c:v>0.5698125949687658</c:v>
                </c:pt>
                <c:pt idx="1">
                  <c:v>0.43018740503123415</c:v>
                </c:pt>
              </c:numCache>
            </c:numRef>
          </c:val>
          <c:extLst xmlns:c16r2="http://schemas.microsoft.com/office/drawing/2015/06/chart">
            <c:ext xmlns:c16="http://schemas.microsoft.com/office/drawing/2014/chart" uri="{C3380CC4-5D6E-409C-BE32-E72D297353CC}">
              <c16:uniqueId val="{00000004-B174-477C-8078-080C4B9846A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29513397461169E-3"/>
          <c:y val="0"/>
          <c:w val="0.98296592149579132"/>
          <c:h val="0.99116219168256137"/>
        </c:manualLayout>
      </c:layout>
      <c:pieChart>
        <c:varyColors val="1"/>
        <c:ser>
          <c:idx val="0"/>
          <c:order val="0"/>
          <c:explosion val="1"/>
          <c:dPt>
            <c:idx val="0"/>
            <c:bubble3D val="0"/>
            <c:spPr>
              <a:solidFill>
                <a:srgbClr val="FF0000"/>
              </a:solidFill>
            </c:spPr>
            <c:extLst xmlns:c16r2="http://schemas.microsoft.com/office/drawing/2015/06/chart">
              <c:ext xmlns:c16="http://schemas.microsoft.com/office/drawing/2014/chart" uri="{C3380CC4-5D6E-409C-BE32-E72D297353CC}">
                <c16:uniqueId val="{00000001-6278-4437-8E51-C1AE271C348C}"/>
              </c:ext>
            </c:extLst>
          </c:dPt>
          <c:dPt>
            <c:idx val="1"/>
            <c:bubble3D val="0"/>
            <c:spPr>
              <a:solidFill>
                <a:schemeClr val="accent6"/>
              </a:solidFill>
            </c:spPr>
            <c:extLst xmlns:c16r2="http://schemas.microsoft.com/office/drawing/2015/06/chart">
              <c:ext xmlns:c16="http://schemas.microsoft.com/office/drawing/2014/chart" uri="{C3380CC4-5D6E-409C-BE32-E72D297353CC}">
                <c16:uniqueId val="{00000003-6278-4437-8E51-C1AE271C348C}"/>
              </c:ext>
            </c:extLst>
          </c:dPt>
          <c:dLbls>
            <c:spPr>
              <a:noFill/>
              <a:ln>
                <a:noFill/>
              </a:ln>
              <a:effectLst/>
            </c:spPr>
            <c:txPr>
              <a:bodyPr wrap="none" lIns="38100" tIns="19050" rIns="38100" bIns="19050" anchor="ctr">
                <a:spAutoFit/>
              </a:bodyPr>
              <a:lstStyle/>
              <a:p>
                <a:pPr>
                  <a:defRPr sz="1200" b="1">
                    <a:solidFill>
                      <a:schemeClr val="bg1"/>
                    </a:solidFill>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[36]Contributions!$I$5:$I$6</c:f>
              <c:strCache>
                <c:ptCount val="2"/>
                <c:pt idx="0">
                  <c:v>Graduate</c:v>
                </c:pt>
                <c:pt idx="1">
                  <c:v>Taxpayer</c:v>
                </c:pt>
              </c:strCache>
            </c:strRef>
          </c:cat>
          <c:val>
            <c:numRef>
              <c:f>'3,14,15,17 - Contributions'!$L$22:$L$23</c:f>
              <c:numCache>
                <c:formatCode>0%</c:formatCode>
                <c:ptCount val="2"/>
                <c:pt idx="0">
                  <c:v>0.65261858578733911</c:v>
                </c:pt>
                <c:pt idx="1">
                  <c:v>0.34738141421266089</c:v>
                </c:pt>
              </c:numCache>
            </c:numRef>
          </c:val>
          <c:extLst xmlns:c16r2="http://schemas.microsoft.com/office/drawing/2015/06/chart">
            <c:ext xmlns:c16="http://schemas.microsoft.com/office/drawing/2014/chart" uri="{C3380CC4-5D6E-409C-BE32-E72D297353CC}">
              <c16:uniqueId val="{00000004-6278-4437-8E51-C1AE271C348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29513397461169E-3"/>
          <c:y val="0"/>
          <c:w val="0.98296592149579132"/>
          <c:h val="0.99116219168256137"/>
        </c:manualLayout>
      </c:layout>
      <c:pieChart>
        <c:varyColors val="1"/>
        <c:ser>
          <c:idx val="0"/>
          <c:order val="0"/>
          <c:spPr>
            <a:solidFill>
              <a:schemeClr val="accent6"/>
            </a:solidFill>
          </c:spPr>
          <c:explosion val="1"/>
          <c:dPt>
            <c:idx val="0"/>
            <c:bubble3D val="0"/>
            <c:spPr>
              <a:solidFill>
                <a:srgbClr val="FF0000"/>
              </a:solidFill>
            </c:spPr>
            <c:extLst xmlns:c16r2="http://schemas.microsoft.com/office/drawing/2015/06/chart">
              <c:ext xmlns:c16="http://schemas.microsoft.com/office/drawing/2014/chart" uri="{C3380CC4-5D6E-409C-BE32-E72D297353CC}">
                <c16:uniqueId val="{00000001-A3C8-4798-8E4E-26E0C904BE3E}"/>
              </c:ext>
            </c:extLst>
          </c:dPt>
          <c:dLbls>
            <c:spPr>
              <a:noFill/>
              <a:ln>
                <a:noFill/>
              </a:ln>
              <a:effectLst/>
            </c:spPr>
            <c:txPr>
              <a:bodyPr wrap="none" lIns="38100" tIns="19050" rIns="38100" bIns="19050" anchor="ctr">
                <a:spAutoFit/>
              </a:bodyPr>
              <a:lstStyle/>
              <a:p>
                <a:pPr>
                  <a:defRPr sz="1200" b="1">
                    <a:solidFill>
                      <a:schemeClr val="bg1"/>
                    </a:solidFill>
                  </a:defRPr>
                </a:pPr>
                <a:endParaRPr lang="en-US"/>
              </a:p>
            </c:txPr>
            <c:showLegendKey val="0"/>
            <c:showVal val="1"/>
            <c:showCatName val="1"/>
            <c:showSerName val="0"/>
            <c:showPercent val="0"/>
            <c:showBubbleSize val="0"/>
            <c:separator>
</c:separator>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'3,14,15,17 - Contributions'!$Q$11:$Q$12</c:f>
              <c:strCache>
                <c:ptCount val="2"/>
                <c:pt idx="0">
                  <c:v>Graduate</c:v>
                </c:pt>
                <c:pt idx="1">
                  <c:v>Taxpayer</c:v>
                </c:pt>
              </c:strCache>
            </c:strRef>
          </c:cat>
          <c:val>
            <c:numRef>
              <c:f>'3,14,15,17 - Contributions'!$M$21:$M$22</c:f>
              <c:numCache>
                <c:formatCode>0%</c:formatCode>
                <c:ptCount val="2"/>
                <c:pt idx="0">
                  <c:v>0.52694610778443107</c:v>
                </c:pt>
                <c:pt idx="1">
                  <c:v>0.47305389221556887</c:v>
                </c:pt>
              </c:numCache>
            </c:numRef>
          </c:val>
          <c:extLst xmlns:c16r2="http://schemas.microsoft.com/office/drawing/2015/06/chart">
            <c:ext xmlns:c16="http://schemas.microsoft.com/office/drawing/2014/chart" uri="{C3380CC4-5D6E-409C-BE32-E72D297353CC}">
              <c16:uniqueId val="{00000004-A3C8-4798-8E4E-26E0C904BE3E}"/>
            </c:ext>
          </c:extLst>
        </c:ser>
        <c:dLbls>
          <c:showLegendKey val="0"/>
          <c:showVal val="0"/>
          <c:showCatName val="0"/>
          <c:showSerName val="0"/>
          <c:showPercent val="0"/>
          <c:showBubbleSize val="0"/>
          <c:showLeaderLines val="0"/>
        </c:dLbls>
        <c:firstSliceAng val="0"/>
      </c:pieChart>
      <c:spPr>
        <a:noFill/>
        <a:ln w="19050">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29117365220743"/>
          <c:y val="4.6909413544298333E-2"/>
          <c:w val="0.81270882634779651"/>
          <c:h val="0.72486187428058324"/>
        </c:manualLayout>
      </c:layout>
      <c:barChart>
        <c:barDir val="col"/>
        <c:grouping val="clustered"/>
        <c:varyColors val="0"/>
        <c:ser>
          <c:idx val="0"/>
          <c:order val="0"/>
          <c:tx>
            <c:strRef>
              <c:f>Sheet1!$B$1</c:f>
              <c:strCache>
                <c:ptCount val="1"/>
                <c:pt idx="0">
                  <c:v>Column1</c:v>
                </c:pt>
              </c:strCache>
            </c:strRef>
          </c:tx>
          <c:invertIfNegative val="0"/>
          <c:cat>
            <c:strRef>
              <c:f>Sheet1!$A$2:$A$5</c:f>
              <c:strCache>
                <c:ptCount val="4"/>
                <c:pt idx="0">
                  <c:v>Band A</c:v>
                </c:pt>
                <c:pt idx="1">
                  <c:v>Band B</c:v>
                </c:pt>
                <c:pt idx="2">
                  <c:v>Band C</c:v>
                </c:pt>
                <c:pt idx="3">
                  <c:v>Band D</c:v>
                </c:pt>
              </c:strCache>
            </c:strRef>
          </c:cat>
          <c:val>
            <c:numRef>
              <c:f>Sheet1!$B$2:$B$5</c:f>
              <c:numCache>
                <c:formatCode>0%</c:formatCode>
                <c:ptCount val="4"/>
                <c:pt idx="0">
                  <c:v>6.000000000000006E-2</c:v>
                </c:pt>
                <c:pt idx="1">
                  <c:v>0.19000000000000006</c:v>
                </c:pt>
                <c:pt idx="2">
                  <c:v>0.27</c:v>
                </c:pt>
                <c:pt idx="3">
                  <c:v>0.47000000000000008</c:v>
                </c:pt>
              </c:numCache>
            </c:numRef>
          </c:val>
          <c:extLst xmlns:c16r2="http://schemas.microsoft.com/office/drawing/2015/06/chart">
            <c:ext xmlns:c16="http://schemas.microsoft.com/office/drawing/2014/chart" uri="{C3380CC4-5D6E-409C-BE32-E72D297353CC}">
              <c16:uniqueId val="{00000000-5717-4221-A2FF-973EC142183C}"/>
            </c:ext>
          </c:extLst>
        </c:ser>
        <c:dLbls>
          <c:showLegendKey val="0"/>
          <c:showVal val="0"/>
          <c:showCatName val="0"/>
          <c:showSerName val="0"/>
          <c:showPercent val="0"/>
          <c:showBubbleSize val="0"/>
        </c:dLbls>
        <c:gapWidth val="150"/>
        <c:axId val="292857968"/>
        <c:axId val="292859536"/>
      </c:barChart>
      <c:catAx>
        <c:axId val="292857968"/>
        <c:scaling>
          <c:orientation val="minMax"/>
        </c:scaling>
        <c:delete val="0"/>
        <c:axPos val="b"/>
        <c:title>
          <c:tx>
            <c:rich>
              <a:bodyPr/>
              <a:lstStyle/>
              <a:p>
                <a:pPr>
                  <a:defRPr sz="1200"/>
                </a:pPr>
                <a:r>
                  <a:rPr lang="en-GB" sz="1200" dirty="0"/>
                  <a:t>Subject cost group</a:t>
                </a:r>
              </a:p>
            </c:rich>
          </c:tx>
          <c:overlay val="0"/>
        </c:title>
        <c:numFmt formatCode="General" sourceLinked="1"/>
        <c:majorTickMark val="out"/>
        <c:minorTickMark val="none"/>
        <c:tickLblPos val="nextTo"/>
        <c:txPr>
          <a:bodyPr/>
          <a:lstStyle/>
          <a:p>
            <a:pPr>
              <a:defRPr sz="1400"/>
            </a:pPr>
            <a:endParaRPr lang="en-US"/>
          </a:p>
        </c:txPr>
        <c:crossAx val="292859536"/>
        <c:crosses val="autoZero"/>
        <c:auto val="1"/>
        <c:lblAlgn val="ctr"/>
        <c:lblOffset val="100"/>
        <c:noMultiLvlLbl val="0"/>
      </c:catAx>
      <c:valAx>
        <c:axId val="292859536"/>
        <c:scaling>
          <c:orientation val="minMax"/>
        </c:scaling>
        <c:delete val="0"/>
        <c:axPos val="l"/>
        <c:majorGridlines>
          <c:spPr>
            <a:ln>
              <a:prstDash val="sysDash"/>
            </a:ln>
          </c:spPr>
        </c:majorGridlines>
        <c:title>
          <c:tx>
            <c:rich>
              <a:bodyPr rot="-5400000" vert="horz"/>
              <a:lstStyle/>
              <a:p>
                <a:pPr>
                  <a:defRPr sz="1400"/>
                </a:pPr>
                <a:r>
                  <a:rPr lang="en-GB" sz="1400" dirty="0"/>
                  <a:t>Change</a:t>
                </a:r>
                <a:r>
                  <a:rPr lang="en-GB" sz="1400" baseline="0" dirty="0"/>
                  <a:t> in funding</a:t>
                </a:r>
                <a:endParaRPr lang="en-GB" sz="1400" dirty="0"/>
              </a:p>
            </c:rich>
          </c:tx>
          <c:layout>
            <c:manualLayout>
              <c:xMode val="edge"/>
              <c:yMode val="edge"/>
              <c:x val="2.820056460813531E-2"/>
              <c:y val="0.27497303939409057"/>
            </c:manualLayout>
          </c:layout>
          <c:overlay val="0"/>
        </c:title>
        <c:numFmt formatCode="0%" sourceLinked="0"/>
        <c:majorTickMark val="out"/>
        <c:minorTickMark val="none"/>
        <c:tickLblPos val="nextTo"/>
        <c:txPr>
          <a:bodyPr/>
          <a:lstStyle/>
          <a:p>
            <a:pPr>
              <a:defRPr sz="1499"/>
            </a:pPr>
            <a:endParaRPr lang="en-US"/>
          </a:p>
        </c:txPr>
        <c:crossAx val="292857968"/>
        <c:crosses val="autoZero"/>
        <c:crossBetween val="between"/>
      </c:valAx>
      <c:spPr>
        <a:noFill/>
        <a:ln w="25385">
          <a:noFill/>
        </a:ln>
      </c:spPr>
    </c:plotArea>
    <c:plotVisOnly val="1"/>
    <c:dispBlanksAs val="gap"/>
    <c:showDLblsOverMax val="0"/>
  </c:chart>
  <c:txPr>
    <a:bodyPr/>
    <a:lstStyle/>
    <a:p>
      <a:pPr>
        <a:defRPr sz="1798"/>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Government contribution</c:v>
                </c:pt>
              </c:strCache>
            </c:strRef>
          </c:tx>
          <c:spPr>
            <a:solidFill>
              <a:schemeClr val="tx1"/>
            </a:solidFill>
          </c:spPr>
          <c:invertIfNegative val="0"/>
          <c:cat>
            <c:strRef>
              <c:f>Sheet1!$A$2:$A$4</c:f>
              <c:strCache>
                <c:ptCount val="3"/>
                <c:pt idx="0">
                  <c:v>2011</c:v>
                </c:pt>
                <c:pt idx="1">
                  <c:v>2017 (before Oct)</c:v>
                </c:pt>
                <c:pt idx="2">
                  <c:v>2017 (now)</c:v>
                </c:pt>
              </c:strCache>
            </c:strRef>
          </c:cat>
          <c:val>
            <c:numRef>
              <c:f>Sheet1!$B$2:$B$4</c:f>
              <c:numCache>
                <c:formatCode>General</c:formatCode>
                <c:ptCount val="3"/>
                <c:pt idx="0" formatCode="0%">
                  <c:v>0.60831259667765147</c:v>
                </c:pt>
              </c:numCache>
            </c:numRef>
          </c:val>
          <c:extLst xmlns:c16r2="http://schemas.microsoft.com/office/drawing/2015/06/chart">
            <c:ext xmlns:c16="http://schemas.microsoft.com/office/drawing/2014/chart" uri="{C3380CC4-5D6E-409C-BE32-E72D297353CC}">
              <c16:uniqueId val="{00000000-136D-4201-B681-0A5AC9E2DB9C}"/>
            </c:ext>
          </c:extLst>
        </c:ser>
        <c:ser>
          <c:idx val="1"/>
          <c:order val="1"/>
          <c:tx>
            <c:strRef>
              <c:f>Sheet1!$C$1</c:f>
              <c:strCache>
                <c:ptCount val="1"/>
                <c:pt idx="0">
                  <c:v>Graduate contribution</c:v>
                </c:pt>
              </c:strCache>
            </c:strRef>
          </c:tx>
          <c:invertIfNegative val="0"/>
          <c:cat>
            <c:strRef>
              <c:f>Sheet1!$A$2:$A$4</c:f>
              <c:strCache>
                <c:ptCount val="3"/>
                <c:pt idx="0">
                  <c:v>2011</c:v>
                </c:pt>
                <c:pt idx="1">
                  <c:v>2017 (before Oct)</c:v>
                </c:pt>
                <c:pt idx="2">
                  <c:v>2017 (now)</c:v>
                </c:pt>
              </c:strCache>
            </c:strRef>
          </c:cat>
          <c:val>
            <c:numRef>
              <c:f>Sheet1!$C$2:$C$4</c:f>
              <c:numCache>
                <c:formatCode>General</c:formatCode>
                <c:ptCount val="3"/>
                <c:pt idx="0" formatCode="0%">
                  <c:v>0.39168740332234853</c:v>
                </c:pt>
              </c:numCache>
            </c:numRef>
          </c:val>
          <c:extLst xmlns:c16r2="http://schemas.microsoft.com/office/drawing/2015/06/chart">
            <c:ext xmlns:c16="http://schemas.microsoft.com/office/drawing/2014/chart" uri="{C3380CC4-5D6E-409C-BE32-E72D297353CC}">
              <c16:uniqueId val="{00000001-136D-4201-B681-0A5AC9E2DB9C}"/>
            </c:ext>
          </c:extLst>
        </c:ser>
        <c:dLbls>
          <c:showLegendKey val="0"/>
          <c:showVal val="0"/>
          <c:showCatName val="0"/>
          <c:showSerName val="0"/>
          <c:showPercent val="0"/>
          <c:showBubbleSize val="0"/>
        </c:dLbls>
        <c:gapWidth val="150"/>
        <c:overlap val="100"/>
        <c:axId val="292856008"/>
        <c:axId val="292859144"/>
      </c:barChart>
      <c:catAx>
        <c:axId val="292856008"/>
        <c:scaling>
          <c:orientation val="minMax"/>
        </c:scaling>
        <c:delete val="0"/>
        <c:axPos val="b"/>
        <c:numFmt formatCode="General" sourceLinked="0"/>
        <c:majorTickMark val="out"/>
        <c:minorTickMark val="none"/>
        <c:tickLblPos val="nextTo"/>
        <c:crossAx val="292859144"/>
        <c:crosses val="autoZero"/>
        <c:auto val="1"/>
        <c:lblAlgn val="ctr"/>
        <c:lblOffset val="100"/>
        <c:noMultiLvlLbl val="0"/>
      </c:catAx>
      <c:valAx>
        <c:axId val="292859144"/>
        <c:scaling>
          <c:orientation val="minMax"/>
        </c:scaling>
        <c:delete val="0"/>
        <c:axPos val="l"/>
        <c:majorGridlines/>
        <c:numFmt formatCode="0%" sourceLinked="1"/>
        <c:majorTickMark val="out"/>
        <c:minorTickMark val="none"/>
        <c:tickLblPos val="nextTo"/>
        <c:crossAx val="29285600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Government contribution</c:v>
                </c:pt>
              </c:strCache>
            </c:strRef>
          </c:tx>
          <c:spPr>
            <a:solidFill>
              <a:schemeClr val="tx1"/>
            </a:solidFill>
          </c:spPr>
          <c:invertIfNegative val="0"/>
          <c:cat>
            <c:strRef>
              <c:f>Sheet1!$A$2:$A$4</c:f>
              <c:strCache>
                <c:ptCount val="3"/>
                <c:pt idx="0">
                  <c:v>2011</c:v>
                </c:pt>
                <c:pt idx="1">
                  <c:v>2017 (before Oct)</c:v>
                </c:pt>
                <c:pt idx="2">
                  <c:v>2017 (now)</c:v>
                </c:pt>
              </c:strCache>
            </c:strRef>
          </c:cat>
          <c:val>
            <c:numRef>
              <c:f>Sheet1!$B$2:$B$4</c:f>
              <c:numCache>
                <c:formatCode>0%</c:formatCode>
                <c:ptCount val="3"/>
                <c:pt idx="0">
                  <c:v>0.60831259667765147</c:v>
                </c:pt>
                <c:pt idx="1">
                  <c:v>0.34738141421266089</c:v>
                </c:pt>
              </c:numCache>
            </c:numRef>
          </c:val>
          <c:extLst xmlns:c16r2="http://schemas.microsoft.com/office/drawing/2015/06/chart">
            <c:ext xmlns:c16="http://schemas.microsoft.com/office/drawing/2014/chart" uri="{C3380CC4-5D6E-409C-BE32-E72D297353CC}">
              <c16:uniqueId val="{00000000-136D-4201-B681-0A5AC9E2DB9C}"/>
            </c:ext>
          </c:extLst>
        </c:ser>
        <c:ser>
          <c:idx val="1"/>
          <c:order val="1"/>
          <c:tx>
            <c:strRef>
              <c:f>Sheet1!$C$1</c:f>
              <c:strCache>
                <c:ptCount val="1"/>
                <c:pt idx="0">
                  <c:v>Graduate contribution</c:v>
                </c:pt>
              </c:strCache>
            </c:strRef>
          </c:tx>
          <c:invertIfNegative val="0"/>
          <c:cat>
            <c:strRef>
              <c:f>Sheet1!$A$2:$A$4</c:f>
              <c:strCache>
                <c:ptCount val="3"/>
                <c:pt idx="0">
                  <c:v>2011</c:v>
                </c:pt>
                <c:pt idx="1">
                  <c:v>2017 (before Oct)</c:v>
                </c:pt>
                <c:pt idx="2">
                  <c:v>2017 (now)</c:v>
                </c:pt>
              </c:strCache>
            </c:strRef>
          </c:cat>
          <c:val>
            <c:numRef>
              <c:f>Sheet1!$C$2:$C$4</c:f>
              <c:numCache>
                <c:formatCode>0%</c:formatCode>
                <c:ptCount val="3"/>
                <c:pt idx="0">
                  <c:v>0.39168740332234853</c:v>
                </c:pt>
                <c:pt idx="1">
                  <c:v>0.65261858578733911</c:v>
                </c:pt>
              </c:numCache>
            </c:numRef>
          </c:val>
          <c:extLst xmlns:c16r2="http://schemas.microsoft.com/office/drawing/2015/06/chart">
            <c:ext xmlns:c16="http://schemas.microsoft.com/office/drawing/2014/chart" uri="{C3380CC4-5D6E-409C-BE32-E72D297353CC}">
              <c16:uniqueId val="{00000001-136D-4201-B681-0A5AC9E2DB9C}"/>
            </c:ext>
          </c:extLst>
        </c:ser>
        <c:dLbls>
          <c:showLegendKey val="0"/>
          <c:showVal val="0"/>
          <c:showCatName val="0"/>
          <c:showSerName val="0"/>
          <c:showPercent val="0"/>
          <c:showBubbleSize val="0"/>
        </c:dLbls>
        <c:gapWidth val="150"/>
        <c:overlap val="100"/>
        <c:axId val="292856400"/>
        <c:axId val="292856792"/>
      </c:barChart>
      <c:catAx>
        <c:axId val="292856400"/>
        <c:scaling>
          <c:orientation val="minMax"/>
        </c:scaling>
        <c:delete val="0"/>
        <c:axPos val="b"/>
        <c:numFmt formatCode="General" sourceLinked="0"/>
        <c:majorTickMark val="out"/>
        <c:minorTickMark val="none"/>
        <c:tickLblPos val="nextTo"/>
        <c:crossAx val="292856792"/>
        <c:crosses val="autoZero"/>
        <c:auto val="1"/>
        <c:lblAlgn val="ctr"/>
        <c:lblOffset val="100"/>
        <c:noMultiLvlLbl val="0"/>
      </c:catAx>
      <c:valAx>
        <c:axId val="292856792"/>
        <c:scaling>
          <c:orientation val="minMax"/>
        </c:scaling>
        <c:delete val="0"/>
        <c:axPos val="l"/>
        <c:majorGridlines/>
        <c:numFmt formatCode="0%" sourceLinked="1"/>
        <c:majorTickMark val="out"/>
        <c:minorTickMark val="none"/>
        <c:tickLblPos val="nextTo"/>
        <c:crossAx val="29285640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Government contribution</c:v>
                </c:pt>
              </c:strCache>
            </c:strRef>
          </c:tx>
          <c:spPr>
            <a:solidFill>
              <a:schemeClr val="tx1"/>
            </a:solidFill>
          </c:spPr>
          <c:invertIfNegative val="0"/>
          <c:cat>
            <c:strRef>
              <c:f>Sheet1!$A$2:$A$4</c:f>
              <c:strCache>
                <c:ptCount val="3"/>
                <c:pt idx="0">
                  <c:v>2011</c:v>
                </c:pt>
                <c:pt idx="1">
                  <c:v>2017 (before Oct)</c:v>
                </c:pt>
                <c:pt idx="2">
                  <c:v>2017 (now)</c:v>
                </c:pt>
              </c:strCache>
            </c:strRef>
          </c:cat>
          <c:val>
            <c:numRef>
              <c:f>Sheet1!$B$2:$B$4</c:f>
              <c:numCache>
                <c:formatCode>0%</c:formatCode>
                <c:ptCount val="3"/>
                <c:pt idx="0">
                  <c:v>0.60831259667765147</c:v>
                </c:pt>
                <c:pt idx="1">
                  <c:v>0.34738141421266089</c:v>
                </c:pt>
                <c:pt idx="2">
                  <c:v>0.47305389221556887</c:v>
                </c:pt>
              </c:numCache>
            </c:numRef>
          </c:val>
          <c:extLst xmlns:c16r2="http://schemas.microsoft.com/office/drawing/2015/06/chart">
            <c:ext xmlns:c16="http://schemas.microsoft.com/office/drawing/2014/chart" uri="{C3380CC4-5D6E-409C-BE32-E72D297353CC}">
              <c16:uniqueId val="{00000000-136D-4201-B681-0A5AC9E2DB9C}"/>
            </c:ext>
          </c:extLst>
        </c:ser>
        <c:ser>
          <c:idx val="1"/>
          <c:order val="1"/>
          <c:tx>
            <c:strRef>
              <c:f>Sheet1!$C$1</c:f>
              <c:strCache>
                <c:ptCount val="1"/>
                <c:pt idx="0">
                  <c:v>Graduate contribution</c:v>
                </c:pt>
              </c:strCache>
            </c:strRef>
          </c:tx>
          <c:invertIfNegative val="0"/>
          <c:cat>
            <c:strRef>
              <c:f>Sheet1!$A$2:$A$4</c:f>
              <c:strCache>
                <c:ptCount val="3"/>
                <c:pt idx="0">
                  <c:v>2011</c:v>
                </c:pt>
                <c:pt idx="1">
                  <c:v>2017 (before Oct)</c:v>
                </c:pt>
                <c:pt idx="2">
                  <c:v>2017 (now)</c:v>
                </c:pt>
              </c:strCache>
            </c:strRef>
          </c:cat>
          <c:val>
            <c:numRef>
              <c:f>Sheet1!$C$2:$C$4</c:f>
              <c:numCache>
                <c:formatCode>0%</c:formatCode>
                <c:ptCount val="3"/>
                <c:pt idx="0">
                  <c:v>0.39168740332234853</c:v>
                </c:pt>
                <c:pt idx="1">
                  <c:v>0.65261858578733911</c:v>
                </c:pt>
                <c:pt idx="2">
                  <c:v>0.52694610778443118</c:v>
                </c:pt>
              </c:numCache>
            </c:numRef>
          </c:val>
          <c:extLst xmlns:c16r2="http://schemas.microsoft.com/office/drawing/2015/06/chart">
            <c:ext xmlns:c16="http://schemas.microsoft.com/office/drawing/2014/chart" uri="{C3380CC4-5D6E-409C-BE32-E72D297353CC}">
              <c16:uniqueId val="{00000001-136D-4201-B681-0A5AC9E2DB9C}"/>
            </c:ext>
          </c:extLst>
        </c:ser>
        <c:dLbls>
          <c:showLegendKey val="0"/>
          <c:showVal val="0"/>
          <c:showCatName val="0"/>
          <c:showSerName val="0"/>
          <c:showPercent val="0"/>
          <c:showBubbleSize val="0"/>
        </c:dLbls>
        <c:gapWidth val="150"/>
        <c:overlap val="100"/>
        <c:axId val="559502680"/>
        <c:axId val="559504640"/>
      </c:barChart>
      <c:catAx>
        <c:axId val="559502680"/>
        <c:scaling>
          <c:orientation val="minMax"/>
        </c:scaling>
        <c:delete val="0"/>
        <c:axPos val="b"/>
        <c:numFmt formatCode="General" sourceLinked="0"/>
        <c:majorTickMark val="out"/>
        <c:minorTickMark val="none"/>
        <c:tickLblPos val="nextTo"/>
        <c:crossAx val="559504640"/>
        <c:crosses val="autoZero"/>
        <c:auto val="1"/>
        <c:lblAlgn val="ctr"/>
        <c:lblOffset val="100"/>
        <c:noMultiLvlLbl val="0"/>
      </c:catAx>
      <c:valAx>
        <c:axId val="559504640"/>
        <c:scaling>
          <c:orientation val="minMax"/>
        </c:scaling>
        <c:delete val="0"/>
        <c:axPos val="l"/>
        <c:majorGridlines/>
        <c:numFmt formatCode="0%" sourceLinked="1"/>
        <c:majorTickMark val="out"/>
        <c:minorTickMark val="none"/>
        <c:tickLblPos val="nextTo"/>
        <c:crossAx val="55950268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96597819017598"/>
          <c:y val="4.8425053408523204E-2"/>
          <c:w val="0.64271972418844858"/>
          <c:h val="0.75976405463323771"/>
        </c:manualLayout>
      </c:layout>
      <c:barChart>
        <c:barDir val="col"/>
        <c:grouping val="percentStacked"/>
        <c:varyColors val="0"/>
        <c:ser>
          <c:idx val="0"/>
          <c:order val="0"/>
          <c:tx>
            <c:strRef>
              <c:f>Sheet1!$B$1</c:f>
              <c:strCache>
                <c:ptCount val="1"/>
                <c:pt idx="0">
                  <c:v>Government contribution</c:v>
                </c:pt>
              </c:strCache>
            </c:strRef>
          </c:tx>
          <c:spPr>
            <a:solidFill>
              <a:schemeClr val="tx1">
                <a:lumMod val="75000"/>
              </a:schemeClr>
            </a:solidFill>
          </c:spPr>
          <c:invertIfNegative val="0"/>
          <c:cat>
            <c:strRef>
              <c:f>Sheet1!$A$2:$A$3</c:f>
              <c:strCache>
                <c:ptCount val="2"/>
                <c:pt idx="0">
                  <c:v>2017 (now)</c:v>
                </c:pt>
                <c:pt idx="1">
                  <c:v>2017 (if selling)</c:v>
                </c:pt>
              </c:strCache>
            </c:strRef>
          </c:cat>
          <c:val>
            <c:numRef>
              <c:f>Sheet1!$B$2:$B$3</c:f>
              <c:numCache>
                <c:formatCode>0%</c:formatCode>
                <c:ptCount val="2"/>
                <c:pt idx="0">
                  <c:v>0.47</c:v>
                </c:pt>
                <c:pt idx="1">
                  <c:v>0</c:v>
                </c:pt>
              </c:numCache>
            </c:numRef>
          </c:val>
          <c:extLst xmlns:c16r2="http://schemas.microsoft.com/office/drawing/2015/06/chart">
            <c:ext xmlns:c16="http://schemas.microsoft.com/office/drawing/2014/chart" uri="{C3380CC4-5D6E-409C-BE32-E72D297353CC}">
              <c16:uniqueId val="{00000000-8B40-4595-90FA-78B1BE418CB5}"/>
            </c:ext>
          </c:extLst>
        </c:ser>
        <c:ser>
          <c:idx val="1"/>
          <c:order val="1"/>
          <c:tx>
            <c:strRef>
              <c:f>Sheet1!$C$1</c:f>
              <c:strCache>
                <c:ptCount val="1"/>
                <c:pt idx="0">
                  <c:v>Unrepaid loans</c:v>
                </c:pt>
              </c:strCache>
            </c:strRef>
          </c:tx>
          <c:spPr>
            <a:solidFill>
              <a:schemeClr val="bg1">
                <a:lumMod val="50000"/>
              </a:schemeClr>
            </a:solidFill>
          </c:spPr>
          <c:invertIfNegative val="0"/>
          <c:cat>
            <c:strRef>
              <c:f>Sheet1!$A$2:$A$3</c:f>
              <c:strCache>
                <c:ptCount val="2"/>
                <c:pt idx="0">
                  <c:v>2017 (now)</c:v>
                </c:pt>
                <c:pt idx="1">
                  <c:v>2017 (if selling)</c:v>
                </c:pt>
              </c:strCache>
            </c:strRef>
          </c:cat>
          <c:val>
            <c:numRef>
              <c:f>Sheet1!$C$2:$C$3</c:f>
              <c:numCache>
                <c:formatCode>0%</c:formatCode>
                <c:ptCount val="2"/>
                <c:pt idx="0">
                  <c:v>0</c:v>
                </c:pt>
                <c:pt idx="1">
                  <c:v>0</c:v>
                </c:pt>
              </c:numCache>
            </c:numRef>
          </c:val>
          <c:extLst xmlns:c16r2="http://schemas.microsoft.com/office/drawing/2015/06/chart">
            <c:ext xmlns:c16="http://schemas.microsoft.com/office/drawing/2014/chart" uri="{C3380CC4-5D6E-409C-BE32-E72D297353CC}">
              <c16:uniqueId val="{00000001-8B40-4595-90FA-78B1BE418CB5}"/>
            </c:ext>
          </c:extLst>
        </c:ser>
        <c:ser>
          <c:idx val="2"/>
          <c:order val="2"/>
          <c:tx>
            <c:strRef>
              <c:f>Sheet1!$D$1</c:f>
              <c:strCache>
                <c:ptCount val="1"/>
                <c:pt idx="0">
                  <c:v>Graduate contribution</c:v>
                </c:pt>
              </c:strCache>
            </c:strRef>
          </c:tx>
          <c:spPr>
            <a:solidFill>
              <a:schemeClr val="bg2"/>
            </a:solidFill>
          </c:spPr>
          <c:invertIfNegative val="0"/>
          <c:cat>
            <c:strRef>
              <c:f>Sheet1!$A$2:$A$3</c:f>
              <c:strCache>
                <c:ptCount val="2"/>
                <c:pt idx="0">
                  <c:v>2017 (now)</c:v>
                </c:pt>
                <c:pt idx="1">
                  <c:v>2017 (if selling)</c:v>
                </c:pt>
              </c:strCache>
            </c:strRef>
          </c:cat>
          <c:val>
            <c:numRef>
              <c:f>Sheet1!$D$2:$D$3</c:f>
              <c:numCache>
                <c:formatCode>0%</c:formatCode>
                <c:ptCount val="2"/>
                <c:pt idx="0">
                  <c:v>0.52694610778443118</c:v>
                </c:pt>
                <c:pt idx="1">
                  <c:v>0</c:v>
                </c:pt>
              </c:numCache>
            </c:numRef>
          </c:val>
          <c:extLst xmlns:c16r2="http://schemas.microsoft.com/office/drawing/2015/06/chart">
            <c:ext xmlns:c16="http://schemas.microsoft.com/office/drawing/2014/chart" uri="{C3380CC4-5D6E-409C-BE32-E72D297353CC}">
              <c16:uniqueId val="{00000000-C19A-4DC1-AB18-D7E3CBA88111}"/>
            </c:ext>
          </c:extLst>
        </c:ser>
        <c:dLbls>
          <c:showLegendKey val="0"/>
          <c:showVal val="0"/>
          <c:showCatName val="0"/>
          <c:showSerName val="0"/>
          <c:showPercent val="0"/>
          <c:showBubbleSize val="0"/>
        </c:dLbls>
        <c:gapWidth val="220"/>
        <c:overlap val="100"/>
        <c:axId val="559503072"/>
        <c:axId val="559505032"/>
      </c:barChart>
      <c:catAx>
        <c:axId val="559503072"/>
        <c:scaling>
          <c:orientation val="minMax"/>
        </c:scaling>
        <c:delete val="0"/>
        <c:axPos val="b"/>
        <c:numFmt formatCode="General" sourceLinked="0"/>
        <c:majorTickMark val="out"/>
        <c:minorTickMark val="none"/>
        <c:tickLblPos val="nextTo"/>
        <c:crossAx val="559505032"/>
        <c:crosses val="autoZero"/>
        <c:auto val="1"/>
        <c:lblAlgn val="ctr"/>
        <c:lblOffset val="100"/>
        <c:noMultiLvlLbl val="0"/>
      </c:catAx>
      <c:valAx>
        <c:axId val="559505032"/>
        <c:scaling>
          <c:orientation val="minMax"/>
        </c:scaling>
        <c:delete val="0"/>
        <c:axPos val="l"/>
        <c:majorGridlines/>
        <c:numFmt formatCode="0%" sourceLinked="1"/>
        <c:majorTickMark val="out"/>
        <c:minorTickMark val="none"/>
        <c:tickLblPos val="nextTo"/>
        <c:crossAx val="559503072"/>
        <c:crosses val="autoZero"/>
        <c:crossBetween val="between"/>
      </c:valAx>
    </c:plotArea>
    <c:legend>
      <c:legendPos val="r"/>
      <c:legendEntry>
        <c:idx val="1"/>
        <c:delete val="1"/>
      </c:legendEntry>
      <c:layout>
        <c:manualLayout>
          <c:xMode val="edge"/>
          <c:yMode val="edge"/>
          <c:x val="0.75343469997284751"/>
          <c:y val="0.1301387130208527"/>
          <c:w val="0.21273216349159241"/>
          <c:h val="0.30607939128092737"/>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96597819017598"/>
          <c:y val="4.8425053408523204E-2"/>
          <c:w val="0.64271972418844858"/>
          <c:h val="0.75976405463323771"/>
        </c:manualLayout>
      </c:layout>
      <c:barChart>
        <c:barDir val="col"/>
        <c:grouping val="percentStacked"/>
        <c:varyColors val="0"/>
        <c:ser>
          <c:idx val="0"/>
          <c:order val="0"/>
          <c:tx>
            <c:strRef>
              <c:f>Sheet1!$B$1</c:f>
              <c:strCache>
                <c:ptCount val="1"/>
                <c:pt idx="0">
                  <c:v>Government contribution</c:v>
                </c:pt>
              </c:strCache>
            </c:strRef>
          </c:tx>
          <c:spPr>
            <a:solidFill>
              <a:schemeClr val="tx1">
                <a:lumMod val="75000"/>
              </a:schemeClr>
            </a:solidFill>
          </c:spPr>
          <c:invertIfNegative val="0"/>
          <c:cat>
            <c:strRef>
              <c:f>Sheet1!$A$2:$A$3</c:f>
              <c:strCache>
                <c:ptCount val="2"/>
                <c:pt idx="0">
                  <c:v>2017 (now)</c:v>
                </c:pt>
                <c:pt idx="1">
                  <c:v>2017 (if selling)</c:v>
                </c:pt>
              </c:strCache>
            </c:strRef>
          </c:cat>
          <c:val>
            <c:numRef>
              <c:f>Sheet1!$B$2:$B$3</c:f>
              <c:numCache>
                <c:formatCode>0%</c:formatCode>
                <c:ptCount val="2"/>
                <c:pt idx="0">
                  <c:v>0.47</c:v>
                </c:pt>
                <c:pt idx="1">
                  <c:v>0.66</c:v>
                </c:pt>
              </c:numCache>
            </c:numRef>
          </c:val>
          <c:extLst xmlns:c16r2="http://schemas.microsoft.com/office/drawing/2015/06/chart">
            <c:ext xmlns:c16="http://schemas.microsoft.com/office/drawing/2014/chart" uri="{C3380CC4-5D6E-409C-BE32-E72D297353CC}">
              <c16:uniqueId val="{00000000-8B40-4595-90FA-78B1BE418CB5}"/>
            </c:ext>
          </c:extLst>
        </c:ser>
        <c:ser>
          <c:idx val="1"/>
          <c:order val="1"/>
          <c:tx>
            <c:strRef>
              <c:f>Sheet1!$C$1</c:f>
              <c:strCache>
                <c:ptCount val="1"/>
                <c:pt idx="0">
                  <c:v>Unrepaid loans</c:v>
                </c:pt>
              </c:strCache>
            </c:strRef>
          </c:tx>
          <c:spPr>
            <a:solidFill>
              <a:schemeClr val="bg1">
                <a:lumMod val="50000"/>
              </a:schemeClr>
            </a:solidFill>
          </c:spPr>
          <c:invertIfNegative val="0"/>
          <c:cat>
            <c:strRef>
              <c:f>Sheet1!$A$2:$A$3</c:f>
              <c:strCache>
                <c:ptCount val="2"/>
                <c:pt idx="0">
                  <c:v>2017 (now)</c:v>
                </c:pt>
                <c:pt idx="1">
                  <c:v>2017 (if selling)</c:v>
                </c:pt>
              </c:strCache>
            </c:strRef>
          </c:cat>
          <c:val>
            <c:numRef>
              <c:f>Sheet1!$C$2:$C$3</c:f>
              <c:numCache>
                <c:formatCode>0%</c:formatCode>
                <c:ptCount val="2"/>
                <c:pt idx="0">
                  <c:v>0</c:v>
                </c:pt>
                <c:pt idx="1">
                  <c:v>0</c:v>
                </c:pt>
              </c:numCache>
            </c:numRef>
          </c:val>
          <c:extLst xmlns:c16r2="http://schemas.microsoft.com/office/drawing/2015/06/chart">
            <c:ext xmlns:c16="http://schemas.microsoft.com/office/drawing/2014/chart" uri="{C3380CC4-5D6E-409C-BE32-E72D297353CC}">
              <c16:uniqueId val="{00000001-8B40-4595-90FA-78B1BE418CB5}"/>
            </c:ext>
          </c:extLst>
        </c:ser>
        <c:ser>
          <c:idx val="2"/>
          <c:order val="2"/>
          <c:tx>
            <c:strRef>
              <c:f>Sheet1!$D$1</c:f>
              <c:strCache>
                <c:ptCount val="1"/>
                <c:pt idx="0">
                  <c:v>Graduate contribution</c:v>
                </c:pt>
              </c:strCache>
            </c:strRef>
          </c:tx>
          <c:spPr>
            <a:solidFill>
              <a:schemeClr val="bg2"/>
            </a:solidFill>
          </c:spPr>
          <c:invertIfNegative val="0"/>
          <c:cat>
            <c:strRef>
              <c:f>Sheet1!$A$2:$A$3</c:f>
              <c:strCache>
                <c:ptCount val="2"/>
                <c:pt idx="0">
                  <c:v>2017 (now)</c:v>
                </c:pt>
                <c:pt idx="1">
                  <c:v>2017 (if selling)</c:v>
                </c:pt>
              </c:strCache>
            </c:strRef>
          </c:cat>
          <c:val>
            <c:numRef>
              <c:f>Sheet1!$D$2:$D$3</c:f>
              <c:numCache>
                <c:formatCode>0%</c:formatCode>
                <c:ptCount val="2"/>
                <c:pt idx="0">
                  <c:v>0.52694610778443118</c:v>
                </c:pt>
                <c:pt idx="1">
                  <c:v>0.34</c:v>
                </c:pt>
              </c:numCache>
            </c:numRef>
          </c:val>
          <c:extLst xmlns:c16r2="http://schemas.microsoft.com/office/drawing/2015/06/chart">
            <c:ext xmlns:c16="http://schemas.microsoft.com/office/drawing/2014/chart" uri="{C3380CC4-5D6E-409C-BE32-E72D297353CC}">
              <c16:uniqueId val="{00000000-C19A-4DC1-AB18-D7E3CBA88111}"/>
            </c:ext>
          </c:extLst>
        </c:ser>
        <c:dLbls>
          <c:showLegendKey val="0"/>
          <c:showVal val="0"/>
          <c:showCatName val="0"/>
          <c:showSerName val="0"/>
          <c:showPercent val="0"/>
          <c:showBubbleSize val="0"/>
        </c:dLbls>
        <c:gapWidth val="220"/>
        <c:overlap val="100"/>
        <c:axId val="562583544"/>
        <c:axId val="562584328"/>
      </c:barChart>
      <c:catAx>
        <c:axId val="562583544"/>
        <c:scaling>
          <c:orientation val="minMax"/>
        </c:scaling>
        <c:delete val="0"/>
        <c:axPos val="b"/>
        <c:numFmt formatCode="General" sourceLinked="0"/>
        <c:majorTickMark val="out"/>
        <c:minorTickMark val="none"/>
        <c:tickLblPos val="nextTo"/>
        <c:crossAx val="562584328"/>
        <c:crosses val="autoZero"/>
        <c:auto val="1"/>
        <c:lblAlgn val="ctr"/>
        <c:lblOffset val="100"/>
        <c:noMultiLvlLbl val="0"/>
      </c:catAx>
      <c:valAx>
        <c:axId val="562584328"/>
        <c:scaling>
          <c:orientation val="minMax"/>
        </c:scaling>
        <c:delete val="0"/>
        <c:axPos val="l"/>
        <c:majorGridlines/>
        <c:numFmt formatCode="0%" sourceLinked="1"/>
        <c:majorTickMark val="out"/>
        <c:minorTickMark val="none"/>
        <c:tickLblPos val="nextTo"/>
        <c:crossAx val="562583544"/>
        <c:crosses val="autoZero"/>
        <c:crossBetween val="between"/>
      </c:valAx>
    </c:plotArea>
    <c:legend>
      <c:legendPos val="r"/>
      <c:legendEntry>
        <c:idx val="1"/>
        <c:delete val="1"/>
      </c:legendEntry>
      <c:layout>
        <c:manualLayout>
          <c:xMode val="edge"/>
          <c:yMode val="edge"/>
          <c:x val="0.75343469997284751"/>
          <c:y val="0.1301387130208527"/>
          <c:w val="0.21273216349159241"/>
          <c:h val="0.30607939128092737"/>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96597819017598"/>
          <c:y val="4.8425053408523204E-2"/>
          <c:w val="0.64271972418844858"/>
          <c:h val="0.75976405463323771"/>
        </c:manualLayout>
      </c:layout>
      <c:barChart>
        <c:barDir val="col"/>
        <c:grouping val="percentStacked"/>
        <c:varyColors val="0"/>
        <c:ser>
          <c:idx val="0"/>
          <c:order val="0"/>
          <c:tx>
            <c:strRef>
              <c:f>Sheet1!$B$1</c:f>
              <c:strCache>
                <c:ptCount val="1"/>
                <c:pt idx="0">
                  <c:v>Grants</c:v>
                </c:pt>
              </c:strCache>
            </c:strRef>
          </c:tx>
          <c:spPr>
            <a:solidFill>
              <a:schemeClr val="tx1">
                <a:lumMod val="75000"/>
              </a:schemeClr>
            </a:solidFill>
          </c:spPr>
          <c:invertIfNegative val="0"/>
          <c:cat>
            <c:strRef>
              <c:f>Sheet1!$A$2:$A$4</c:f>
              <c:strCache>
                <c:ptCount val="3"/>
                <c:pt idx="0">
                  <c:v>2011</c:v>
                </c:pt>
                <c:pt idx="1">
                  <c:v>2017 (before Oct)</c:v>
                </c:pt>
                <c:pt idx="2">
                  <c:v>2017 (now)</c:v>
                </c:pt>
              </c:strCache>
            </c:strRef>
          </c:cat>
          <c:val>
            <c:numRef>
              <c:f>Sheet1!$B$2:$B$4</c:f>
              <c:numCache>
                <c:formatCode>0%</c:formatCode>
                <c:ptCount val="3"/>
                <c:pt idx="0">
                  <c:v>0.61</c:v>
                </c:pt>
                <c:pt idx="1">
                  <c:v>0.35</c:v>
                </c:pt>
                <c:pt idx="2">
                  <c:v>0.47</c:v>
                </c:pt>
              </c:numCache>
            </c:numRef>
          </c:val>
          <c:extLst xmlns:c16r2="http://schemas.microsoft.com/office/drawing/2015/06/chart">
            <c:ext xmlns:c16="http://schemas.microsoft.com/office/drawing/2014/chart" uri="{C3380CC4-5D6E-409C-BE32-E72D297353CC}">
              <c16:uniqueId val="{00000000-8B40-4595-90FA-78B1BE418CB5}"/>
            </c:ext>
          </c:extLst>
        </c:ser>
        <c:ser>
          <c:idx val="1"/>
          <c:order val="1"/>
          <c:tx>
            <c:strRef>
              <c:f>Sheet1!$C$1</c:f>
              <c:strCache>
                <c:ptCount val="1"/>
                <c:pt idx="0">
                  <c:v>Unrepaid loans</c:v>
                </c:pt>
              </c:strCache>
            </c:strRef>
          </c:tx>
          <c:spPr>
            <a:solidFill>
              <a:schemeClr val="bg1">
                <a:lumMod val="50000"/>
              </a:schemeClr>
            </a:solidFill>
          </c:spPr>
          <c:invertIfNegative val="0"/>
          <c:cat>
            <c:strRef>
              <c:f>Sheet1!$A$2:$A$4</c:f>
              <c:strCache>
                <c:ptCount val="3"/>
                <c:pt idx="0">
                  <c:v>2011</c:v>
                </c:pt>
                <c:pt idx="1">
                  <c:v>2017 (before Oct)</c:v>
                </c:pt>
                <c:pt idx="2">
                  <c:v>2017 (now)</c:v>
                </c:pt>
              </c:strCache>
            </c:strRef>
          </c:cat>
          <c:val>
            <c:numRef>
              <c:f>Sheet1!$C$2:$C$4</c:f>
              <c:numCache>
                <c:formatCode>General</c:formatCode>
                <c:ptCount val="3"/>
              </c:numCache>
            </c:numRef>
          </c:val>
          <c:extLst xmlns:c16r2="http://schemas.microsoft.com/office/drawing/2015/06/chart">
            <c:ext xmlns:c16="http://schemas.microsoft.com/office/drawing/2014/chart" uri="{C3380CC4-5D6E-409C-BE32-E72D297353CC}">
              <c16:uniqueId val="{00000001-8B40-4595-90FA-78B1BE418CB5}"/>
            </c:ext>
          </c:extLst>
        </c:ser>
        <c:ser>
          <c:idx val="2"/>
          <c:order val="2"/>
          <c:tx>
            <c:strRef>
              <c:f>Sheet1!$D$1</c:f>
              <c:strCache>
                <c:ptCount val="1"/>
                <c:pt idx="0">
                  <c:v>Graduate contribution</c:v>
                </c:pt>
              </c:strCache>
            </c:strRef>
          </c:tx>
          <c:spPr>
            <a:solidFill>
              <a:schemeClr val="accent2"/>
            </a:solidFill>
          </c:spPr>
          <c:invertIfNegative val="0"/>
          <c:cat>
            <c:strRef>
              <c:f>Sheet1!$A$2:$A$4</c:f>
              <c:strCache>
                <c:ptCount val="3"/>
                <c:pt idx="0">
                  <c:v>2011</c:v>
                </c:pt>
                <c:pt idx="1">
                  <c:v>2017 (before Oct)</c:v>
                </c:pt>
                <c:pt idx="2">
                  <c:v>2017 (now)</c:v>
                </c:pt>
              </c:strCache>
            </c:strRef>
          </c:cat>
          <c:val>
            <c:numRef>
              <c:f>Sheet1!$D$2:$D$4</c:f>
              <c:numCache>
                <c:formatCode>0%</c:formatCode>
                <c:ptCount val="3"/>
                <c:pt idx="0">
                  <c:v>0.39168740332234853</c:v>
                </c:pt>
                <c:pt idx="1">
                  <c:v>0.65261858578733911</c:v>
                </c:pt>
                <c:pt idx="2">
                  <c:v>0.52694610778443118</c:v>
                </c:pt>
              </c:numCache>
            </c:numRef>
          </c:val>
          <c:extLst xmlns:c16r2="http://schemas.microsoft.com/office/drawing/2015/06/chart">
            <c:ext xmlns:c16="http://schemas.microsoft.com/office/drawing/2014/chart" uri="{C3380CC4-5D6E-409C-BE32-E72D297353CC}">
              <c16:uniqueId val="{00000002-8B40-4595-90FA-78B1BE418CB5}"/>
            </c:ext>
          </c:extLst>
        </c:ser>
        <c:dLbls>
          <c:showLegendKey val="0"/>
          <c:showVal val="0"/>
          <c:showCatName val="0"/>
          <c:showSerName val="0"/>
          <c:showPercent val="0"/>
          <c:showBubbleSize val="0"/>
        </c:dLbls>
        <c:gapWidth val="150"/>
        <c:overlap val="100"/>
        <c:axId val="562600400"/>
        <c:axId val="562597264"/>
      </c:barChart>
      <c:catAx>
        <c:axId val="562600400"/>
        <c:scaling>
          <c:orientation val="minMax"/>
        </c:scaling>
        <c:delete val="0"/>
        <c:axPos val="b"/>
        <c:numFmt formatCode="General" sourceLinked="0"/>
        <c:majorTickMark val="out"/>
        <c:minorTickMark val="none"/>
        <c:tickLblPos val="nextTo"/>
        <c:crossAx val="562597264"/>
        <c:crosses val="autoZero"/>
        <c:auto val="1"/>
        <c:lblAlgn val="ctr"/>
        <c:lblOffset val="100"/>
        <c:noMultiLvlLbl val="0"/>
      </c:catAx>
      <c:valAx>
        <c:axId val="562597264"/>
        <c:scaling>
          <c:orientation val="minMax"/>
        </c:scaling>
        <c:delete val="0"/>
        <c:axPos val="l"/>
        <c:majorGridlines/>
        <c:numFmt formatCode="0%" sourceLinked="1"/>
        <c:majorTickMark val="out"/>
        <c:minorTickMark val="none"/>
        <c:tickLblPos val="nextTo"/>
        <c:crossAx val="562600400"/>
        <c:crosses val="autoZero"/>
        <c:crossBetween val="between"/>
      </c:valAx>
    </c:plotArea>
    <c:legend>
      <c:legendPos val="r"/>
      <c:legendEntry>
        <c:idx val="1"/>
        <c:delete val="1"/>
      </c:legendEntry>
      <c:layout>
        <c:manualLayout>
          <c:xMode val="edge"/>
          <c:yMode val="edge"/>
          <c:x val="0.75343469997284751"/>
          <c:y val="0.1301387130208527"/>
          <c:w val="0.23694220459812376"/>
          <c:h val="0.65554137318400885"/>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5"/>
          <c:order val="0"/>
          <c:tx>
            <c:v>Income</c:v>
          </c:tx>
          <c:spPr>
            <a:ln w="28575" cap="rnd">
              <a:solidFill>
                <a:schemeClr val="tx1"/>
              </a:solidFill>
              <a:round/>
            </a:ln>
            <a:effectLst/>
          </c:spPr>
          <c:marker>
            <c:symbol val="none"/>
          </c:marker>
          <c:val>
            <c:numRef>
              <c:f>'Eg graduate'!$D$9:$D$52</c:f>
              <c:numCache>
                <c:formatCode>_-[$£-809]* #,##0.00_-;\-[$£-809]* #,##0.00_-;_-[$£-809]* "-"??_-;_-@_-</c:formatCode>
                <c:ptCount val="44"/>
                <c:pt idx="0">
                  <c:v>16837.215728155341</c:v>
                </c:pt>
                <c:pt idx="1">
                  <c:v>19001.502524271844</c:v>
                </c:pt>
                <c:pt idx="2">
                  <c:v>20338.466990291261</c:v>
                </c:pt>
                <c:pt idx="3">
                  <c:v>23213.387961165048</c:v>
                </c:pt>
                <c:pt idx="4">
                  <c:v>22534.655533980582</c:v>
                </c:pt>
                <c:pt idx="5">
                  <c:v>26491.906019417474</c:v>
                </c:pt>
                <c:pt idx="6">
                  <c:v>29816.456893203886</c:v>
                </c:pt>
                <c:pt idx="7">
                  <c:v>33529.536310679607</c:v>
                </c:pt>
                <c:pt idx="8">
                  <c:v>36099.667378640777</c:v>
                </c:pt>
                <c:pt idx="9">
                  <c:v>36585.541747572817</c:v>
                </c:pt>
                <c:pt idx="10">
                  <c:v>36569.673592233004</c:v>
                </c:pt>
                <c:pt idx="11">
                  <c:v>37906.693203883493</c:v>
                </c:pt>
                <c:pt idx="12">
                  <c:v>38041.799999999996</c:v>
                </c:pt>
                <c:pt idx="13">
                  <c:v>35223.830679611652</c:v>
                </c:pt>
                <c:pt idx="14">
                  <c:v>34577.289514563105</c:v>
                </c:pt>
                <c:pt idx="15">
                  <c:v>36275.044271844657</c:v>
                </c:pt>
                <c:pt idx="16">
                  <c:v>37038.866407766989</c:v>
                </c:pt>
                <c:pt idx="17">
                  <c:v>37270.519417475727</c:v>
                </c:pt>
                <c:pt idx="18">
                  <c:v>39259.939417475725</c:v>
                </c:pt>
                <c:pt idx="19">
                  <c:v>38675.354368932036</c:v>
                </c:pt>
                <c:pt idx="20">
                  <c:v>38904.084660194174</c:v>
                </c:pt>
                <c:pt idx="21">
                  <c:v>38207.636699029128</c:v>
                </c:pt>
                <c:pt idx="22">
                  <c:v>38529.370097087376</c:v>
                </c:pt>
                <c:pt idx="23">
                  <c:v>37304.668349514563</c:v>
                </c:pt>
                <c:pt idx="24">
                  <c:v>36758.533592233005</c:v>
                </c:pt>
                <c:pt idx="25">
                  <c:v>39125.577087378639</c:v>
                </c:pt>
                <c:pt idx="26">
                  <c:v>38988.967572815527</c:v>
                </c:pt>
                <c:pt idx="27">
                  <c:v>38125.69029126213</c:v>
                </c:pt>
                <c:pt idx="28">
                  <c:v>40138.891844660189</c:v>
                </c:pt>
                <c:pt idx="29">
                  <c:v>36544.637475728152</c:v>
                </c:pt>
                <c:pt idx="30">
                  <c:v>36745.601941747569</c:v>
                </c:pt>
                <c:pt idx="31">
                  <c:v>35062.86058252427</c:v>
                </c:pt>
                <c:pt idx="32">
                  <c:v>34892.308932038832</c:v>
                </c:pt>
                <c:pt idx="33">
                  <c:v>33170.745048543686</c:v>
                </c:pt>
                <c:pt idx="34">
                  <c:v>31855.921553398057</c:v>
                </c:pt>
                <c:pt idx="35">
                  <c:v>31808</c:v>
                </c:pt>
                <c:pt idx="36">
                  <c:v>31666</c:v>
                </c:pt>
                <c:pt idx="37">
                  <c:v>31240</c:v>
                </c:pt>
                <c:pt idx="38">
                  <c:v>30530</c:v>
                </c:pt>
                <c:pt idx="39">
                  <c:v>21300</c:v>
                </c:pt>
                <c:pt idx="40">
                  <c:v>19880</c:v>
                </c:pt>
                <c:pt idx="41">
                  <c:v>19170</c:v>
                </c:pt>
                <c:pt idx="42">
                  <c:v>13419</c:v>
                </c:pt>
                <c:pt idx="43">
                  <c:v>9393.2999999999993</c:v>
                </c:pt>
              </c:numCache>
            </c:numRef>
          </c:val>
          <c:smooth val="0"/>
          <c:extLst xmlns:c16r2="http://schemas.microsoft.com/office/drawing/2015/06/chart">
            <c:ext xmlns:c16="http://schemas.microsoft.com/office/drawing/2014/chart" uri="{C3380CC4-5D6E-409C-BE32-E72D297353CC}">
              <c16:uniqueId val="{00000006-4B72-4F32-AF4B-79FFE9EAC069}"/>
            </c:ext>
          </c:extLst>
        </c:ser>
        <c:dLbls>
          <c:showLegendKey val="0"/>
          <c:showVal val="0"/>
          <c:showCatName val="0"/>
          <c:showSerName val="0"/>
          <c:showPercent val="0"/>
          <c:showBubbleSize val="0"/>
        </c:dLbls>
        <c:marker val="1"/>
        <c:smooth val="0"/>
        <c:axId val="562608240"/>
        <c:axId val="562612160"/>
      </c:lineChart>
      <c:scatterChart>
        <c:scatterStyle val="lineMarker"/>
        <c:varyColors val="0"/>
        <c:ser>
          <c:idx val="4"/>
          <c:order val="1"/>
          <c:tx>
            <c:v>30 year write off</c:v>
          </c:tx>
          <c:spPr>
            <a:ln w="28575" cap="rnd">
              <a:solidFill>
                <a:schemeClr val="tx1"/>
              </a:solidFill>
              <a:prstDash val="sysDash"/>
              <a:round/>
            </a:ln>
            <a:effectLst/>
          </c:spPr>
          <c:marker>
            <c:symbol val="none"/>
          </c:marker>
          <c:dLbls>
            <c:dLbl>
              <c:idx val="1"/>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7-4B72-4F32-AF4B-79FFE9EAC06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Lit>
              <c:formatCode>General</c:formatCode>
              <c:ptCount val="2"/>
              <c:pt idx="0">
                <c:v>30</c:v>
              </c:pt>
              <c:pt idx="1">
                <c:v>30</c:v>
              </c:pt>
            </c:numLit>
          </c:xVal>
          <c:yVal>
            <c:numLit>
              <c:formatCode>General</c:formatCode>
              <c:ptCount val="2"/>
              <c:pt idx="0">
                <c:v>0</c:v>
              </c:pt>
              <c:pt idx="1">
                <c:v>40000</c:v>
              </c:pt>
            </c:numLit>
          </c:yVal>
          <c:smooth val="0"/>
          <c:extLst xmlns:c16r2="http://schemas.microsoft.com/office/drawing/2015/06/chart">
            <c:ext xmlns:c16="http://schemas.microsoft.com/office/drawing/2014/chart" uri="{C3380CC4-5D6E-409C-BE32-E72D297353CC}">
              <c16:uniqueId val="{00000008-4B72-4F32-AF4B-79FFE9EAC069}"/>
            </c:ext>
          </c:extLst>
        </c:ser>
        <c:ser>
          <c:idx val="3"/>
          <c:order val="2"/>
          <c:tx>
            <c:v>21K repayment threshold</c:v>
          </c:tx>
          <c:spPr>
            <a:ln w="28575" cap="rnd">
              <a:solidFill>
                <a:schemeClr val="tx1"/>
              </a:solidFill>
              <a:prstDash val="sysDash"/>
              <a:round/>
            </a:ln>
            <a:effectLst/>
          </c:spPr>
          <c:marker>
            <c:symbol val="none"/>
          </c:marker>
          <c:dLbls>
            <c:dLbl>
              <c:idx val="1"/>
              <c:layout>
                <c:manualLayout>
                  <c:x val="-0.10260902404275124"/>
                  <c:y val="-4.4270831517765263E-3"/>
                </c:manualLayout>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9-4B72-4F32-AF4B-79FFE9EAC06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xVal>
            <c:numLit>
              <c:formatCode>General</c:formatCode>
              <c:ptCount val="2"/>
              <c:pt idx="0">
                <c:v>1</c:v>
              </c:pt>
              <c:pt idx="1">
                <c:v>44</c:v>
              </c:pt>
            </c:numLit>
          </c:xVal>
          <c:yVal>
            <c:numLit>
              <c:formatCode>General</c:formatCode>
              <c:ptCount val="2"/>
              <c:pt idx="0">
                <c:v>21000</c:v>
              </c:pt>
              <c:pt idx="1">
                <c:v>21000</c:v>
              </c:pt>
            </c:numLit>
          </c:yVal>
          <c:smooth val="0"/>
          <c:extLst xmlns:c16r2="http://schemas.microsoft.com/office/drawing/2015/06/chart">
            <c:ext xmlns:c16="http://schemas.microsoft.com/office/drawing/2014/chart" uri="{C3380CC4-5D6E-409C-BE32-E72D297353CC}">
              <c16:uniqueId val="{0000000A-4B72-4F32-AF4B-79FFE9EAC069}"/>
            </c:ext>
          </c:extLst>
        </c:ser>
        <c:dLbls>
          <c:showLegendKey val="0"/>
          <c:showVal val="0"/>
          <c:showCatName val="0"/>
          <c:showSerName val="0"/>
          <c:showPercent val="0"/>
          <c:showBubbleSize val="0"/>
        </c:dLbls>
        <c:axId val="562608240"/>
        <c:axId val="562612160"/>
      </c:scatterChart>
      <c:catAx>
        <c:axId val="562608240"/>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Years after graduation</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2612160"/>
        <c:crosses val="autoZero"/>
        <c:auto val="1"/>
        <c:lblAlgn val="ctr"/>
        <c:lblOffset val="100"/>
        <c:tickLblSkip val="10"/>
        <c:tickMarkSkip val="1"/>
        <c:noMultiLvlLbl val="0"/>
      </c:catAx>
      <c:valAx>
        <c:axId val="562612160"/>
        <c:scaling>
          <c:orientation val="minMax"/>
          <c:max val="40000"/>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Income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a:solidFill>
              <a:schemeClr val="bg2"/>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2608240"/>
        <c:crosses val="autoZero"/>
        <c:crossBetween val="between"/>
        <c:majorUnit val="10000"/>
      </c:valAx>
      <c:spPr>
        <a:noFill/>
        <a:ln>
          <a:noFill/>
        </a:ln>
        <a:effectLst/>
      </c:spPr>
    </c:plotArea>
    <c:plotVisOnly val="1"/>
    <c:dispBlanksAs val="gap"/>
    <c:showDLblsOverMax val="0"/>
  </c:chart>
  <c:spPr>
    <a:noFill/>
    <a:ln w="9525" cap="flat" cmpd="sng" algn="ctr">
      <a:noFill/>
      <a:round/>
    </a:ln>
    <a:effectLst/>
  </c:spPr>
  <c:txPr>
    <a:bodyPr/>
    <a:lstStyle/>
    <a:p>
      <a:pPr>
        <a:defRPr sz="1600"/>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650431440488101"/>
          <c:y val="6.8313720817018919E-2"/>
          <c:w val="0.78942658629104556"/>
          <c:h val="0.63433519824497264"/>
        </c:manualLayout>
      </c:layout>
      <c:lineChart>
        <c:grouping val="standard"/>
        <c:varyColors val="0"/>
        <c:ser>
          <c:idx val="10"/>
          <c:order val="0"/>
          <c:tx>
            <c:strRef>
              <c:f>Sheet1!$B$1</c:f>
              <c:strCache>
                <c:ptCount val="1"/>
                <c:pt idx="0">
                  <c:v>1</c:v>
                </c:pt>
              </c:strCache>
            </c:strRef>
          </c:tx>
          <c:spPr>
            <a:ln w="34925">
              <a:solidFill>
                <a:schemeClr val="accent3"/>
              </a:solidFill>
            </a:ln>
          </c:spPr>
          <c:marker>
            <c:symbol val="none"/>
          </c:marker>
          <c:cat>
            <c:strRef>
              <c:f>Sheet1!$A$2:$A$13</c:f>
              <c:strCache>
                <c:ptCount val="12"/>
                <c:pt idx="0">
                  <c:v>Poorest</c:v>
                </c:pt>
                <c:pt idx="1">
                  <c:v>2</c:v>
                </c:pt>
                <c:pt idx="2">
                  <c:v>3</c:v>
                </c:pt>
                <c:pt idx="3">
                  <c:v>4</c:v>
                </c:pt>
                <c:pt idx="4">
                  <c:v>5</c:v>
                </c:pt>
                <c:pt idx="5">
                  <c:v>6</c:v>
                </c:pt>
                <c:pt idx="6">
                  <c:v>7</c:v>
                </c:pt>
                <c:pt idx="7">
                  <c:v>8</c:v>
                </c:pt>
                <c:pt idx="8">
                  <c:v>9</c:v>
                </c:pt>
                <c:pt idx="9">
                  <c:v>Richest</c:v>
                </c:pt>
                <c:pt idx="11">
                  <c:v>Average</c:v>
                </c:pt>
              </c:strCache>
            </c:strRef>
          </c:cat>
          <c:val>
            <c:numRef>
              <c:f>Sheet1!$B$2:$B$13</c:f>
              <c:numCache>
                <c:formatCode>General</c:formatCode>
                <c:ptCount val="12"/>
                <c:pt idx="0">
                  <c:v>3785.4720000000002</c:v>
                </c:pt>
                <c:pt idx="1">
                  <c:v>10077.9</c:v>
                </c:pt>
                <c:pt idx="2">
                  <c:v>16806.53</c:v>
                </c:pt>
                <c:pt idx="3">
                  <c:v>22353.34</c:v>
                </c:pt>
                <c:pt idx="4">
                  <c:v>26603.9</c:v>
                </c:pt>
                <c:pt idx="5">
                  <c:v>29252.99</c:v>
                </c:pt>
                <c:pt idx="6">
                  <c:v>30532.84</c:v>
                </c:pt>
                <c:pt idx="7">
                  <c:v>31025.02</c:v>
                </c:pt>
                <c:pt idx="8">
                  <c:v>31310.980000000021</c:v>
                </c:pt>
                <c:pt idx="9">
                  <c:v>32205.19</c:v>
                </c:pt>
              </c:numCache>
            </c:numRef>
          </c:val>
          <c:smooth val="0"/>
          <c:extLst xmlns:c16r2="http://schemas.microsoft.com/office/drawing/2015/06/chart">
            <c:ext xmlns:c16="http://schemas.microsoft.com/office/drawing/2014/chart" uri="{C3380CC4-5D6E-409C-BE32-E72D297353CC}">
              <c16:uniqueId val="{00000005-8138-4A39-BF36-D912ED5E7013}"/>
            </c:ext>
          </c:extLst>
        </c:ser>
        <c:ser>
          <c:idx val="4"/>
          <c:order val="1"/>
          <c:tx>
            <c:strRef>
              <c:f>Sheet1!$E$1</c:f>
              <c:strCache>
                <c:ptCount val="1"/>
                <c:pt idx="0">
                  <c:v>4</c:v>
                </c:pt>
              </c:strCache>
            </c:strRef>
          </c:tx>
          <c:spPr>
            <a:ln w="34925">
              <a:noFill/>
            </a:ln>
          </c:spPr>
          <c:marker>
            <c:symbol val="none"/>
          </c:marker>
          <c:cat>
            <c:strRef>
              <c:f>Sheet1!$A$2:$A$13</c:f>
              <c:strCache>
                <c:ptCount val="12"/>
                <c:pt idx="0">
                  <c:v>Poorest</c:v>
                </c:pt>
                <c:pt idx="1">
                  <c:v>2</c:v>
                </c:pt>
                <c:pt idx="2">
                  <c:v>3</c:v>
                </c:pt>
                <c:pt idx="3">
                  <c:v>4</c:v>
                </c:pt>
                <c:pt idx="4">
                  <c:v>5</c:v>
                </c:pt>
                <c:pt idx="5">
                  <c:v>6</c:v>
                </c:pt>
                <c:pt idx="6">
                  <c:v>7</c:v>
                </c:pt>
                <c:pt idx="7">
                  <c:v>8</c:v>
                </c:pt>
                <c:pt idx="8">
                  <c:v>9</c:v>
                </c:pt>
                <c:pt idx="9">
                  <c:v>Richest</c:v>
                </c:pt>
                <c:pt idx="11">
                  <c:v>Average</c:v>
                </c:pt>
              </c:strCache>
            </c:strRef>
          </c:cat>
          <c:val>
            <c:numRef>
              <c:f>Sheet1!$E$2:$E$13</c:f>
              <c:numCache>
                <c:formatCode>General</c:formatCode>
                <c:ptCount val="12"/>
                <c:pt idx="0">
                  <c:v>1774.3879999999999</c:v>
                </c:pt>
                <c:pt idx="1">
                  <c:v>5325.1880000000001</c:v>
                </c:pt>
                <c:pt idx="2">
                  <c:v>11445.94</c:v>
                </c:pt>
                <c:pt idx="3">
                  <c:v>18783.59</c:v>
                </c:pt>
                <c:pt idx="4">
                  <c:v>29027.32</c:v>
                </c:pt>
                <c:pt idx="5">
                  <c:v>38144.960000000006</c:v>
                </c:pt>
                <c:pt idx="6">
                  <c:v>50401.880000000012</c:v>
                </c:pt>
                <c:pt idx="7">
                  <c:v>64310.53</c:v>
                </c:pt>
                <c:pt idx="8">
                  <c:v>78744.23</c:v>
                </c:pt>
                <c:pt idx="9">
                  <c:v>88548.06</c:v>
                </c:pt>
              </c:numCache>
            </c:numRef>
          </c:val>
          <c:smooth val="0"/>
          <c:extLst xmlns:c16r2="http://schemas.microsoft.com/office/drawing/2015/06/chart">
            <c:ext xmlns:c16="http://schemas.microsoft.com/office/drawing/2014/chart" uri="{C3380CC4-5D6E-409C-BE32-E72D297353CC}">
              <c16:uniqueId val="{00000000-DCD0-488E-98A5-F586DA1F7900}"/>
            </c:ext>
          </c:extLst>
        </c:ser>
        <c:ser>
          <c:idx val="0"/>
          <c:order val="2"/>
          <c:tx>
            <c:strRef>
              <c:f>Sheet1!$F$1</c:f>
              <c:strCache>
                <c:ptCount val="1"/>
                <c:pt idx="0">
                  <c:v>2011 system</c:v>
                </c:pt>
              </c:strCache>
            </c:strRef>
          </c:tx>
          <c:spPr>
            <a:ln>
              <a:solidFill>
                <a:schemeClr val="accent3"/>
              </a:solidFill>
            </a:ln>
          </c:spPr>
          <c:marker>
            <c:symbol val="diamond"/>
            <c:size val="7"/>
            <c:spPr>
              <a:solidFill>
                <a:schemeClr val="accent3"/>
              </a:solidFill>
              <a:ln>
                <a:noFill/>
              </a:ln>
            </c:spPr>
          </c:marker>
          <c:cat>
            <c:strRef>
              <c:f>Sheet1!$A$2:$A$13</c:f>
              <c:strCache>
                <c:ptCount val="12"/>
                <c:pt idx="0">
                  <c:v>Poorest</c:v>
                </c:pt>
                <c:pt idx="1">
                  <c:v>2</c:v>
                </c:pt>
                <c:pt idx="2">
                  <c:v>3</c:v>
                </c:pt>
                <c:pt idx="3">
                  <c:v>4</c:v>
                </c:pt>
                <c:pt idx="4">
                  <c:v>5</c:v>
                </c:pt>
                <c:pt idx="5">
                  <c:v>6</c:v>
                </c:pt>
                <c:pt idx="6">
                  <c:v>7</c:v>
                </c:pt>
                <c:pt idx="7">
                  <c:v>8</c:v>
                </c:pt>
                <c:pt idx="8">
                  <c:v>9</c:v>
                </c:pt>
                <c:pt idx="9">
                  <c:v>Richest</c:v>
                </c:pt>
                <c:pt idx="11">
                  <c:v>Average</c:v>
                </c:pt>
              </c:strCache>
            </c:strRef>
          </c:cat>
          <c:val>
            <c:numRef>
              <c:f>Sheet1!$F$2:$F$13</c:f>
              <c:numCache>
                <c:formatCode>General</c:formatCode>
                <c:ptCount val="12"/>
                <c:pt idx="11">
                  <c:v>23394.79</c:v>
                </c:pt>
              </c:numCache>
            </c:numRef>
          </c:val>
          <c:smooth val="0"/>
          <c:extLst xmlns:c16r2="http://schemas.microsoft.com/office/drawing/2015/06/chart">
            <c:ext xmlns:c16="http://schemas.microsoft.com/office/drawing/2014/chart" uri="{C3380CC4-5D6E-409C-BE32-E72D297353CC}">
              <c16:uniqueId val="{00000001-DCD0-488E-98A5-F586DA1F7900}"/>
            </c:ext>
          </c:extLst>
        </c:ser>
        <c:ser>
          <c:idx val="2"/>
          <c:order val="3"/>
          <c:tx>
            <c:strRef>
              <c:f>Sheet1!$G$1</c:f>
              <c:strCache>
                <c:ptCount val="1"/>
                <c:pt idx="0">
                  <c:v>2012 system</c:v>
                </c:pt>
              </c:strCache>
            </c:strRef>
          </c:tx>
          <c:spPr>
            <a:ln>
              <a:solidFill>
                <a:schemeClr val="accent2"/>
              </a:solidFill>
            </a:ln>
          </c:spPr>
          <c:marker>
            <c:symbol val="diamond"/>
            <c:size val="7"/>
            <c:spPr>
              <a:solidFill>
                <a:schemeClr val="accent2"/>
              </a:solidFill>
            </c:spPr>
          </c:marker>
          <c:cat>
            <c:strRef>
              <c:f>Sheet1!$A$2:$A$13</c:f>
              <c:strCache>
                <c:ptCount val="12"/>
                <c:pt idx="0">
                  <c:v>Poorest</c:v>
                </c:pt>
                <c:pt idx="1">
                  <c:v>2</c:v>
                </c:pt>
                <c:pt idx="2">
                  <c:v>3</c:v>
                </c:pt>
                <c:pt idx="3">
                  <c:v>4</c:v>
                </c:pt>
                <c:pt idx="4">
                  <c:v>5</c:v>
                </c:pt>
                <c:pt idx="5">
                  <c:v>6</c:v>
                </c:pt>
                <c:pt idx="6">
                  <c:v>7</c:v>
                </c:pt>
                <c:pt idx="7">
                  <c:v>8</c:v>
                </c:pt>
                <c:pt idx="8">
                  <c:v>9</c:v>
                </c:pt>
                <c:pt idx="9">
                  <c:v>Richest</c:v>
                </c:pt>
                <c:pt idx="11">
                  <c:v>Average</c:v>
                </c:pt>
              </c:strCache>
            </c:strRef>
          </c:cat>
          <c:val>
            <c:numRef>
              <c:f>Sheet1!$G$2:$G$13</c:f>
              <c:numCache>
                <c:formatCode>General</c:formatCode>
                <c:ptCount val="12"/>
              </c:numCache>
            </c:numRef>
          </c:val>
          <c:smooth val="0"/>
          <c:extLst xmlns:c16r2="http://schemas.microsoft.com/office/drawing/2015/06/chart">
            <c:ext xmlns:c16="http://schemas.microsoft.com/office/drawing/2014/chart" uri="{C3380CC4-5D6E-409C-BE32-E72D297353CC}">
              <c16:uniqueId val="{00000002-DCD0-488E-98A5-F586DA1F7900}"/>
            </c:ext>
          </c:extLst>
        </c:ser>
        <c:ser>
          <c:idx val="6"/>
          <c:order val="4"/>
          <c:tx>
            <c:strRef>
              <c:f>Sheet1!$I$1</c:f>
              <c:strCache>
                <c:ptCount val="1"/>
                <c:pt idx="0">
                  <c:v>Current system</c:v>
                </c:pt>
              </c:strCache>
            </c:strRef>
          </c:tx>
          <c:spPr>
            <a:ln>
              <a:solidFill>
                <a:schemeClr val="accent1"/>
              </a:solidFill>
            </a:ln>
          </c:spPr>
          <c:marker>
            <c:symbol val="none"/>
          </c:marker>
          <c:cat>
            <c:strRef>
              <c:f>Sheet1!$A$2:$A$13</c:f>
              <c:strCache>
                <c:ptCount val="12"/>
                <c:pt idx="0">
                  <c:v>Poorest</c:v>
                </c:pt>
                <c:pt idx="1">
                  <c:v>2</c:v>
                </c:pt>
                <c:pt idx="2">
                  <c:v>3</c:v>
                </c:pt>
                <c:pt idx="3">
                  <c:v>4</c:v>
                </c:pt>
                <c:pt idx="4">
                  <c:v>5</c:v>
                </c:pt>
                <c:pt idx="5">
                  <c:v>6</c:v>
                </c:pt>
                <c:pt idx="6">
                  <c:v>7</c:v>
                </c:pt>
                <c:pt idx="7">
                  <c:v>8</c:v>
                </c:pt>
                <c:pt idx="8">
                  <c:v>9</c:v>
                </c:pt>
                <c:pt idx="9">
                  <c:v>Richest</c:v>
                </c:pt>
                <c:pt idx="11">
                  <c:v>Average</c:v>
                </c:pt>
              </c:strCache>
            </c:strRef>
          </c:cat>
          <c:val>
            <c:numRef>
              <c:f>Sheet1!$I$2:$I$13</c:f>
              <c:numCache>
                <c:formatCode>General</c:formatCode>
                <c:ptCount val="12"/>
                <c:pt idx="11">
                  <c:v>38646.560000000005</c:v>
                </c:pt>
              </c:numCache>
            </c:numRef>
          </c:val>
          <c:smooth val="0"/>
          <c:extLst xmlns:c16r2="http://schemas.microsoft.com/office/drawing/2015/06/chart">
            <c:ext xmlns:c16="http://schemas.microsoft.com/office/drawing/2014/chart" uri="{C3380CC4-5D6E-409C-BE32-E72D297353CC}">
              <c16:uniqueId val="{00000003-DCD0-488E-98A5-F586DA1F7900}"/>
            </c:ext>
          </c:extLst>
        </c:ser>
        <c:dLbls>
          <c:showLegendKey val="0"/>
          <c:showVal val="0"/>
          <c:showCatName val="0"/>
          <c:showSerName val="0"/>
          <c:showPercent val="0"/>
          <c:showBubbleSize val="0"/>
        </c:dLbls>
        <c:smooth val="0"/>
        <c:axId val="562604712"/>
        <c:axId val="562596872"/>
      </c:lineChart>
      <c:catAx>
        <c:axId val="562604712"/>
        <c:scaling>
          <c:orientation val="minMax"/>
        </c:scaling>
        <c:delete val="0"/>
        <c:axPos val="b"/>
        <c:title>
          <c:tx>
            <c:rich>
              <a:bodyPr/>
              <a:lstStyle/>
              <a:p>
                <a:pPr>
                  <a:defRPr/>
                </a:pPr>
                <a:r>
                  <a:rPr lang="en-GB"/>
                  <a:t>Decile of graduate income</a:t>
                </a:r>
              </a:p>
            </c:rich>
          </c:tx>
          <c:layout>
            <c:manualLayout>
              <c:xMode val="edge"/>
              <c:yMode val="edge"/>
              <c:x val="0.38107794737370088"/>
              <c:y val="0.78946265506154256"/>
            </c:manualLayout>
          </c:layout>
          <c:overlay val="0"/>
        </c:title>
        <c:numFmt formatCode="General" sourceLinked="0"/>
        <c:majorTickMark val="out"/>
        <c:minorTickMark val="none"/>
        <c:tickLblPos val="low"/>
        <c:crossAx val="562596872"/>
        <c:crosses val="autoZero"/>
        <c:auto val="1"/>
        <c:lblAlgn val="ctr"/>
        <c:lblOffset val="100"/>
        <c:noMultiLvlLbl val="0"/>
      </c:catAx>
      <c:valAx>
        <c:axId val="562596872"/>
        <c:scaling>
          <c:orientation val="minMax"/>
        </c:scaling>
        <c:delete val="0"/>
        <c:axPos val="l"/>
        <c:majorGridlines>
          <c:spPr>
            <a:ln>
              <a:prstDash val="sysDash"/>
            </a:ln>
          </c:spPr>
        </c:majorGridlines>
        <c:title>
          <c:tx>
            <c:rich>
              <a:bodyPr rot="-5400000" vert="horz"/>
              <a:lstStyle/>
              <a:p>
                <a:pPr>
                  <a:defRPr/>
                </a:pPr>
                <a:r>
                  <a:rPr lang="en-GB" dirty="0"/>
                  <a:t>Expected lifetime repayments </a:t>
                </a:r>
              </a:p>
              <a:p>
                <a:pPr>
                  <a:defRPr/>
                </a:pPr>
                <a:r>
                  <a:rPr lang="en-GB" dirty="0"/>
                  <a:t>(2017 prices non- discounted)</a:t>
                </a:r>
              </a:p>
            </c:rich>
          </c:tx>
          <c:layout>
            <c:manualLayout>
              <c:xMode val="edge"/>
              <c:yMode val="edge"/>
              <c:x val="3.585095441951206E-3"/>
              <c:y val="8.2534776401295445E-2"/>
            </c:manualLayout>
          </c:layout>
          <c:overlay val="0"/>
        </c:title>
        <c:numFmt formatCode="&quot;£&quot;#,##0" sourceLinked="0"/>
        <c:majorTickMark val="out"/>
        <c:minorTickMark val="none"/>
        <c:tickLblPos val="nextTo"/>
        <c:crossAx val="562604712"/>
        <c:crosses val="autoZero"/>
        <c:crossBetween val="between"/>
      </c:valAx>
    </c:plotArea>
    <c:legend>
      <c:legendPos val="b"/>
      <c:legendEntry>
        <c:idx val="0"/>
        <c:delete val="1"/>
      </c:legendEntry>
      <c:legendEntry>
        <c:idx val="1"/>
        <c:delete val="1"/>
      </c:legendEntry>
      <c:legendEntry>
        <c:idx val="3"/>
        <c:delete val="1"/>
      </c:legendEntry>
      <c:layout>
        <c:manualLayout>
          <c:xMode val="edge"/>
          <c:yMode val="edge"/>
          <c:x val="0.11243495946150613"/>
          <c:y val="0.85004879225691465"/>
          <c:w val="0.83228304550238696"/>
          <c:h val="0.142054075252003"/>
        </c:manualLayout>
      </c:layout>
      <c:overlay val="0"/>
    </c:legend>
    <c:plotVisOnly val="1"/>
    <c:dispBlanksAs val="gap"/>
    <c:showDLblsOverMax val="0"/>
  </c:chart>
  <c:spPr>
    <a:noFill/>
    <a:ln>
      <a:noFill/>
    </a:ln>
  </c:spPr>
  <c:txPr>
    <a:bodyPr/>
    <a:lstStyle/>
    <a:p>
      <a:pPr>
        <a:defRPr sz="14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650431440488101"/>
          <c:y val="6.8313720817018919E-2"/>
          <c:w val="0.78942658629104556"/>
          <c:h val="0.63433519824497264"/>
        </c:manualLayout>
      </c:layout>
      <c:lineChart>
        <c:grouping val="standard"/>
        <c:varyColors val="0"/>
        <c:ser>
          <c:idx val="10"/>
          <c:order val="0"/>
          <c:tx>
            <c:strRef>
              <c:f>Sheet1!$B$1</c:f>
              <c:strCache>
                <c:ptCount val="1"/>
                <c:pt idx="0">
                  <c:v>1</c:v>
                </c:pt>
              </c:strCache>
            </c:strRef>
          </c:tx>
          <c:spPr>
            <a:ln w="34925">
              <a:solidFill>
                <a:schemeClr val="accent3"/>
              </a:solidFill>
            </a:ln>
          </c:spPr>
          <c:marker>
            <c:symbol val="none"/>
          </c:marker>
          <c:cat>
            <c:strRef>
              <c:f>Sheet1!$A$2:$A$13</c:f>
              <c:strCache>
                <c:ptCount val="12"/>
                <c:pt idx="0">
                  <c:v>Poorest</c:v>
                </c:pt>
                <c:pt idx="1">
                  <c:v>2</c:v>
                </c:pt>
                <c:pt idx="2">
                  <c:v>3</c:v>
                </c:pt>
                <c:pt idx="3">
                  <c:v>4</c:v>
                </c:pt>
                <c:pt idx="4">
                  <c:v>5</c:v>
                </c:pt>
                <c:pt idx="5">
                  <c:v>6</c:v>
                </c:pt>
                <c:pt idx="6">
                  <c:v>7</c:v>
                </c:pt>
                <c:pt idx="7">
                  <c:v>8</c:v>
                </c:pt>
                <c:pt idx="8">
                  <c:v>9</c:v>
                </c:pt>
                <c:pt idx="9">
                  <c:v>Richest</c:v>
                </c:pt>
                <c:pt idx="11">
                  <c:v>Average</c:v>
                </c:pt>
              </c:strCache>
            </c:strRef>
          </c:cat>
          <c:val>
            <c:numRef>
              <c:f>Sheet1!$B$2:$B$13</c:f>
              <c:numCache>
                <c:formatCode>General</c:formatCode>
                <c:ptCount val="12"/>
                <c:pt idx="0">
                  <c:v>3785.4720000000002</c:v>
                </c:pt>
                <c:pt idx="1">
                  <c:v>10077.9</c:v>
                </c:pt>
                <c:pt idx="2">
                  <c:v>16806.53</c:v>
                </c:pt>
                <c:pt idx="3">
                  <c:v>22353.34</c:v>
                </c:pt>
                <c:pt idx="4">
                  <c:v>26603.9</c:v>
                </c:pt>
                <c:pt idx="5">
                  <c:v>29252.99</c:v>
                </c:pt>
                <c:pt idx="6">
                  <c:v>30532.84</c:v>
                </c:pt>
                <c:pt idx="7">
                  <c:v>31025.02</c:v>
                </c:pt>
                <c:pt idx="8">
                  <c:v>31310.980000000021</c:v>
                </c:pt>
                <c:pt idx="9">
                  <c:v>32205.19</c:v>
                </c:pt>
              </c:numCache>
            </c:numRef>
          </c:val>
          <c:smooth val="0"/>
          <c:extLst xmlns:c16r2="http://schemas.microsoft.com/office/drawing/2015/06/chart">
            <c:ext xmlns:c16="http://schemas.microsoft.com/office/drawing/2014/chart" uri="{C3380CC4-5D6E-409C-BE32-E72D297353CC}">
              <c16:uniqueId val="{00000005-8138-4A39-BF36-D912ED5E7013}"/>
            </c:ext>
          </c:extLst>
        </c:ser>
        <c:ser>
          <c:idx val="4"/>
          <c:order val="1"/>
          <c:tx>
            <c:strRef>
              <c:f>Sheet1!$E$1</c:f>
              <c:strCache>
                <c:ptCount val="1"/>
                <c:pt idx="0">
                  <c:v>4</c:v>
                </c:pt>
              </c:strCache>
            </c:strRef>
          </c:tx>
          <c:spPr>
            <a:ln w="34925">
              <a:solidFill>
                <a:srgbClr val="336750"/>
              </a:solidFill>
            </a:ln>
          </c:spPr>
          <c:marker>
            <c:symbol val="none"/>
          </c:marker>
          <c:cat>
            <c:strRef>
              <c:f>Sheet1!$A$2:$A$13</c:f>
              <c:strCache>
                <c:ptCount val="12"/>
                <c:pt idx="0">
                  <c:v>Poorest</c:v>
                </c:pt>
                <c:pt idx="1">
                  <c:v>2</c:v>
                </c:pt>
                <c:pt idx="2">
                  <c:v>3</c:v>
                </c:pt>
                <c:pt idx="3">
                  <c:v>4</c:v>
                </c:pt>
                <c:pt idx="4">
                  <c:v>5</c:v>
                </c:pt>
                <c:pt idx="5">
                  <c:v>6</c:v>
                </c:pt>
                <c:pt idx="6">
                  <c:v>7</c:v>
                </c:pt>
                <c:pt idx="7">
                  <c:v>8</c:v>
                </c:pt>
                <c:pt idx="8">
                  <c:v>9</c:v>
                </c:pt>
                <c:pt idx="9">
                  <c:v>Richest</c:v>
                </c:pt>
                <c:pt idx="11">
                  <c:v>Average</c:v>
                </c:pt>
              </c:strCache>
            </c:strRef>
          </c:cat>
          <c:val>
            <c:numRef>
              <c:f>Sheet1!$E$2:$E$13</c:f>
              <c:numCache>
                <c:formatCode>General</c:formatCode>
                <c:ptCount val="12"/>
                <c:pt idx="0">
                  <c:v>1774.3879999999999</c:v>
                </c:pt>
                <c:pt idx="1">
                  <c:v>5325.1880000000001</c:v>
                </c:pt>
                <c:pt idx="2">
                  <c:v>11445.94</c:v>
                </c:pt>
                <c:pt idx="3">
                  <c:v>18783.59</c:v>
                </c:pt>
                <c:pt idx="4">
                  <c:v>29027.32</c:v>
                </c:pt>
                <c:pt idx="5">
                  <c:v>38144.960000000006</c:v>
                </c:pt>
                <c:pt idx="6">
                  <c:v>50401.880000000012</c:v>
                </c:pt>
                <c:pt idx="7">
                  <c:v>64310.53</c:v>
                </c:pt>
                <c:pt idx="8">
                  <c:v>78744.23</c:v>
                </c:pt>
                <c:pt idx="9">
                  <c:v>88548.06</c:v>
                </c:pt>
              </c:numCache>
            </c:numRef>
          </c:val>
          <c:smooth val="0"/>
          <c:extLst xmlns:c16r2="http://schemas.microsoft.com/office/drawing/2015/06/chart">
            <c:ext xmlns:c16="http://schemas.microsoft.com/office/drawing/2014/chart" uri="{C3380CC4-5D6E-409C-BE32-E72D297353CC}">
              <c16:uniqueId val="{00000000-DCD0-488E-98A5-F586DA1F7900}"/>
            </c:ext>
          </c:extLst>
        </c:ser>
        <c:ser>
          <c:idx val="0"/>
          <c:order val="2"/>
          <c:tx>
            <c:strRef>
              <c:f>Sheet1!$F$1</c:f>
              <c:strCache>
                <c:ptCount val="1"/>
                <c:pt idx="0">
                  <c:v>2011 system</c:v>
                </c:pt>
              </c:strCache>
            </c:strRef>
          </c:tx>
          <c:spPr>
            <a:ln>
              <a:solidFill>
                <a:schemeClr val="accent3"/>
              </a:solidFill>
            </a:ln>
          </c:spPr>
          <c:marker>
            <c:symbol val="diamond"/>
            <c:size val="7"/>
            <c:spPr>
              <a:solidFill>
                <a:schemeClr val="accent3"/>
              </a:solidFill>
              <a:ln>
                <a:noFill/>
              </a:ln>
            </c:spPr>
          </c:marker>
          <c:cat>
            <c:strRef>
              <c:f>Sheet1!$A$2:$A$13</c:f>
              <c:strCache>
                <c:ptCount val="12"/>
                <c:pt idx="0">
                  <c:v>Poorest</c:v>
                </c:pt>
                <c:pt idx="1">
                  <c:v>2</c:v>
                </c:pt>
                <c:pt idx="2">
                  <c:v>3</c:v>
                </c:pt>
                <c:pt idx="3">
                  <c:v>4</c:v>
                </c:pt>
                <c:pt idx="4">
                  <c:v>5</c:v>
                </c:pt>
                <c:pt idx="5">
                  <c:v>6</c:v>
                </c:pt>
                <c:pt idx="6">
                  <c:v>7</c:v>
                </c:pt>
                <c:pt idx="7">
                  <c:v>8</c:v>
                </c:pt>
                <c:pt idx="8">
                  <c:v>9</c:v>
                </c:pt>
                <c:pt idx="9">
                  <c:v>Richest</c:v>
                </c:pt>
                <c:pt idx="11">
                  <c:v>Average</c:v>
                </c:pt>
              </c:strCache>
            </c:strRef>
          </c:cat>
          <c:val>
            <c:numRef>
              <c:f>Sheet1!$F$2:$F$13</c:f>
              <c:numCache>
                <c:formatCode>General</c:formatCode>
                <c:ptCount val="12"/>
                <c:pt idx="11">
                  <c:v>23394.79</c:v>
                </c:pt>
              </c:numCache>
            </c:numRef>
          </c:val>
          <c:smooth val="0"/>
          <c:extLst xmlns:c16r2="http://schemas.microsoft.com/office/drawing/2015/06/chart">
            <c:ext xmlns:c16="http://schemas.microsoft.com/office/drawing/2014/chart" uri="{C3380CC4-5D6E-409C-BE32-E72D297353CC}">
              <c16:uniqueId val="{00000001-DCD0-488E-98A5-F586DA1F7900}"/>
            </c:ext>
          </c:extLst>
        </c:ser>
        <c:ser>
          <c:idx val="2"/>
          <c:order val="3"/>
          <c:tx>
            <c:strRef>
              <c:f>Sheet1!$G$1</c:f>
              <c:strCache>
                <c:ptCount val="1"/>
                <c:pt idx="0">
                  <c:v>2012 system</c:v>
                </c:pt>
              </c:strCache>
            </c:strRef>
          </c:tx>
          <c:spPr>
            <a:ln>
              <a:solidFill>
                <a:schemeClr val="accent2"/>
              </a:solidFill>
            </a:ln>
          </c:spPr>
          <c:marker>
            <c:symbol val="diamond"/>
            <c:size val="7"/>
            <c:spPr>
              <a:solidFill>
                <a:schemeClr val="accent2"/>
              </a:solidFill>
            </c:spPr>
          </c:marker>
          <c:cat>
            <c:strRef>
              <c:f>Sheet1!$A$2:$A$13</c:f>
              <c:strCache>
                <c:ptCount val="12"/>
                <c:pt idx="0">
                  <c:v>Poorest</c:v>
                </c:pt>
                <c:pt idx="1">
                  <c:v>2</c:v>
                </c:pt>
                <c:pt idx="2">
                  <c:v>3</c:v>
                </c:pt>
                <c:pt idx="3">
                  <c:v>4</c:v>
                </c:pt>
                <c:pt idx="4">
                  <c:v>5</c:v>
                </c:pt>
                <c:pt idx="5">
                  <c:v>6</c:v>
                </c:pt>
                <c:pt idx="6">
                  <c:v>7</c:v>
                </c:pt>
                <c:pt idx="7">
                  <c:v>8</c:v>
                </c:pt>
                <c:pt idx="8">
                  <c:v>9</c:v>
                </c:pt>
                <c:pt idx="9">
                  <c:v>Richest</c:v>
                </c:pt>
                <c:pt idx="11">
                  <c:v>Average</c:v>
                </c:pt>
              </c:strCache>
            </c:strRef>
          </c:cat>
          <c:val>
            <c:numRef>
              <c:f>Sheet1!$G$2:$G$13</c:f>
              <c:numCache>
                <c:formatCode>General</c:formatCode>
                <c:ptCount val="12"/>
              </c:numCache>
            </c:numRef>
          </c:val>
          <c:smooth val="0"/>
          <c:extLst xmlns:c16r2="http://schemas.microsoft.com/office/drawing/2015/06/chart">
            <c:ext xmlns:c16="http://schemas.microsoft.com/office/drawing/2014/chart" uri="{C3380CC4-5D6E-409C-BE32-E72D297353CC}">
              <c16:uniqueId val="{00000002-DCD0-488E-98A5-F586DA1F7900}"/>
            </c:ext>
          </c:extLst>
        </c:ser>
        <c:ser>
          <c:idx val="6"/>
          <c:order val="4"/>
          <c:tx>
            <c:strRef>
              <c:f>Sheet1!$I$1</c:f>
              <c:strCache>
                <c:ptCount val="1"/>
                <c:pt idx="0">
                  <c:v>Current system</c:v>
                </c:pt>
              </c:strCache>
            </c:strRef>
          </c:tx>
          <c:spPr>
            <a:ln>
              <a:solidFill>
                <a:schemeClr val="accent1"/>
              </a:solidFill>
            </a:ln>
          </c:spPr>
          <c:marker>
            <c:symbol val="diamond"/>
            <c:size val="7"/>
            <c:spPr>
              <a:solidFill>
                <a:schemeClr val="accent1"/>
              </a:solidFill>
              <a:ln>
                <a:noFill/>
              </a:ln>
            </c:spPr>
          </c:marker>
          <c:cat>
            <c:strRef>
              <c:f>Sheet1!$A$2:$A$13</c:f>
              <c:strCache>
                <c:ptCount val="12"/>
                <c:pt idx="0">
                  <c:v>Poorest</c:v>
                </c:pt>
                <c:pt idx="1">
                  <c:v>2</c:v>
                </c:pt>
                <c:pt idx="2">
                  <c:v>3</c:v>
                </c:pt>
                <c:pt idx="3">
                  <c:v>4</c:v>
                </c:pt>
                <c:pt idx="4">
                  <c:v>5</c:v>
                </c:pt>
                <c:pt idx="5">
                  <c:v>6</c:v>
                </c:pt>
                <c:pt idx="6">
                  <c:v>7</c:v>
                </c:pt>
                <c:pt idx="7">
                  <c:v>8</c:v>
                </c:pt>
                <c:pt idx="8">
                  <c:v>9</c:v>
                </c:pt>
                <c:pt idx="9">
                  <c:v>Richest</c:v>
                </c:pt>
                <c:pt idx="11">
                  <c:v>Average</c:v>
                </c:pt>
              </c:strCache>
            </c:strRef>
          </c:cat>
          <c:val>
            <c:numRef>
              <c:f>Sheet1!$I$2:$I$13</c:f>
              <c:numCache>
                <c:formatCode>General</c:formatCode>
                <c:ptCount val="12"/>
                <c:pt idx="11">
                  <c:v>38646.560000000005</c:v>
                </c:pt>
              </c:numCache>
            </c:numRef>
          </c:val>
          <c:smooth val="0"/>
          <c:extLst xmlns:c16r2="http://schemas.microsoft.com/office/drawing/2015/06/chart">
            <c:ext xmlns:c16="http://schemas.microsoft.com/office/drawing/2014/chart" uri="{C3380CC4-5D6E-409C-BE32-E72D297353CC}">
              <c16:uniqueId val="{00000003-DCD0-488E-98A5-F586DA1F7900}"/>
            </c:ext>
          </c:extLst>
        </c:ser>
        <c:dLbls>
          <c:showLegendKey val="0"/>
          <c:showVal val="0"/>
          <c:showCatName val="0"/>
          <c:showSerName val="0"/>
          <c:showPercent val="0"/>
          <c:showBubbleSize val="0"/>
        </c:dLbls>
        <c:smooth val="0"/>
        <c:axId val="556510928"/>
        <c:axId val="556511320"/>
      </c:lineChart>
      <c:catAx>
        <c:axId val="556510928"/>
        <c:scaling>
          <c:orientation val="minMax"/>
        </c:scaling>
        <c:delete val="0"/>
        <c:axPos val="b"/>
        <c:title>
          <c:tx>
            <c:rich>
              <a:bodyPr/>
              <a:lstStyle/>
              <a:p>
                <a:pPr>
                  <a:defRPr/>
                </a:pPr>
                <a:r>
                  <a:rPr lang="en-GB"/>
                  <a:t>Decile of graduate income</a:t>
                </a:r>
              </a:p>
            </c:rich>
          </c:tx>
          <c:layout>
            <c:manualLayout>
              <c:xMode val="edge"/>
              <c:yMode val="edge"/>
              <c:x val="0.38107794737370088"/>
              <c:y val="0.78946265506154256"/>
            </c:manualLayout>
          </c:layout>
          <c:overlay val="0"/>
        </c:title>
        <c:numFmt formatCode="General" sourceLinked="0"/>
        <c:majorTickMark val="out"/>
        <c:minorTickMark val="none"/>
        <c:tickLblPos val="low"/>
        <c:crossAx val="556511320"/>
        <c:crosses val="autoZero"/>
        <c:auto val="1"/>
        <c:lblAlgn val="ctr"/>
        <c:lblOffset val="100"/>
        <c:noMultiLvlLbl val="0"/>
      </c:catAx>
      <c:valAx>
        <c:axId val="556511320"/>
        <c:scaling>
          <c:orientation val="minMax"/>
        </c:scaling>
        <c:delete val="0"/>
        <c:axPos val="l"/>
        <c:majorGridlines>
          <c:spPr>
            <a:ln>
              <a:prstDash val="sysDash"/>
            </a:ln>
          </c:spPr>
        </c:majorGridlines>
        <c:title>
          <c:tx>
            <c:rich>
              <a:bodyPr rot="-5400000" vert="horz"/>
              <a:lstStyle/>
              <a:p>
                <a:pPr>
                  <a:defRPr/>
                </a:pPr>
                <a:r>
                  <a:rPr lang="en-GB" dirty="0"/>
                  <a:t>Expected lifetime repayments </a:t>
                </a:r>
              </a:p>
              <a:p>
                <a:pPr>
                  <a:defRPr/>
                </a:pPr>
                <a:r>
                  <a:rPr lang="en-GB" dirty="0"/>
                  <a:t>(2017 prices non- discounted)</a:t>
                </a:r>
              </a:p>
            </c:rich>
          </c:tx>
          <c:layout>
            <c:manualLayout>
              <c:xMode val="edge"/>
              <c:yMode val="edge"/>
              <c:x val="3.585095441951206E-3"/>
              <c:y val="8.2534776401295445E-2"/>
            </c:manualLayout>
          </c:layout>
          <c:overlay val="0"/>
        </c:title>
        <c:numFmt formatCode="&quot;£&quot;#,##0" sourceLinked="0"/>
        <c:majorTickMark val="out"/>
        <c:minorTickMark val="none"/>
        <c:tickLblPos val="nextTo"/>
        <c:crossAx val="556510928"/>
        <c:crosses val="autoZero"/>
        <c:crossBetween val="between"/>
      </c:valAx>
    </c:plotArea>
    <c:legend>
      <c:legendPos val="b"/>
      <c:legendEntry>
        <c:idx val="0"/>
        <c:delete val="1"/>
      </c:legendEntry>
      <c:legendEntry>
        <c:idx val="1"/>
        <c:delete val="1"/>
      </c:legendEntry>
      <c:legendEntry>
        <c:idx val="3"/>
        <c:delete val="1"/>
      </c:legendEntry>
      <c:layout>
        <c:manualLayout>
          <c:xMode val="edge"/>
          <c:yMode val="edge"/>
          <c:x val="0.11243495946150613"/>
          <c:y val="0.85004879225691465"/>
          <c:w val="0.83228304550238696"/>
          <c:h val="0.142054075252003"/>
        </c:manualLayout>
      </c:layout>
      <c:overlay val="0"/>
    </c:legend>
    <c:plotVisOnly val="1"/>
    <c:dispBlanksAs val="gap"/>
    <c:showDLblsOverMax val="0"/>
  </c:chart>
  <c:spPr>
    <a:noFill/>
    <a:ln>
      <a:noFill/>
    </a:ln>
  </c:spPr>
  <c:txPr>
    <a:bodyPr/>
    <a:lstStyle/>
    <a:p>
      <a:pPr>
        <a:defRPr sz="14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96597819017598"/>
          <c:y val="4.8425053408523204E-2"/>
          <c:w val="0.64273576268083055"/>
          <c:h val="0.75976405463323704"/>
        </c:manualLayout>
      </c:layout>
      <c:barChart>
        <c:barDir val="col"/>
        <c:grouping val="percentStacked"/>
        <c:varyColors val="0"/>
        <c:ser>
          <c:idx val="0"/>
          <c:order val="0"/>
          <c:tx>
            <c:strRef>
              <c:f>Sheet1!$B$1</c:f>
              <c:strCache>
                <c:ptCount val="1"/>
                <c:pt idx="0">
                  <c:v>Govt contribution</c:v>
                </c:pt>
              </c:strCache>
            </c:strRef>
          </c:tx>
          <c:spPr>
            <a:solidFill>
              <a:schemeClr val="tx1"/>
            </a:solidFill>
          </c:spPr>
          <c:invertIfNegative val="0"/>
          <c:cat>
            <c:strRef>
              <c:f>Sheet1!$A$2:$A$4</c:f>
              <c:strCache>
                <c:ptCount val="3"/>
                <c:pt idx="0">
                  <c:v>2011</c:v>
                </c:pt>
                <c:pt idx="1">
                  <c:v>2017 (before Oct)</c:v>
                </c:pt>
                <c:pt idx="2">
                  <c:v>2017 (now)</c:v>
                </c:pt>
              </c:strCache>
            </c:strRef>
          </c:cat>
          <c:val>
            <c:numRef>
              <c:f>Sheet1!$B$2:$B$4</c:f>
              <c:numCache>
                <c:formatCode>0%</c:formatCode>
                <c:ptCount val="3"/>
                <c:pt idx="0">
                  <c:v>0.60831259667765059</c:v>
                </c:pt>
                <c:pt idx="1">
                  <c:v>0.34738141421266278</c:v>
                </c:pt>
                <c:pt idx="2">
                  <c:v>0.47305389221556932</c:v>
                </c:pt>
              </c:numCache>
            </c:numRef>
          </c:val>
          <c:extLst xmlns:c16r2="http://schemas.microsoft.com/office/drawing/2015/06/chart">
            <c:ext xmlns:c16="http://schemas.microsoft.com/office/drawing/2014/chart" uri="{C3380CC4-5D6E-409C-BE32-E72D297353CC}">
              <c16:uniqueId val="{00000000-A960-4025-A783-E8E835982570}"/>
            </c:ext>
          </c:extLst>
        </c:ser>
        <c:ser>
          <c:idx val="1"/>
          <c:order val="1"/>
          <c:tx>
            <c:strRef>
              <c:f>Sheet1!$C$1</c:f>
              <c:strCache>
                <c:ptCount val="1"/>
                <c:pt idx="0">
                  <c:v>Poorest 20% of graduates</c:v>
                </c:pt>
              </c:strCache>
            </c:strRef>
          </c:tx>
          <c:spPr>
            <a:solidFill>
              <a:schemeClr val="accent3">
                <a:lumMod val="60000"/>
                <a:lumOff val="40000"/>
              </a:schemeClr>
            </a:solidFill>
          </c:spPr>
          <c:invertIfNegative val="0"/>
          <c:cat>
            <c:strRef>
              <c:f>Sheet1!$A$2:$A$4</c:f>
              <c:strCache>
                <c:ptCount val="3"/>
                <c:pt idx="0">
                  <c:v>2011</c:v>
                </c:pt>
                <c:pt idx="1">
                  <c:v>2017 (before Oct)</c:v>
                </c:pt>
                <c:pt idx="2">
                  <c:v>2017 (now)</c:v>
                </c:pt>
              </c:strCache>
            </c:strRef>
          </c:cat>
          <c:val>
            <c:numRef>
              <c:f>Sheet1!$C$2:$C$4</c:f>
              <c:numCache>
                <c:formatCode>0%</c:formatCode>
                <c:ptCount val="3"/>
                <c:pt idx="0">
                  <c:v>2.4645319250129166E-2</c:v>
                </c:pt>
                <c:pt idx="1">
                  <c:v>1.8603687883154103E-2</c:v>
                </c:pt>
                <c:pt idx="2">
                  <c:v>9.6792626963182523E-3</c:v>
                </c:pt>
              </c:numCache>
            </c:numRef>
          </c:val>
          <c:extLst xmlns:c16r2="http://schemas.microsoft.com/office/drawing/2015/06/chart">
            <c:ext xmlns:c16="http://schemas.microsoft.com/office/drawing/2014/chart" uri="{C3380CC4-5D6E-409C-BE32-E72D297353CC}">
              <c16:uniqueId val="{00000001-A960-4025-A783-E8E835982570}"/>
            </c:ext>
          </c:extLst>
        </c:ser>
        <c:ser>
          <c:idx val="2"/>
          <c:order val="2"/>
          <c:tx>
            <c:strRef>
              <c:f>Sheet1!$D$1</c:f>
              <c:strCache>
                <c:ptCount val="1"/>
                <c:pt idx="0">
                  <c:v>2nd quintile</c:v>
                </c:pt>
              </c:strCache>
            </c:strRef>
          </c:tx>
          <c:spPr>
            <a:solidFill>
              <a:schemeClr val="accent3"/>
            </a:solidFill>
          </c:spPr>
          <c:invertIfNegative val="0"/>
          <c:cat>
            <c:strRef>
              <c:f>Sheet1!$A$2:$A$4</c:f>
              <c:strCache>
                <c:ptCount val="3"/>
                <c:pt idx="0">
                  <c:v>2011</c:v>
                </c:pt>
                <c:pt idx="1">
                  <c:v>2017 (before Oct)</c:v>
                </c:pt>
                <c:pt idx="2">
                  <c:v>2017 (now)</c:v>
                </c:pt>
              </c:strCache>
            </c:strRef>
          </c:cat>
          <c:val>
            <c:numRef>
              <c:f>Sheet1!$D$2:$D$4</c:f>
              <c:numCache>
                <c:formatCode>0%</c:formatCode>
                <c:ptCount val="3"/>
                <c:pt idx="0">
                  <c:v>6.7643645905061417E-2</c:v>
                </c:pt>
                <c:pt idx="1">
                  <c:v>7.0537187294555409E-2</c:v>
                </c:pt>
                <c:pt idx="2">
                  <c:v>4.1213667133957438E-2</c:v>
                </c:pt>
              </c:numCache>
            </c:numRef>
          </c:val>
          <c:extLst xmlns:c16r2="http://schemas.microsoft.com/office/drawing/2015/06/chart">
            <c:ext xmlns:c16="http://schemas.microsoft.com/office/drawing/2014/chart" uri="{C3380CC4-5D6E-409C-BE32-E72D297353CC}">
              <c16:uniqueId val="{00000002-A960-4025-A783-E8E835982570}"/>
            </c:ext>
          </c:extLst>
        </c:ser>
        <c:ser>
          <c:idx val="3"/>
          <c:order val="3"/>
          <c:tx>
            <c:strRef>
              <c:f>Sheet1!$E$1</c:f>
              <c:strCache>
                <c:ptCount val="1"/>
                <c:pt idx="0">
                  <c:v>3rd quintile</c:v>
                </c:pt>
              </c:strCache>
            </c:strRef>
          </c:tx>
          <c:spPr>
            <a:solidFill>
              <a:schemeClr val="bg2"/>
            </a:solidFill>
          </c:spPr>
          <c:invertIfNegative val="0"/>
          <c:cat>
            <c:strRef>
              <c:f>Sheet1!$A$2:$A$4</c:f>
              <c:strCache>
                <c:ptCount val="3"/>
                <c:pt idx="0">
                  <c:v>2011</c:v>
                </c:pt>
                <c:pt idx="1">
                  <c:v>2017 (before Oct)</c:v>
                </c:pt>
                <c:pt idx="2">
                  <c:v>2017 (now)</c:v>
                </c:pt>
              </c:strCache>
            </c:strRef>
          </c:cat>
          <c:val>
            <c:numRef>
              <c:f>Sheet1!$E$2:$E$4</c:f>
              <c:numCache>
                <c:formatCode>0%</c:formatCode>
                <c:ptCount val="3"/>
                <c:pt idx="0">
                  <c:v>9.3412962468709726E-2</c:v>
                </c:pt>
                <c:pt idx="1">
                  <c:v>0.12992846045651119</c:v>
                </c:pt>
                <c:pt idx="2">
                  <c:v>9.1579855477375308E-2</c:v>
                </c:pt>
              </c:numCache>
            </c:numRef>
          </c:val>
          <c:extLst xmlns:c16r2="http://schemas.microsoft.com/office/drawing/2015/06/chart">
            <c:ext xmlns:c16="http://schemas.microsoft.com/office/drawing/2014/chart" uri="{C3380CC4-5D6E-409C-BE32-E72D297353CC}">
              <c16:uniqueId val="{00000003-A960-4025-A783-E8E835982570}"/>
            </c:ext>
          </c:extLst>
        </c:ser>
        <c:ser>
          <c:idx val="4"/>
          <c:order val="4"/>
          <c:tx>
            <c:strRef>
              <c:f>Sheet1!$F$1</c:f>
              <c:strCache>
                <c:ptCount val="1"/>
                <c:pt idx="0">
                  <c:v>4th quintile</c:v>
                </c:pt>
              </c:strCache>
            </c:strRef>
          </c:tx>
          <c:spPr>
            <a:solidFill>
              <a:schemeClr val="accent6"/>
            </a:solidFill>
          </c:spPr>
          <c:invertIfNegative val="0"/>
          <c:cat>
            <c:strRef>
              <c:f>Sheet1!$A$2:$A$4</c:f>
              <c:strCache>
                <c:ptCount val="3"/>
                <c:pt idx="0">
                  <c:v>2011</c:v>
                </c:pt>
                <c:pt idx="1">
                  <c:v>2017 (before Oct)</c:v>
                </c:pt>
                <c:pt idx="2">
                  <c:v>2017 (now)</c:v>
                </c:pt>
              </c:strCache>
            </c:strRef>
          </c:cat>
          <c:val>
            <c:numRef>
              <c:f>Sheet1!$F$2:$F$4</c:f>
              <c:numCache>
                <c:formatCode>0%</c:formatCode>
                <c:ptCount val="3"/>
                <c:pt idx="0">
                  <c:v>0.1014226050721951</c:v>
                </c:pt>
                <c:pt idx="1">
                  <c:v>0.192507644989905</c:v>
                </c:pt>
                <c:pt idx="2">
                  <c:v>0.15639406507061301</c:v>
                </c:pt>
              </c:numCache>
            </c:numRef>
          </c:val>
          <c:extLst xmlns:c16r2="http://schemas.microsoft.com/office/drawing/2015/06/chart">
            <c:ext xmlns:c16="http://schemas.microsoft.com/office/drawing/2014/chart" uri="{C3380CC4-5D6E-409C-BE32-E72D297353CC}">
              <c16:uniqueId val="{00000004-A960-4025-A783-E8E835982570}"/>
            </c:ext>
          </c:extLst>
        </c:ser>
        <c:ser>
          <c:idx val="5"/>
          <c:order val="5"/>
          <c:tx>
            <c:strRef>
              <c:f>Sheet1!$G$1</c:f>
              <c:strCache>
                <c:ptCount val="1"/>
                <c:pt idx="0">
                  <c:v>Richest 20% of graduates</c:v>
                </c:pt>
              </c:strCache>
            </c:strRef>
          </c:tx>
          <c:spPr>
            <a:solidFill>
              <a:schemeClr val="accent1"/>
            </a:solidFill>
          </c:spPr>
          <c:invertIfNegative val="0"/>
          <c:cat>
            <c:strRef>
              <c:f>Sheet1!$A$2:$A$4</c:f>
              <c:strCache>
                <c:ptCount val="3"/>
                <c:pt idx="0">
                  <c:v>2011</c:v>
                </c:pt>
                <c:pt idx="1">
                  <c:v>2017 (before Oct)</c:v>
                </c:pt>
                <c:pt idx="2">
                  <c:v>2017 (now)</c:v>
                </c:pt>
              </c:strCache>
            </c:strRef>
          </c:cat>
          <c:val>
            <c:numRef>
              <c:f>Sheet1!$G$2:$G$4</c:f>
              <c:numCache>
                <c:formatCode>0%</c:formatCode>
                <c:ptCount val="3"/>
                <c:pt idx="0">
                  <c:v>0.10456287062625415</c:v>
                </c:pt>
                <c:pt idx="1">
                  <c:v>0.24104160516321418</c:v>
                </c:pt>
                <c:pt idx="2">
                  <c:v>0.22807925740616819</c:v>
                </c:pt>
              </c:numCache>
            </c:numRef>
          </c:val>
          <c:extLst xmlns:c16r2="http://schemas.microsoft.com/office/drawing/2015/06/chart">
            <c:ext xmlns:c16="http://schemas.microsoft.com/office/drawing/2014/chart" uri="{C3380CC4-5D6E-409C-BE32-E72D297353CC}">
              <c16:uniqueId val="{00000005-A960-4025-A783-E8E835982570}"/>
            </c:ext>
          </c:extLst>
        </c:ser>
        <c:dLbls>
          <c:showLegendKey val="0"/>
          <c:showVal val="0"/>
          <c:showCatName val="0"/>
          <c:showSerName val="0"/>
          <c:showPercent val="0"/>
          <c:showBubbleSize val="0"/>
        </c:dLbls>
        <c:gapWidth val="150"/>
        <c:overlap val="100"/>
        <c:axId val="559503856"/>
        <c:axId val="559501896"/>
      </c:barChart>
      <c:catAx>
        <c:axId val="559503856"/>
        <c:scaling>
          <c:orientation val="minMax"/>
        </c:scaling>
        <c:delete val="0"/>
        <c:axPos val="b"/>
        <c:numFmt formatCode="General" sourceLinked="0"/>
        <c:majorTickMark val="out"/>
        <c:minorTickMark val="none"/>
        <c:tickLblPos val="nextTo"/>
        <c:crossAx val="559501896"/>
        <c:crosses val="autoZero"/>
        <c:auto val="1"/>
        <c:lblAlgn val="ctr"/>
        <c:lblOffset val="100"/>
        <c:noMultiLvlLbl val="0"/>
      </c:catAx>
      <c:valAx>
        <c:axId val="559501896"/>
        <c:scaling>
          <c:orientation val="minMax"/>
        </c:scaling>
        <c:delete val="0"/>
        <c:axPos val="l"/>
        <c:majorGridlines/>
        <c:numFmt formatCode="0%" sourceLinked="1"/>
        <c:majorTickMark val="out"/>
        <c:minorTickMark val="none"/>
        <c:tickLblPos val="nextTo"/>
        <c:crossAx val="559503856"/>
        <c:crosses val="autoZero"/>
        <c:crossBetween val="between"/>
      </c:valAx>
    </c:plotArea>
    <c:legend>
      <c:legendPos val="r"/>
      <c:layout>
        <c:manualLayout>
          <c:xMode val="edge"/>
          <c:yMode val="edge"/>
          <c:x val="0.77234408249089492"/>
          <c:y val="1.8432541317726224E-2"/>
          <c:w val="0.22765591750910788"/>
          <c:h val="0.9182381738427815"/>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96597819017598"/>
          <c:y val="4.8425053408523204E-2"/>
          <c:w val="0.64271972418844858"/>
          <c:h val="0.75976405463323771"/>
        </c:manualLayout>
      </c:layout>
      <c:barChart>
        <c:barDir val="col"/>
        <c:grouping val="percentStacked"/>
        <c:varyColors val="0"/>
        <c:ser>
          <c:idx val="0"/>
          <c:order val="0"/>
          <c:tx>
            <c:strRef>
              <c:f>Sheet1!$B$1</c:f>
              <c:strCache>
                <c:ptCount val="1"/>
                <c:pt idx="0">
                  <c:v>Grants</c:v>
                </c:pt>
              </c:strCache>
            </c:strRef>
          </c:tx>
          <c:spPr>
            <a:solidFill>
              <a:schemeClr val="tx1">
                <a:lumMod val="75000"/>
              </a:schemeClr>
            </a:solidFill>
          </c:spPr>
          <c:invertIfNegative val="0"/>
          <c:cat>
            <c:strRef>
              <c:f>Sheet1!$A$2:$A$4</c:f>
              <c:strCache>
                <c:ptCount val="3"/>
                <c:pt idx="0">
                  <c:v>2011</c:v>
                </c:pt>
                <c:pt idx="1">
                  <c:v>2017 (before Oct)</c:v>
                </c:pt>
                <c:pt idx="2">
                  <c:v>2017 (now)</c:v>
                </c:pt>
              </c:strCache>
            </c:strRef>
          </c:cat>
          <c:val>
            <c:numRef>
              <c:f>Sheet1!$B$2:$B$4</c:f>
              <c:numCache>
                <c:formatCode>0%</c:formatCode>
                <c:ptCount val="3"/>
                <c:pt idx="0">
                  <c:v>0.61</c:v>
                </c:pt>
                <c:pt idx="1">
                  <c:v>0.35</c:v>
                </c:pt>
                <c:pt idx="2">
                  <c:v>0.47</c:v>
                </c:pt>
              </c:numCache>
            </c:numRef>
          </c:val>
          <c:extLst xmlns:c16r2="http://schemas.microsoft.com/office/drawing/2015/06/chart">
            <c:ext xmlns:c16="http://schemas.microsoft.com/office/drawing/2014/chart" uri="{C3380CC4-5D6E-409C-BE32-E72D297353CC}">
              <c16:uniqueId val="{00000000-8B40-4595-90FA-78B1BE418CB5}"/>
            </c:ext>
          </c:extLst>
        </c:ser>
        <c:ser>
          <c:idx val="1"/>
          <c:order val="1"/>
          <c:tx>
            <c:strRef>
              <c:f>Sheet1!$C$1</c:f>
              <c:strCache>
                <c:ptCount val="1"/>
                <c:pt idx="0">
                  <c:v>Unrepaid loans</c:v>
                </c:pt>
              </c:strCache>
            </c:strRef>
          </c:tx>
          <c:spPr>
            <a:solidFill>
              <a:schemeClr val="bg1">
                <a:lumMod val="50000"/>
              </a:schemeClr>
            </a:solidFill>
          </c:spPr>
          <c:invertIfNegative val="0"/>
          <c:cat>
            <c:strRef>
              <c:f>Sheet1!$A$2:$A$4</c:f>
              <c:strCache>
                <c:ptCount val="3"/>
                <c:pt idx="0">
                  <c:v>2011</c:v>
                </c:pt>
                <c:pt idx="1">
                  <c:v>2017 (before Oct)</c:v>
                </c:pt>
                <c:pt idx="2">
                  <c:v>2017 (now)</c:v>
                </c:pt>
              </c:strCache>
            </c:strRef>
          </c:cat>
          <c:val>
            <c:numRef>
              <c:f>Sheet1!$C$2:$C$4</c:f>
              <c:numCache>
                <c:formatCode>General</c:formatCode>
                <c:ptCount val="3"/>
              </c:numCache>
            </c:numRef>
          </c:val>
          <c:extLst xmlns:c16r2="http://schemas.microsoft.com/office/drawing/2015/06/chart">
            <c:ext xmlns:c16="http://schemas.microsoft.com/office/drawing/2014/chart" uri="{C3380CC4-5D6E-409C-BE32-E72D297353CC}">
              <c16:uniqueId val="{00000001-8B40-4595-90FA-78B1BE418CB5}"/>
            </c:ext>
          </c:extLst>
        </c:ser>
        <c:ser>
          <c:idx val="2"/>
          <c:order val="2"/>
          <c:tx>
            <c:strRef>
              <c:f>Sheet1!$D$1</c:f>
              <c:strCache>
                <c:ptCount val="1"/>
                <c:pt idx="0">
                  <c:v>Graduate contribution</c:v>
                </c:pt>
              </c:strCache>
            </c:strRef>
          </c:tx>
          <c:spPr>
            <a:solidFill>
              <a:schemeClr val="accent2"/>
            </a:solidFill>
          </c:spPr>
          <c:invertIfNegative val="0"/>
          <c:cat>
            <c:strRef>
              <c:f>Sheet1!$A$2:$A$4</c:f>
              <c:strCache>
                <c:ptCount val="3"/>
                <c:pt idx="0">
                  <c:v>2011</c:v>
                </c:pt>
                <c:pt idx="1">
                  <c:v>2017 (before Oct)</c:v>
                </c:pt>
                <c:pt idx="2">
                  <c:v>2017 (now)</c:v>
                </c:pt>
              </c:strCache>
            </c:strRef>
          </c:cat>
          <c:val>
            <c:numRef>
              <c:f>Sheet1!$D$2:$D$4</c:f>
              <c:numCache>
                <c:formatCode>0%</c:formatCode>
                <c:ptCount val="3"/>
                <c:pt idx="0">
                  <c:v>0.39168740332234853</c:v>
                </c:pt>
                <c:pt idx="1">
                  <c:v>0.65261858578733911</c:v>
                </c:pt>
                <c:pt idx="2">
                  <c:v>0.52694610778443118</c:v>
                </c:pt>
              </c:numCache>
            </c:numRef>
          </c:val>
          <c:extLst xmlns:c16r2="http://schemas.microsoft.com/office/drawing/2015/06/chart">
            <c:ext xmlns:c16="http://schemas.microsoft.com/office/drawing/2014/chart" uri="{C3380CC4-5D6E-409C-BE32-E72D297353CC}">
              <c16:uniqueId val="{00000002-8B40-4595-90FA-78B1BE418CB5}"/>
            </c:ext>
          </c:extLst>
        </c:ser>
        <c:dLbls>
          <c:showLegendKey val="0"/>
          <c:showVal val="0"/>
          <c:showCatName val="0"/>
          <c:showSerName val="0"/>
          <c:showPercent val="0"/>
          <c:showBubbleSize val="0"/>
        </c:dLbls>
        <c:gapWidth val="150"/>
        <c:overlap val="100"/>
        <c:axId val="554635192"/>
        <c:axId val="523990096"/>
      </c:barChart>
      <c:catAx>
        <c:axId val="554635192"/>
        <c:scaling>
          <c:orientation val="minMax"/>
        </c:scaling>
        <c:delete val="0"/>
        <c:axPos val="b"/>
        <c:numFmt formatCode="General" sourceLinked="0"/>
        <c:majorTickMark val="out"/>
        <c:minorTickMark val="none"/>
        <c:tickLblPos val="nextTo"/>
        <c:crossAx val="523990096"/>
        <c:crosses val="autoZero"/>
        <c:auto val="1"/>
        <c:lblAlgn val="ctr"/>
        <c:lblOffset val="100"/>
        <c:noMultiLvlLbl val="0"/>
      </c:catAx>
      <c:valAx>
        <c:axId val="523990096"/>
        <c:scaling>
          <c:orientation val="minMax"/>
        </c:scaling>
        <c:delete val="0"/>
        <c:axPos val="l"/>
        <c:majorGridlines/>
        <c:numFmt formatCode="0%" sourceLinked="1"/>
        <c:majorTickMark val="out"/>
        <c:minorTickMark val="none"/>
        <c:tickLblPos val="nextTo"/>
        <c:crossAx val="554635192"/>
        <c:crosses val="autoZero"/>
        <c:crossBetween val="between"/>
      </c:valAx>
    </c:plotArea>
    <c:legend>
      <c:legendPos val="r"/>
      <c:legendEntry>
        <c:idx val="1"/>
        <c:delete val="1"/>
      </c:legendEntry>
      <c:layout>
        <c:manualLayout>
          <c:xMode val="edge"/>
          <c:yMode val="edge"/>
          <c:x val="0.75343469997284751"/>
          <c:y val="0.1301387130208527"/>
          <c:w val="0.23694220459812376"/>
          <c:h val="0.65554137318400885"/>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96597819017598"/>
          <c:y val="4.8425053408523204E-2"/>
          <c:w val="0.64271972418844914"/>
          <c:h val="0.75976405463323815"/>
        </c:manualLayout>
      </c:layout>
      <c:barChart>
        <c:barDir val="col"/>
        <c:grouping val="percentStacked"/>
        <c:varyColors val="0"/>
        <c:ser>
          <c:idx val="0"/>
          <c:order val="0"/>
          <c:tx>
            <c:strRef>
              <c:f>Sheet1!$B$1</c:f>
              <c:strCache>
                <c:ptCount val="1"/>
                <c:pt idx="0">
                  <c:v>Grants</c:v>
                </c:pt>
              </c:strCache>
            </c:strRef>
          </c:tx>
          <c:spPr>
            <a:solidFill>
              <a:schemeClr val="tx1">
                <a:lumMod val="75000"/>
              </a:schemeClr>
            </a:solidFill>
          </c:spPr>
          <c:invertIfNegative val="0"/>
          <c:cat>
            <c:strRef>
              <c:f>Sheet1!$A$2:$A$4</c:f>
              <c:strCache>
                <c:ptCount val="3"/>
                <c:pt idx="0">
                  <c:v>2011</c:v>
                </c:pt>
                <c:pt idx="1">
                  <c:v>2017 (before Oct)</c:v>
                </c:pt>
                <c:pt idx="2">
                  <c:v>2017 (now)</c:v>
                </c:pt>
              </c:strCache>
            </c:strRef>
          </c:cat>
          <c:val>
            <c:numRef>
              <c:f>Sheet1!$B$2:$B$4</c:f>
              <c:numCache>
                <c:formatCode>0%</c:formatCode>
                <c:ptCount val="3"/>
                <c:pt idx="0">
                  <c:v>0.43325038671060695</c:v>
                </c:pt>
                <c:pt idx="1">
                  <c:v>4.3790042908364211E-2</c:v>
                </c:pt>
                <c:pt idx="2">
                  <c:v>4.3790042908364211E-2</c:v>
                </c:pt>
              </c:numCache>
            </c:numRef>
          </c:val>
          <c:extLst xmlns:c16r2="http://schemas.microsoft.com/office/drawing/2015/06/chart">
            <c:ext xmlns:c16="http://schemas.microsoft.com/office/drawing/2014/chart" uri="{C3380CC4-5D6E-409C-BE32-E72D297353CC}">
              <c16:uniqueId val="{00000000-8B40-4595-90FA-78B1BE418CB5}"/>
            </c:ext>
          </c:extLst>
        </c:ser>
        <c:ser>
          <c:idx val="1"/>
          <c:order val="1"/>
          <c:tx>
            <c:strRef>
              <c:f>Sheet1!$C$1</c:f>
              <c:strCache>
                <c:ptCount val="1"/>
                <c:pt idx="0">
                  <c:v>Unrepaid loans</c:v>
                </c:pt>
              </c:strCache>
            </c:strRef>
          </c:tx>
          <c:spPr>
            <a:solidFill>
              <a:schemeClr val="bg1">
                <a:lumMod val="50000"/>
              </a:schemeClr>
            </a:solidFill>
          </c:spPr>
          <c:invertIfNegative val="0"/>
          <c:cat>
            <c:strRef>
              <c:f>Sheet1!$A$2:$A$4</c:f>
              <c:strCache>
                <c:ptCount val="3"/>
                <c:pt idx="0">
                  <c:v>2011</c:v>
                </c:pt>
                <c:pt idx="1">
                  <c:v>2017 (before Oct)</c:v>
                </c:pt>
                <c:pt idx="2">
                  <c:v>2017 (now)</c:v>
                </c:pt>
              </c:strCache>
            </c:strRef>
          </c:cat>
          <c:val>
            <c:numRef>
              <c:f>Sheet1!$C$2:$C$4</c:f>
              <c:numCache>
                <c:formatCode>0%</c:formatCode>
                <c:ptCount val="3"/>
                <c:pt idx="0">
                  <c:v>0.17506220996704641</c:v>
                </c:pt>
                <c:pt idx="1">
                  <c:v>0.30359137130429825</c:v>
                </c:pt>
                <c:pt idx="2">
                  <c:v>0.42844311377245725</c:v>
                </c:pt>
              </c:numCache>
            </c:numRef>
          </c:val>
          <c:extLst xmlns:c16r2="http://schemas.microsoft.com/office/drawing/2015/06/chart">
            <c:ext xmlns:c16="http://schemas.microsoft.com/office/drawing/2014/chart" uri="{C3380CC4-5D6E-409C-BE32-E72D297353CC}">
              <c16:uniqueId val="{00000001-8B40-4595-90FA-78B1BE418CB5}"/>
            </c:ext>
          </c:extLst>
        </c:ser>
        <c:ser>
          <c:idx val="2"/>
          <c:order val="2"/>
          <c:tx>
            <c:strRef>
              <c:f>Sheet1!$D$1</c:f>
              <c:strCache>
                <c:ptCount val="1"/>
                <c:pt idx="0">
                  <c:v>Graduate contribution</c:v>
                </c:pt>
              </c:strCache>
            </c:strRef>
          </c:tx>
          <c:spPr>
            <a:solidFill>
              <a:schemeClr val="accent2"/>
            </a:solidFill>
          </c:spPr>
          <c:invertIfNegative val="0"/>
          <c:cat>
            <c:strRef>
              <c:f>Sheet1!$A$2:$A$4</c:f>
              <c:strCache>
                <c:ptCount val="3"/>
                <c:pt idx="0">
                  <c:v>2011</c:v>
                </c:pt>
                <c:pt idx="1">
                  <c:v>2017 (before Oct)</c:v>
                </c:pt>
                <c:pt idx="2">
                  <c:v>2017 (now)</c:v>
                </c:pt>
              </c:strCache>
            </c:strRef>
          </c:cat>
          <c:val>
            <c:numRef>
              <c:f>Sheet1!$D$2:$D$4</c:f>
              <c:numCache>
                <c:formatCode>0%</c:formatCode>
                <c:ptCount val="3"/>
                <c:pt idx="0">
                  <c:v>0.39168740332235191</c:v>
                </c:pt>
                <c:pt idx="1">
                  <c:v>0.65261858578733756</c:v>
                </c:pt>
                <c:pt idx="2">
                  <c:v>0.52694610778443096</c:v>
                </c:pt>
              </c:numCache>
            </c:numRef>
          </c:val>
          <c:extLst xmlns:c16r2="http://schemas.microsoft.com/office/drawing/2015/06/chart">
            <c:ext xmlns:c16="http://schemas.microsoft.com/office/drawing/2014/chart" uri="{C3380CC4-5D6E-409C-BE32-E72D297353CC}">
              <c16:uniqueId val="{00000002-8B40-4595-90FA-78B1BE418CB5}"/>
            </c:ext>
          </c:extLst>
        </c:ser>
        <c:dLbls>
          <c:showLegendKey val="0"/>
          <c:showVal val="0"/>
          <c:showCatName val="0"/>
          <c:showSerName val="0"/>
          <c:showPercent val="0"/>
          <c:showBubbleSize val="0"/>
        </c:dLbls>
        <c:gapWidth val="150"/>
        <c:overlap val="100"/>
        <c:axId val="347270304"/>
        <c:axId val="347268344"/>
      </c:barChart>
      <c:catAx>
        <c:axId val="347270304"/>
        <c:scaling>
          <c:orientation val="minMax"/>
        </c:scaling>
        <c:delete val="0"/>
        <c:axPos val="b"/>
        <c:numFmt formatCode="General" sourceLinked="0"/>
        <c:majorTickMark val="out"/>
        <c:minorTickMark val="none"/>
        <c:tickLblPos val="nextTo"/>
        <c:crossAx val="347268344"/>
        <c:crosses val="autoZero"/>
        <c:auto val="1"/>
        <c:lblAlgn val="ctr"/>
        <c:lblOffset val="100"/>
        <c:noMultiLvlLbl val="0"/>
      </c:catAx>
      <c:valAx>
        <c:axId val="347268344"/>
        <c:scaling>
          <c:orientation val="minMax"/>
        </c:scaling>
        <c:delete val="0"/>
        <c:axPos val="l"/>
        <c:majorGridlines/>
        <c:numFmt formatCode="0%" sourceLinked="1"/>
        <c:majorTickMark val="out"/>
        <c:minorTickMark val="none"/>
        <c:tickLblPos val="nextTo"/>
        <c:crossAx val="347270304"/>
        <c:crosses val="autoZero"/>
        <c:crossBetween val="between"/>
      </c:valAx>
    </c:plotArea>
    <c:legend>
      <c:legendPos val="r"/>
      <c:layout>
        <c:manualLayout>
          <c:xMode val="edge"/>
          <c:yMode val="edge"/>
          <c:x val="0.75343469997284751"/>
          <c:y val="0.13013871302085267"/>
          <c:w val="0.23694220459812401"/>
          <c:h val="0.6555413731840096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96597819017598"/>
          <c:y val="4.8425053408523204E-2"/>
          <c:w val="0.64271972418844914"/>
          <c:h val="0.75976405463323815"/>
        </c:manualLayout>
      </c:layout>
      <c:barChart>
        <c:barDir val="col"/>
        <c:grouping val="percentStacked"/>
        <c:varyColors val="0"/>
        <c:ser>
          <c:idx val="0"/>
          <c:order val="0"/>
          <c:tx>
            <c:strRef>
              <c:f>Sheet1!$B$1</c:f>
              <c:strCache>
                <c:ptCount val="1"/>
                <c:pt idx="0">
                  <c:v>Grants</c:v>
                </c:pt>
              </c:strCache>
            </c:strRef>
          </c:tx>
          <c:spPr>
            <a:solidFill>
              <a:schemeClr val="tx1">
                <a:lumMod val="75000"/>
              </a:schemeClr>
            </a:solidFill>
          </c:spPr>
          <c:invertIfNegative val="0"/>
          <c:cat>
            <c:strRef>
              <c:f>Sheet1!$A$2:$A$4</c:f>
              <c:strCache>
                <c:ptCount val="3"/>
                <c:pt idx="0">
                  <c:v>2011</c:v>
                </c:pt>
                <c:pt idx="1">
                  <c:v>2017 (before Oct)</c:v>
                </c:pt>
                <c:pt idx="2">
                  <c:v>2017 (now)</c:v>
                </c:pt>
              </c:strCache>
            </c:strRef>
          </c:cat>
          <c:val>
            <c:numRef>
              <c:f>Sheet1!$B$2:$B$4</c:f>
              <c:numCache>
                <c:formatCode>0%</c:formatCode>
                <c:ptCount val="3"/>
                <c:pt idx="0">
                  <c:v>0.43325038671060695</c:v>
                </c:pt>
                <c:pt idx="1">
                  <c:v>4.3790042908364211E-2</c:v>
                </c:pt>
                <c:pt idx="2">
                  <c:v>4.3790042908364211E-2</c:v>
                </c:pt>
              </c:numCache>
            </c:numRef>
          </c:val>
          <c:extLst xmlns:c16r2="http://schemas.microsoft.com/office/drawing/2015/06/chart">
            <c:ext xmlns:c16="http://schemas.microsoft.com/office/drawing/2014/chart" uri="{C3380CC4-5D6E-409C-BE32-E72D297353CC}">
              <c16:uniqueId val="{00000000-8B40-4595-90FA-78B1BE418CB5}"/>
            </c:ext>
          </c:extLst>
        </c:ser>
        <c:ser>
          <c:idx val="1"/>
          <c:order val="1"/>
          <c:tx>
            <c:strRef>
              <c:f>Sheet1!$C$1</c:f>
              <c:strCache>
                <c:ptCount val="1"/>
                <c:pt idx="0">
                  <c:v>Unrepaid loans</c:v>
                </c:pt>
              </c:strCache>
            </c:strRef>
          </c:tx>
          <c:spPr>
            <a:solidFill>
              <a:schemeClr val="bg1">
                <a:lumMod val="50000"/>
              </a:schemeClr>
            </a:solidFill>
          </c:spPr>
          <c:invertIfNegative val="0"/>
          <c:cat>
            <c:strRef>
              <c:f>Sheet1!$A$2:$A$4</c:f>
              <c:strCache>
                <c:ptCount val="3"/>
                <c:pt idx="0">
                  <c:v>2011</c:v>
                </c:pt>
                <c:pt idx="1">
                  <c:v>2017 (before Oct)</c:v>
                </c:pt>
                <c:pt idx="2">
                  <c:v>2017 (now)</c:v>
                </c:pt>
              </c:strCache>
            </c:strRef>
          </c:cat>
          <c:val>
            <c:numRef>
              <c:f>Sheet1!$C$2:$C$4</c:f>
              <c:numCache>
                <c:formatCode>0%</c:formatCode>
                <c:ptCount val="3"/>
                <c:pt idx="0">
                  <c:v>0.17506220996704641</c:v>
                </c:pt>
                <c:pt idx="1">
                  <c:v>0.30359137130429825</c:v>
                </c:pt>
                <c:pt idx="2">
                  <c:v>0.42844311377245725</c:v>
                </c:pt>
              </c:numCache>
            </c:numRef>
          </c:val>
          <c:extLst xmlns:c16r2="http://schemas.microsoft.com/office/drawing/2015/06/chart">
            <c:ext xmlns:c16="http://schemas.microsoft.com/office/drawing/2014/chart" uri="{C3380CC4-5D6E-409C-BE32-E72D297353CC}">
              <c16:uniqueId val="{00000001-8B40-4595-90FA-78B1BE418CB5}"/>
            </c:ext>
          </c:extLst>
        </c:ser>
        <c:ser>
          <c:idx val="2"/>
          <c:order val="2"/>
          <c:tx>
            <c:strRef>
              <c:f>Sheet1!$D$1</c:f>
              <c:strCache>
                <c:ptCount val="1"/>
                <c:pt idx="0">
                  <c:v>Graduate contribution</c:v>
                </c:pt>
              </c:strCache>
            </c:strRef>
          </c:tx>
          <c:spPr>
            <a:solidFill>
              <a:schemeClr val="accent2"/>
            </a:solidFill>
          </c:spPr>
          <c:invertIfNegative val="0"/>
          <c:cat>
            <c:strRef>
              <c:f>Sheet1!$A$2:$A$4</c:f>
              <c:strCache>
                <c:ptCount val="3"/>
                <c:pt idx="0">
                  <c:v>2011</c:v>
                </c:pt>
                <c:pt idx="1">
                  <c:v>2017 (before Oct)</c:v>
                </c:pt>
                <c:pt idx="2">
                  <c:v>2017 (now)</c:v>
                </c:pt>
              </c:strCache>
            </c:strRef>
          </c:cat>
          <c:val>
            <c:numRef>
              <c:f>Sheet1!$D$2:$D$4</c:f>
              <c:numCache>
                <c:formatCode>0%</c:formatCode>
                <c:ptCount val="3"/>
                <c:pt idx="0">
                  <c:v>0.39168740332235191</c:v>
                </c:pt>
                <c:pt idx="1">
                  <c:v>0.65261858578733756</c:v>
                </c:pt>
                <c:pt idx="2">
                  <c:v>0.52694610778443096</c:v>
                </c:pt>
              </c:numCache>
            </c:numRef>
          </c:val>
          <c:extLst xmlns:c16r2="http://schemas.microsoft.com/office/drawing/2015/06/chart">
            <c:ext xmlns:c16="http://schemas.microsoft.com/office/drawing/2014/chart" uri="{C3380CC4-5D6E-409C-BE32-E72D297353CC}">
              <c16:uniqueId val="{00000002-8B40-4595-90FA-78B1BE418CB5}"/>
            </c:ext>
          </c:extLst>
        </c:ser>
        <c:dLbls>
          <c:showLegendKey val="0"/>
          <c:showVal val="0"/>
          <c:showCatName val="0"/>
          <c:showSerName val="0"/>
          <c:showPercent val="0"/>
          <c:showBubbleSize val="0"/>
        </c:dLbls>
        <c:gapWidth val="150"/>
        <c:overlap val="100"/>
        <c:axId val="347268736"/>
        <c:axId val="347267168"/>
      </c:barChart>
      <c:catAx>
        <c:axId val="347268736"/>
        <c:scaling>
          <c:orientation val="minMax"/>
        </c:scaling>
        <c:delete val="0"/>
        <c:axPos val="b"/>
        <c:numFmt formatCode="General" sourceLinked="0"/>
        <c:majorTickMark val="out"/>
        <c:minorTickMark val="none"/>
        <c:tickLblPos val="nextTo"/>
        <c:crossAx val="347267168"/>
        <c:crosses val="autoZero"/>
        <c:auto val="1"/>
        <c:lblAlgn val="ctr"/>
        <c:lblOffset val="100"/>
        <c:noMultiLvlLbl val="0"/>
      </c:catAx>
      <c:valAx>
        <c:axId val="347267168"/>
        <c:scaling>
          <c:orientation val="minMax"/>
        </c:scaling>
        <c:delete val="0"/>
        <c:axPos val="l"/>
        <c:majorGridlines/>
        <c:numFmt formatCode="0%" sourceLinked="1"/>
        <c:majorTickMark val="out"/>
        <c:minorTickMark val="none"/>
        <c:tickLblPos val="nextTo"/>
        <c:crossAx val="347268736"/>
        <c:crosses val="autoZero"/>
        <c:crossBetween val="between"/>
      </c:valAx>
    </c:plotArea>
    <c:legend>
      <c:legendPos val="r"/>
      <c:layout>
        <c:manualLayout>
          <c:xMode val="edge"/>
          <c:yMode val="edge"/>
          <c:x val="0.75343469997284751"/>
          <c:y val="0.13013871302085267"/>
          <c:w val="0.23694220459812401"/>
          <c:h val="0.6555413731840096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797511422183367E-2"/>
          <c:y val="4.4861391929187359E-2"/>
          <c:w val="0.78035761154855665"/>
          <c:h val="0.81877492149184605"/>
        </c:manualLayout>
      </c:layout>
      <c:lineChart>
        <c:grouping val="standard"/>
        <c:varyColors val="0"/>
        <c:ser>
          <c:idx val="0"/>
          <c:order val="0"/>
          <c:tx>
            <c:strRef>
              <c:f>Sheet1!$B$1</c:f>
              <c:strCache>
                <c:ptCount val="1"/>
                <c:pt idx="0">
                  <c:v>25-34</c:v>
                </c:pt>
              </c:strCache>
            </c:strRef>
          </c:tx>
          <c:spPr>
            <a:ln>
              <a:noFill/>
            </a:ln>
          </c:spPr>
          <c:marker>
            <c:symbol val="diamond"/>
            <c:size val="10"/>
          </c:marker>
          <c:cat>
            <c:strRef>
              <c:f>Sheet1!$A$2:$A$38</c:f>
              <c:strCache>
                <c:ptCount val="37"/>
                <c:pt idx="0">
                  <c:v>MEX</c:v>
                </c:pt>
                <c:pt idx="1">
                  <c:v>ITA</c:v>
                </c:pt>
                <c:pt idx="2">
                  <c:v>COL</c:v>
                </c:pt>
                <c:pt idx="3">
                  <c:v>CRI</c:v>
                </c:pt>
                <c:pt idx="4">
                  <c:v>HUN</c:v>
                </c:pt>
                <c:pt idx="5">
                  <c:v>TUR</c:v>
                </c:pt>
                <c:pt idx="6">
                  <c:v>DEU</c:v>
                </c:pt>
                <c:pt idx="7">
                  <c:v>CZE</c:v>
                </c:pt>
                <c:pt idx="8">
                  <c:v>SVK</c:v>
                </c:pt>
                <c:pt idx="9">
                  <c:v>PRT</c:v>
                </c:pt>
                <c:pt idx="10">
                  <c:v>AUT</c:v>
                </c:pt>
                <c:pt idx="11">
                  <c:v>GRC</c:v>
                </c:pt>
                <c:pt idx="12">
                  <c:v>ESP</c:v>
                </c:pt>
                <c:pt idx="13">
                  <c:v>EST</c:v>
                </c:pt>
                <c:pt idx="14">
                  <c:v>FIN</c:v>
                </c:pt>
                <c:pt idx="15">
                  <c:v>LVA</c:v>
                </c:pt>
                <c:pt idx="16">
                  <c:v>SVN</c:v>
                </c:pt>
                <c:pt idx="17">
                  <c:v>OAVG</c:v>
                </c:pt>
                <c:pt idx="18">
                  <c:v>ISL</c:v>
                </c:pt>
                <c:pt idx="19">
                  <c:v>NZL</c:v>
                </c:pt>
                <c:pt idx="20">
                  <c:v>POL</c:v>
                </c:pt>
                <c:pt idx="21">
                  <c:v>FRA</c:v>
                </c:pt>
                <c:pt idx="22">
                  <c:v>BEL</c:v>
                </c:pt>
                <c:pt idx="23">
                  <c:v>NLD</c:v>
                </c:pt>
                <c:pt idx="24">
                  <c:v>DNK</c:v>
                </c:pt>
                <c:pt idx="25">
                  <c:v>SWE</c:v>
                </c:pt>
                <c:pt idx="26">
                  <c:v>ISR</c:v>
                </c:pt>
                <c:pt idx="27">
                  <c:v>USA</c:v>
                </c:pt>
                <c:pt idx="28">
                  <c:v>NOR</c:v>
                </c:pt>
                <c:pt idx="29">
                  <c:v>CHE</c:v>
                </c:pt>
                <c:pt idx="30">
                  <c:v>AUS</c:v>
                </c:pt>
                <c:pt idx="31">
                  <c:v>LUX</c:v>
                </c:pt>
                <c:pt idx="32">
                  <c:v>GBR</c:v>
                </c:pt>
                <c:pt idx="33">
                  <c:v>LTU</c:v>
                </c:pt>
                <c:pt idx="34">
                  <c:v>JPN</c:v>
                </c:pt>
                <c:pt idx="35">
                  <c:v>CAN</c:v>
                </c:pt>
                <c:pt idx="36">
                  <c:v>KOR</c:v>
                </c:pt>
              </c:strCache>
            </c:strRef>
          </c:cat>
          <c:val>
            <c:numRef>
              <c:f>Sheet1!$B$2:$B$38</c:f>
              <c:numCache>
                <c:formatCode>General</c:formatCode>
                <c:ptCount val="37"/>
                <c:pt idx="0">
                  <c:v>21.791378000000005</c:v>
                </c:pt>
                <c:pt idx="1">
                  <c:v>25.584145999999986</c:v>
                </c:pt>
                <c:pt idx="2">
                  <c:v>28.074511999999999</c:v>
                </c:pt>
                <c:pt idx="3">
                  <c:v>28.922903000000002</c:v>
                </c:pt>
                <c:pt idx="4">
                  <c:v>30.400247999999973</c:v>
                </c:pt>
                <c:pt idx="5">
                  <c:v>30.456598</c:v>
                </c:pt>
                <c:pt idx="6">
                  <c:v>30.527618</c:v>
                </c:pt>
                <c:pt idx="7">
                  <c:v>32.564495000000001</c:v>
                </c:pt>
                <c:pt idx="8">
                  <c:v>33.372261000000002</c:v>
                </c:pt>
                <c:pt idx="9">
                  <c:v>34.964241000000001</c:v>
                </c:pt>
                <c:pt idx="10">
                  <c:v>39.671021000000003</c:v>
                </c:pt>
                <c:pt idx="11">
                  <c:v>40.979172000000013</c:v>
                </c:pt>
                <c:pt idx="12">
                  <c:v>40.980919</c:v>
                </c:pt>
                <c:pt idx="13">
                  <c:v>41.048111000000013</c:v>
                </c:pt>
                <c:pt idx="14">
                  <c:v>41.133720000000011</c:v>
                </c:pt>
                <c:pt idx="15">
                  <c:v>42.097309000000003</c:v>
                </c:pt>
                <c:pt idx="16">
                  <c:v>42.977364000000001</c:v>
                </c:pt>
                <c:pt idx="17">
                  <c:v>43.066575000000043</c:v>
                </c:pt>
                <c:pt idx="18">
                  <c:v>43.270977000000002</c:v>
                </c:pt>
                <c:pt idx="19">
                  <c:v>43.396225000000001</c:v>
                </c:pt>
                <c:pt idx="20">
                  <c:v>43.478260000000006</c:v>
                </c:pt>
                <c:pt idx="21">
                  <c:v>44.036968000000002</c:v>
                </c:pt>
                <c:pt idx="22">
                  <c:v>44.311111000000004</c:v>
                </c:pt>
                <c:pt idx="23">
                  <c:v>45.22341200000006</c:v>
                </c:pt>
                <c:pt idx="24">
                  <c:v>45.882004000000002</c:v>
                </c:pt>
                <c:pt idx="25">
                  <c:v>47.215698000000003</c:v>
                </c:pt>
                <c:pt idx="26">
                  <c:v>47.449234000000004</c:v>
                </c:pt>
                <c:pt idx="27">
                  <c:v>47.521809000000005</c:v>
                </c:pt>
                <c:pt idx="28">
                  <c:v>48.614609000000002</c:v>
                </c:pt>
                <c:pt idx="29">
                  <c:v>48.844657999999995</c:v>
                </c:pt>
                <c:pt idx="30">
                  <c:v>49.305210000000002</c:v>
                </c:pt>
                <c:pt idx="31">
                  <c:v>51.431647999999996</c:v>
                </c:pt>
                <c:pt idx="32">
                  <c:v>51.974575000000002</c:v>
                </c:pt>
                <c:pt idx="33">
                  <c:v>54.926018000000013</c:v>
                </c:pt>
                <c:pt idx="34">
                  <c:v>60.120392000000059</c:v>
                </c:pt>
                <c:pt idx="35">
                  <c:v>60.582603000000006</c:v>
                </c:pt>
                <c:pt idx="36">
                  <c:v>69.988990999999999</c:v>
                </c:pt>
              </c:numCache>
            </c:numRef>
          </c:val>
          <c:smooth val="0"/>
          <c:extLst xmlns:c16r2="http://schemas.microsoft.com/office/drawing/2015/06/chart">
            <c:ext xmlns:c16="http://schemas.microsoft.com/office/drawing/2014/chart" uri="{C3380CC4-5D6E-409C-BE32-E72D297353CC}">
              <c16:uniqueId val="{00000000-6920-4B35-B33D-74DB8F2061C0}"/>
            </c:ext>
          </c:extLst>
        </c:ser>
        <c:ser>
          <c:idx val="1"/>
          <c:order val="1"/>
          <c:tx>
            <c:strRef>
              <c:f>Sheet1!$C$1</c:f>
              <c:strCache>
                <c:ptCount val="1"/>
                <c:pt idx="0">
                  <c:v>35-44</c:v>
                </c:pt>
              </c:strCache>
            </c:strRef>
          </c:tx>
          <c:spPr>
            <a:ln>
              <a:noFill/>
            </a:ln>
          </c:spPr>
          <c:marker>
            <c:symbol val="square"/>
            <c:size val="8"/>
          </c:marker>
          <c:cat>
            <c:strRef>
              <c:f>Sheet1!$A$2:$A$38</c:f>
              <c:strCache>
                <c:ptCount val="37"/>
                <c:pt idx="0">
                  <c:v>MEX</c:v>
                </c:pt>
                <c:pt idx="1">
                  <c:v>ITA</c:v>
                </c:pt>
                <c:pt idx="2">
                  <c:v>COL</c:v>
                </c:pt>
                <c:pt idx="3">
                  <c:v>CRI</c:v>
                </c:pt>
                <c:pt idx="4">
                  <c:v>HUN</c:v>
                </c:pt>
                <c:pt idx="5">
                  <c:v>TUR</c:v>
                </c:pt>
                <c:pt idx="6">
                  <c:v>DEU</c:v>
                </c:pt>
                <c:pt idx="7">
                  <c:v>CZE</c:v>
                </c:pt>
                <c:pt idx="8">
                  <c:v>SVK</c:v>
                </c:pt>
                <c:pt idx="9">
                  <c:v>PRT</c:v>
                </c:pt>
                <c:pt idx="10">
                  <c:v>AUT</c:v>
                </c:pt>
                <c:pt idx="11">
                  <c:v>GRC</c:v>
                </c:pt>
                <c:pt idx="12">
                  <c:v>ESP</c:v>
                </c:pt>
                <c:pt idx="13">
                  <c:v>EST</c:v>
                </c:pt>
                <c:pt idx="14">
                  <c:v>FIN</c:v>
                </c:pt>
                <c:pt idx="15">
                  <c:v>LVA</c:v>
                </c:pt>
                <c:pt idx="16">
                  <c:v>SVN</c:v>
                </c:pt>
                <c:pt idx="17">
                  <c:v>OAVG</c:v>
                </c:pt>
                <c:pt idx="18">
                  <c:v>ISL</c:v>
                </c:pt>
                <c:pt idx="19">
                  <c:v>NZL</c:v>
                </c:pt>
                <c:pt idx="20">
                  <c:v>POL</c:v>
                </c:pt>
                <c:pt idx="21">
                  <c:v>FRA</c:v>
                </c:pt>
                <c:pt idx="22">
                  <c:v>BEL</c:v>
                </c:pt>
                <c:pt idx="23">
                  <c:v>NLD</c:v>
                </c:pt>
                <c:pt idx="24">
                  <c:v>DNK</c:v>
                </c:pt>
                <c:pt idx="25">
                  <c:v>SWE</c:v>
                </c:pt>
                <c:pt idx="26">
                  <c:v>ISR</c:v>
                </c:pt>
                <c:pt idx="27">
                  <c:v>USA</c:v>
                </c:pt>
                <c:pt idx="28">
                  <c:v>NOR</c:v>
                </c:pt>
                <c:pt idx="29">
                  <c:v>CHE</c:v>
                </c:pt>
                <c:pt idx="30">
                  <c:v>AUS</c:v>
                </c:pt>
                <c:pt idx="31">
                  <c:v>LUX</c:v>
                </c:pt>
                <c:pt idx="32">
                  <c:v>GBR</c:v>
                </c:pt>
                <c:pt idx="33">
                  <c:v>LTU</c:v>
                </c:pt>
                <c:pt idx="34">
                  <c:v>JPN</c:v>
                </c:pt>
                <c:pt idx="35">
                  <c:v>CAN</c:v>
                </c:pt>
                <c:pt idx="36">
                  <c:v>KOR</c:v>
                </c:pt>
              </c:strCache>
            </c:strRef>
          </c:cat>
          <c:val>
            <c:numRef>
              <c:f>Sheet1!$C$2:$C$38</c:f>
              <c:numCache>
                <c:formatCode>General</c:formatCode>
                <c:ptCount val="37"/>
                <c:pt idx="0">
                  <c:v>16.291979000000001</c:v>
                </c:pt>
                <c:pt idx="1">
                  <c:v>20.488635999999957</c:v>
                </c:pt>
                <c:pt idx="2">
                  <c:v>24.005221999999989</c:v>
                </c:pt>
                <c:pt idx="3">
                  <c:v>20.743089999999974</c:v>
                </c:pt>
                <c:pt idx="4">
                  <c:v>26.622679000000002</c:v>
                </c:pt>
                <c:pt idx="5">
                  <c:v>18.538672999999989</c:v>
                </c:pt>
                <c:pt idx="6">
                  <c:v>29.769455000000001</c:v>
                </c:pt>
                <c:pt idx="7">
                  <c:v>23.621109000000001</c:v>
                </c:pt>
                <c:pt idx="8">
                  <c:v>22.975926999999974</c:v>
                </c:pt>
                <c:pt idx="9">
                  <c:v>30.462155999999986</c:v>
                </c:pt>
                <c:pt idx="10">
                  <c:v>35.078579000000012</c:v>
                </c:pt>
                <c:pt idx="11">
                  <c:v>31.257576</c:v>
                </c:pt>
                <c:pt idx="12">
                  <c:v>44.052834000000004</c:v>
                </c:pt>
                <c:pt idx="13">
                  <c:v>40.067818000000003</c:v>
                </c:pt>
                <c:pt idx="14">
                  <c:v>51.371952</c:v>
                </c:pt>
                <c:pt idx="15">
                  <c:v>36.257401000000002</c:v>
                </c:pt>
                <c:pt idx="16">
                  <c:v>36.658859</c:v>
                </c:pt>
                <c:pt idx="17">
                  <c:v>40.471051000000003</c:v>
                </c:pt>
                <c:pt idx="18">
                  <c:v>48.507846999999998</c:v>
                </c:pt>
                <c:pt idx="19">
                  <c:v>40.553889999999996</c:v>
                </c:pt>
                <c:pt idx="20">
                  <c:v>35.269096000000012</c:v>
                </c:pt>
                <c:pt idx="21">
                  <c:v>43.523495000000011</c:v>
                </c:pt>
                <c:pt idx="22">
                  <c:v>43.194164000000001</c:v>
                </c:pt>
                <c:pt idx="23">
                  <c:v>40.941906000000003</c:v>
                </c:pt>
                <c:pt idx="24">
                  <c:v>43.470505000000003</c:v>
                </c:pt>
                <c:pt idx="25">
                  <c:v>49.280434</c:v>
                </c:pt>
                <c:pt idx="26">
                  <c:v>54.835796000000002</c:v>
                </c:pt>
                <c:pt idx="27">
                  <c:v>48.349467999999995</c:v>
                </c:pt>
                <c:pt idx="28">
                  <c:v>48.659328000000002</c:v>
                </c:pt>
                <c:pt idx="29">
                  <c:v>46.067059</c:v>
                </c:pt>
                <c:pt idx="30">
                  <c:v>48.849986999999999</c:v>
                </c:pt>
                <c:pt idx="31">
                  <c:v>51.209290000000003</c:v>
                </c:pt>
                <c:pt idx="32">
                  <c:v>51.639393000000013</c:v>
                </c:pt>
                <c:pt idx="33">
                  <c:v>44.614071000000003</c:v>
                </c:pt>
                <c:pt idx="34">
                  <c:v>55.132641</c:v>
                </c:pt>
                <c:pt idx="35">
                  <c:v>62.765957000000043</c:v>
                </c:pt>
                <c:pt idx="36">
                  <c:v>59.778797000000012</c:v>
                </c:pt>
              </c:numCache>
            </c:numRef>
          </c:val>
          <c:smooth val="0"/>
          <c:extLst xmlns:c16r2="http://schemas.microsoft.com/office/drawing/2015/06/chart">
            <c:ext xmlns:c16="http://schemas.microsoft.com/office/drawing/2014/chart" uri="{C3380CC4-5D6E-409C-BE32-E72D297353CC}">
              <c16:uniqueId val="{00000001-6920-4B35-B33D-74DB8F2061C0}"/>
            </c:ext>
          </c:extLst>
        </c:ser>
        <c:ser>
          <c:idx val="2"/>
          <c:order val="2"/>
          <c:tx>
            <c:strRef>
              <c:f>Sheet1!$D$1</c:f>
              <c:strCache>
                <c:ptCount val="1"/>
                <c:pt idx="0">
                  <c:v>45-54</c:v>
                </c:pt>
              </c:strCache>
            </c:strRef>
          </c:tx>
          <c:spPr>
            <a:ln>
              <a:noFill/>
            </a:ln>
          </c:spPr>
          <c:marker>
            <c:symbol val="triangle"/>
            <c:size val="10"/>
          </c:marker>
          <c:dPt>
            <c:idx val="32"/>
            <c:marker>
              <c:spPr>
                <a:solidFill>
                  <a:schemeClr val="accent1"/>
                </a:solidFill>
              </c:spPr>
            </c:marker>
            <c:bubble3D val="0"/>
            <c:extLst xmlns:c16r2="http://schemas.microsoft.com/office/drawing/2015/06/chart">
              <c:ext xmlns:c16="http://schemas.microsoft.com/office/drawing/2014/chart" uri="{C3380CC4-5D6E-409C-BE32-E72D297353CC}">
                <c16:uniqueId val="{00000002-6920-4B35-B33D-74DB8F2061C0}"/>
              </c:ext>
            </c:extLst>
          </c:dPt>
          <c:cat>
            <c:strRef>
              <c:f>Sheet1!$A$2:$A$38</c:f>
              <c:strCache>
                <c:ptCount val="37"/>
                <c:pt idx="0">
                  <c:v>MEX</c:v>
                </c:pt>
                <c:pt idx="1">
                  <c:v>ITA</c:v>
                </c:pt>
                <c:pt idx="2">
                  <c:v>COL</c:v>
                </c:pt>
                <c:pt idx="3">
                  <c:v>CRI</c:v>
                </c:pt>
                <c:pt idx="4">
                  <c:v>HUN</c:v>
                </c:pt>
                <c:pt idx="5">
                  <c:v>TUR</c:v>
                </c:pt>
                <c:pt idx="6">
                  <c:v>DEU</c:v>
                </c:pt>
                <c:pt idx="7">
                  <c:v>CZE</c:v>
                </c:pt>
                <c:pt idx="8">
                  <c:v>SVK</c:v>
                </c:pt>
                <c:pt idx="9">
                  <c:v>PRT</c:v>
                </c:pt>
                <c:pt idx="10">
                  <c:v>AUT</c:v>
                </c:pt>
                <c:pt idx="11">
                  <c:v>GRC</c:v>
                </c:pt>
                <c:pt idx="12">
                  <c:v>ESP</c:v>
                </c:pt>
                <c:pt idx="13">
                  <c:v>EST</c:v>
                </c:pt>
                <c:pt idx="14">
                  <c:v>FIN</c:v>
                </c:pt>
                <c:pt idx="15">
                  <c:v>LVA</c:v>
                </c:pt>
                <c:pt idx="16">
                  <c:v>SVN</c:v>
                </c:pt>
                <c:pt idx="17">
                  <c:v>OAVG</c:v>
                </c:pt>
                <c:pt idx="18">
                  <c:v>ISL</c:v>
                </c:pt>
                <c:pt idx="19">
                  <c:v>NZL</c:v>
                </c:pt>
                <c:pt idx="20">
                  <c:v>POL</c:v>
                </c:pt>
                <c:pt idx="21">
                  <c:v>FRA</c:v>
                </c:pt>
                <c:pt idx="22">
                  <c:v>BEL</c:v>
                </c:pt>
                <c:pt idx="23">
                  <c:v>NLD</c:v>
                </c:pt>
                <c:pt idx="24">
                  <c:v>DNK</c:v>
                </c:pt>
                <c:pt idx="25">
                  <c:v>SWE</c:v>
                </c:pt>
                <c:pt idx="26">
                  <c:v>ISR</c:v>
                </c:pt>
                <c:pt idx="27">
                  <c:v>USA</c:v>
                </c:pt>
                <c:pt idx="28">
                  <c:v>NOR</c:v>
                </c:pt>
                <c:pt idx="29">
                  <c:v>CHE</c:v>
                </c:pt>
                <c:pt idx="30">
                  <c:v>AUS</c:v>
                </c:pt>
                <c:pt idx="31">
                  <c:v>LUX</c:v>
                </c:pt>
                <c:pt idx="32">
                  <c:v>GBR</c:v>
                </c:pt>
                <c:pt idx="33">
                  <c:v>LTU</c:v>
                </c:pt>
                <c:pt idx="34">
                  <c:v>JPN</c:v>
                </c:pt>
                <c:pt idx="35">
                  <c:v>CAN</c:v>
                </c:pt>
                <c:pt idx="36">
                  <c:v>KOR</c:v>
                </c:pt>
              </c:strCache>
            </c:strRef>
          </c:cat>
          <c:val>
            <c:numRef>
              <c:f>Sheet1!$D$2:$D$38</c:f>
              <c:numCache>
                <c:formatCode>General</c:formatCode>
                <c:ptCount val="37"/>
                <c:pt idx="0">
                  <c:v>14.156171000000001</c:v>
                </c:pt>
                <c:pt idx="1">
                  <c:v>13.984278</c:v>
                </c:pt>
                <c:pt idx="2">
                  <c:v>17.826910000000005</c:v>
                </c:pt>
                <c:pt idx="3">
                  <c:v>19.208062999999989</c:v>
                </c:pt>
                <c:pt idx="4">
                  <c:v>20.625748000000002</c:v>
                </c:pt>
                <c:pt idx="5">
                  <c:v>10.972716000000011</c:v>
                </c:pt>
                <c:pt idx="6">
                  <c:v>27.110033000000001</c:v>
                </c:pt>
                <c:pt idx="7">
                  <c:v>19.616683999999999</c:v>
                </c:pt>
                <c:pt idx="8">
                  <c:v>15.728858999999998</c:v>
                </c:pt>
                <c:pt idx="9">
                  <c:v>18.006537999999974</c:v>
                </c:pt>
                <c:pt idx="10">
                  <c:v>28.039265000000022</c:v>
                </c:pt>
                <c:pt idx="11">
                  <c:v>28.223324000000002</c:v>
                </c:pt>
                <c:pt idx="12">
                  <c:v>32.569145000000013</c:v>
                </c:pt>
                <c:pt idx="13">
                  <c:v>37.473305000000003</c:v>
                </c:pt>
                <c:pt idx="14">
                  <c:v>45.569622000000003</c:v>
                </c:pt>
                <c:pt idx="15">
                  <c:v>27.984662999999973</c:v>
                </c:pt>
                <c:pt idx="16">
                  <c:v>25.294203</c:v>
                </c:pt>
                <c:pt idx="17">
                  <c:v>32.053722</c:v>
                </c:pt>
                <c:pt idx="18">
                  <c:v>39.866680000000002</c:v>
                </c:pt>
                <c:pt idx="19">
                  <c:v>32.191338000000044</c:v>
                </c:pt>
                <c:pt idx="20">
                  <c:v>20.431073999999999</c:v>
                </c:pt>
                <c:pt idx="21">
                  <c:v>29.346491</c:v>
                </c:pt>
                <c:pt idx="22">
                  <c:v>35.137863000000003</c:v>
                </c:pt>
                <c:pt idx="23">
                  <c:v>31.885320999999973</c:v>
                </c:pt>
                <c:pt idx="24">
                  <c:v>34.454739000000004</c:v>
                </c:pt>
                <c:pt idx="25">
                  <c:v>36.219753000000011</c:v>
                </c:pt>
                <c:pt idx="26">
                  <c:v>48.969627000000003</c:v>
                </c:pt>
                <c:pt idx="27">
                  <c:v>44.861457999999999</c:v>
                </c:pt>
                <c:pt idx="28">
                  <c:v>40.437309000000006</c:v>
                </c:pt>
                <c:pt idx="29">
                  <c:v>37.923832000000012</c:v>
                </c:pt>
                <c:pt idx="30">
                  <c:v>39.974346000000004</c:v>
                </c:pt>
                <c:pt idx="31">
                  <c:v>37.442989000000004</c:v>
                </c:pt>
                <c:pt idx="32">
                  <c:v>41.992096000000011</c:v>
                </c:pt>
                <c:pt idx="33">
                  <c:v>30.467504999999989</c:v>
                </c:pt>
                <c:pt idx="34">
                  <c:v>47.797222000000012</c:v>
                </c:pt>
                <c:pt idx="35">
                  <c:v>55.708309000000042</c:v>
                </c:pt>
                <c:pt idx="36">
                  <c:v>37.777832000000011</c:v>
                </c:pt>
              </c:numCache>
            </c:numRef>
          </c:val>
          <c:smooth val="0"/>
          <c:extLst xmlns:c16r2="http://schemas.microsoft.com/office/drawing/2015/06/chart">
            <c:ext xmlns:c16="http://schemas.microsoft.com/office/drawing/2014/chart" uri="{C3380CC4-5D6E-409C-BE32-E72D297353CC}">
              <c16:uniqueId val="{00000003-6920-4B35-B33D-74DB8F2061C0}"/>
            </c:ext>
          </c:extLst>
        </c:ser>
        <c:ser>
          <c:idx val="3"/>
          <c:order val="3"/>
          <c:tx>
            <c:strRef>
              <c:f>Sheet1!$E$1</c:f>
              <c:strCache>
                <c:ptCount val="1"/>
                <c:pt idx="0">
                  <c:v>55-64</c:v>
                </c:pt>
              </c:strCache>
            </c:strRef>
          </c:tx>
          <c:spPr>
            <a:ln>
              <a:noFill/>
            </a:ln>
          </c:spPr>
          <c:marker>
            <c:symbol val="x"/>
            <c:size val="10"/>
          </c:marker>
          <c:cat>
            <c:strRef>
              <c:f>Sheet1!$A$2:$A$38</c:f>
              <c:strCache>
                <c:ptCount val="37"/>
                <c:pt idx="0">
                  <c:v>MEX</c:v>
                </c:pt>
                <c:pt idx="1">
                  <c:v>ITA</c:v>
                </c:pt>
                <c:pt idx="2">
                  <c:v>COL</c:v>
                </c:pt>
                <c:pt idx="3">
                  <c:v>CRI</c:v>
                </c:pt>
                <c:pt idx="4">
                  <c:v>HUN</c:v>
                </c:pt>
                <c:pt idx="5">
                  <c:v>TUR</c:v>
                </c:pt>
                <c:pt idx="6">
                  <c:v>DEU</c:v>
                </c:pt>
                <c:pt idx="7">
                  <c:v>CZE</c:v>
                </c:pt>
                <c:pt idx="8">
                  <c:v>SVK</c:v>
                </c:pt>
                <c:pt idx="9">
                  <c:v>PRT</c:v>
                </c:pt>
                <c:pt idx="10">
                  <c:v>AUT</c:v>
                </c:pt>
                <c:pt idx="11">
                  <c:v>GRC</c:v>
                </c:pt>
                <c:pt idx="12">
                  <c:v>ESP</c:v>
                </c:pt>
                <c:pt idx="13">
                  <c:v>EST</c:v>
                </c:pt>
                <c:pt idx="14">
                  <c:v>FIN</c:v>
                </c:pt>
                <c:pt idx="15">
                  <c:v>LVA</c:v>
                </c:pt>
                <c:pt idx="16">
                  <c:v>SVN</c:v>
                </c:pt>
                <c:pt idx="17">
                  <c:v>OAVG</c:v>
                </c:pt>
                <c:pt idx="18">
                  <c:v>ISL</c:v>
                </c:pt>
                <c:pt idx="19">
                  <c:v>NZL</c:v>
                </c:pt>
                <c:pt idx="20">
                  <c:v>POL</c:v>
                </c:pt>
                <c:pt idx="21">
                  <c:v>FRA</c:v>
                </c:pt>
                <c:pt idx="22">
                  <c:v>BEL</c:v>
                </c:pt>
                <c:pt idx="23">
                  <c:v>NLD</c:v>
                </c:pt>
                <c:pt idx="24">
                  <c:v>DNK</c:v>
                </c:pt>
                <c:pt idx="25">
                  <c:v>SWE</c:v>
                </c:pt>
                <c:pt idx="26">
                  <c:v>ISR</c:v>
                </c:pt>
                <c:pt idx="27">
                  <c:v>USA</c:v>
                </c:pt>
                <c:pt idx="28">
                  <c:v>NOR</c:v>
                </c:pt>
                <c:pt idx="29">
                  <c:v>CHE</c:v>
                </c:pt>
                <c:pt idx="30">
                  <c:v>AUS</c:v>
                </c:pt>
                <c:pt idx="31">
                  <c:v>LUX</c:v>
                </c:pt>
                <c:pt idx="32">
                  <c:v>GBR</c:v>
                </c:pt>
                <c:pt idx="33">
                  <c:v>LTU</c:v>
                </c:pt>
                <c:pt idx="34">
                  <c:v>JPN</c:v>
                </c:pt>
                <c:pt idx="35">
                  <c:v>CAN</c:v>
                </c:pt>
                <c:pt idx="36">
                  <c:v>KOR</c:v>
                </c:pt>
              </c:strCache>
            </c:strRef>
          </c:cat>
          <c:val>
            <c:numRef>
              <c:f>Sheet1!$E$2:$E$38</c:f>
              <c:numCache>
                <c:formatCode>General</c:formatCode>
                <c:ptCount val="37"/>
                <c:pt idx="0">
                  <c:v>12.60333</c:v>
                </c:pt>
                <c:pt idx="1">
                  <c:v>12.385381000000002</c:v>
                </c:pt>
                <c:pt idx="2">
                  <c:v>14.840204</c:v>
                </c:pt>
                <c:pt idx="3">
                  <c:v>21.284701999999989</c:v>
                </c:pt>
                <c:pt idx="4">
                  <c:v>17.239086</c:v>
                </c:pt>
                <c:pt idx="5">
                  <c:v>10.177762</c:v>
                </c:pt>
                <c:pt idx="6">
                  <c:v>26.290979</c:v>
                </c:pt>
                <c:pt idx="7">
                  <c:v>15.547841</c:v>
                </c:pt>
                <c:pt idx="8">
                  <c:v>13.909225000000001</c:v>
                </c:pt>
                <c:pt idx="9">
                  <c:v>13.147831</c:v>
                </c:pt>
                <c:pt idx="10">
                  <c:v>22.866628999999989</c:v>
                </c:pt>
                <c:pt idx="11">
                  <c:v>20.874969000000021</c:v>
                </c:pt>
                <c:pt idx="12">
                  <c:v>23.221612999999973</c:v>
                </c:pt>
                <c:pt idx="13">
                  <c:v>36.096016000000013</c:v>
                </c:pt>
                <c:pt idx="14">
                  <c:v>37.021858000000002</c:v>
                </c:pt>
                <c:pt idx="15">
                  <c:v>26.995854999999999</c:v>
                </c:pt>
                <c:pt idx="16">
                  <c:v>19.108550999999999</c:v>
                </c:pt>
                <c:pt idx="17">
                  <c:v>26.541668999999999</c:v>
                </c:pt>
                <c:pt idx="18">
                  <c:v>28.920798999999974</c:v>
                </c:pt>
                <c:pt idx="19">
                  <c:v>28.230468999999999</c:v>
                </c:pt>
                <c:pt idx="20">
                  <c:v>13.88941000000001</c:v>
                </c:pt>
                <c:pt idx="21">
                  <c:v>22.060651999999987</c:v>
                </c:pt>
                <c:pt idx="22">
                  <c:v>27.489842999999972</c:v>
                </c:pt>
                <c:pt idx="23">
                  <c:v>27.404031999999987</c:v>
                </c:pt>
                <c:pt idx="24">
                  <c:v>29.86937</c:v>
                </c:pt>
                <c:pt idx="25">
                  <c:v>30.792175</c:v>
                </c:pt>
                <c:pt idx="26">
                  <c:v>47.615772000000042</c:v>
                </c:pt>
                <c:pt idx="27">
                  <c:v>41.915840000000003</c:v>
                </c:pt>
                <c:pt idx="28">
                  <c:v>32.973148000000002</c:v>
                </c:pt>
                <c:pt idx="29">
                  <c:v>31.622665000000001</c:v>
                </c:pt>
                <c:pt idx="30">
                  <c:v>34.965424000000006</c:v>
                </c:pt>
                <c:pt idx="31">
                  <c:v>27.473685999999987</c:v>
                </c:pt>
                <c:pt idx="32">
                  <c:v>37.558235000000003</c:v>
                </c:pt>
                <c:pt idx="33">
                  <c:v>30.686686000000002</c:v>
                </c:pt>
                <c:pt idx="34">
                  <c:v>39.723320000000044</c:v>
                </c:pt>
                <c:pt idx="35">
                  <c:v>46.210720000000002</c:v>
                </c:pt>
                <c:pt idx="36">
                  <c:v>19.672581000000001</c:v>
                </c:pt>
              </c:numCache>
            </c:numRef>
          </c:val>
          <c:smooth val="0"/>
          <c:extLst xmlns:c16r2="http://schemas.microsoft.com/office/drawing/2015/06/chart">
            <c:ext xmlns:c16="http://schemas.microsoft.com/office/drawing/2014/chart" uri="{C3380CC4-5D6E-409C-BE32-E72D297353CC}">
              <c16:uniqueId val="{00000004-6920-4B35-B33D-74DB8F2061C0}"/>
            </c:ext>
          </c:extLst>
        </c:ser>
        <c:dLbls>
          <c:showLegendKey val="0"/>
          <c:showVal val="0"/>
          <c:showCatName val="0"/>
          <c:showSerName val="0"/>
          <c:showPercent val="0"/>
          <c:showBubbleSize val="0"/>
        </c:dLbls>
        <c:marker val="1"/>
        <c:smooth val="0"/>
        <c:axId val="558218072"/>
        <c:axId val="558220424"/>
      </c:lineChart>
      <c:catAx>
        <c:axId val="558218072"/>
        <c:scaling>
          <c:orientation val="minMax"/>
        </c:scaling>
        <c:delete val="0"/>
        <c:axPos val="b"/>
        <c:numFmt formatCode="General" sourceLinked="0"/>
        <c:majorTickMark val="out"/>
        <c:minorTickMark val="none"/>
        <c:tickLblPos val="nextTo"/>
        <c:txPr>
          <a:bodyPr/>
          <a:lstStyle/>
          <a:p>
            <a:pPr>
              <a:defRPr sz="1400"/>
            </a:pPr>
            <a:endParaRPr lang="en-US"/>
          </a:p>
        </c:txPr>
        <c:crossAx val="558220424"/>
        <c:crosses val="autoZero"/>
        <c:auto val="1"/>
        <c:lblAlgn val="ctr"/>
        <c:lblOffset val="100"/>
        <c:tickLblSkip val="1"/>
        <c:noMultiLvlLbl val="0"/>
      </c:catAx>
      <c:valAx>
        <c:axId val="558220424"/>
        <c:scaling>
          <c:orientation val="minMax"/>
        </c:scaling>
        <c:delete val="0"/>
        <c:axPos val="l"/>
        <c:majorGridlines/>
        <c:title>
          <c:tx>
            <c:rich>
              <a:bodyPr rot="-5400000" vert="horz"/>
              <a:lstStyle/>
              <a:p>
                <a:pPr>
                  <a:defRPr/>
                </a:pPr>
                <a:r>
                  <a:rPr lang="en-GB" sz="1400" dirty="0"/>
                  <a:t>Percentage of age</a:t>
                </a:r>
                <a:r>
                  <a:rPr lang="en-GB" sz="1400" baseline="0" dirty="0"/>
                  <a:t> group with tertiary education </a:t>
                </a:r>
                <a:endParaRPr lang="en-GB" sz="1400" dirty="0"/>
              </a:p>
            </c:rich>
          </c:tx>
          <c:layout>
            <c:manualLayout>
              <c:xMode val="edge"/>
              <c:yMode val="edge"/>
              <c:x val="1.2940088218139405E-2"/>
              <c:y val="5.05938736131957E-2"/>
            </c:manualLayout>
          </c:layout>
          <c:overlay val="0"/>
        </c:title>
        <c:numFmt formatCode="General" sourceLinked="1"/>
        <c:majorTickMark val="out"/>
        <c:minorTickMark val="none"/>
        <c:tickLblPos val="nextTo"/>
        <c:crossAx val="55821807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53877968541818"/>
          <c:y val="6.1732718539678814E-2"/>
          <c:w val="0.85261118021835103"/>
          <c:h val="0.58483421097344412"/>
        </c:manualLayout>
      </c:layout>
      <c:lineChart>
        <c:grouping val="standard"/>
        <c:varyColors val="0"/>
        <c:ser>
          <c:idx val="0"/>
          <c:order val="0"/>
          <c:tx>
            <c:strRef>
              <c:f>Sheet1!$B$1</c:f>
              <c:strCache>
                <c:ptCount val="1"/>
                <c:pt idx="0">
                  <c:v>Early years </c:v>
                </c:pt>
              </c:strCache>
            </c:strRef>
          </c:tx>
          <c:spPr>
            <a:ln>
              <a:solidFill>
                <a:srgbClr val="FFC000"/>
              </a:solidFill>
            </a:ln>
          </c:spPr>
          <c:marker>
            <c:symbol val="none"/>
          </c:marker>
          <c:cat>
            <c:strRef>
              <c:f>Sheet1!$A$2:$A$32</c:f>
              <c:strCache>
                <c:ptCount val="31"/>
                <c:pt idx="0">
                  <c:v>1989–90</c:v>
                </c:pt>
                <c:pt idx="1">
                  <c:v>1990–91</c:v>
                </c:pt>
                <c:pt idx="2">
                  <c:v>1991–92</c:v>
                </c:pt>
                <c:pt idx="3">
                  <c:v>1992–93</c:v>
                </c:pt>
                <c:pt idx="4">
                  <c:v>1993–94</c:v>
                </c:pt>
                <c:pt idx="5">
                  <c:v>1994–95</c:v>
                </c:pt>
                <c:pt idx="6">
                  <c:v>1995–96</c:v>
                </c:pt>
                <c:pt idx="7">
                  <c:v>1996–97</c:v>
                </c:pt>
                <c:pt idx="8">
                  <c:v>1997–98</c:v>
                </c:pt>
                <c:pt idx="9">
                  <c:v>1998–99</c:v>
                </c:pt>
                <c:pt idx="10">
                  <c:v>1999–00</c:v>
                </c:pt>
                <c:pt idx="11">
                  <c:v>2000–01</c:v>
                </c:pt>
                <c:pt idx="12">
                  <c:v>2001–02</c:v>
                </c:pt>
                <c:pt idx="13">
                  <c:v>2002–03</c:v>
                </c:pt>
                <c:pt idx="14">
                  <c:v>2003–04</c:v>
                </c:pt>
                <c:pt idx="15">
                  <c:v>2004–05</c:v>
                </c:pt>
                <c:pt idx="16">
                  <c:v>2005–06</c:v>
                </c:pt>
                <c:pt idx="17">
                  <c:v>2006–07</c:v>
                </c:pt>
                <c:pt idx="18">
                  <c:v>2007–08</c:v>
                </c:pt>
                <c:pt idx="19">
                  <c:v>2008–09</c:v>
                </c:pt>
                <c:pt idx="20">
                  <c:v>2009–10</c:v>
                </c:pt>
                <c:pt idx="21">
                  <c:v>2010–11</c:v>
                </c:pt>
                <c:pt idx="22">
                  <c:v>2011–12</c:v>
                </c:pt>
                <c:pt idx="23">
                  <c:v>2012–13</c:v>
                </c:pt>
                <c:pt idx="24">
                  <c:v>2013–14</c:v>
                </c:pt>
                <c:pt idx="25">
                  <c:v>2014–15</c:v>
                </c:pt>
                <c:pt idx="26">
                  <c:v>2015–16</c:v>
                </c:pt>
                <c:pt idx="27">
                  <c:v>2016–17</c:v>
                </c:pt>
                <c:pt idx="28">
                  <c:v>2017–18</c:v>
                </c:pt>
                <c:pt idx="29">
                  <c:v>2018–19</c:v>
                </c:pt>
                <c:pt idx="30">
                  <c:v>2019–20</c:v>
                </c:pt>
              </c:strCache>
            </c:strRef>
          </c:cat>
          <c:val>
            <c:numRef>
              <c:f>Sheet1!$B$2:$B$32</c:f>
              <c:numCache>
                <c:formatCode>General</c:formatCode>
                <c:ptCount val="31"/>
                <c:pt idx="8">
                  <c:v>1050.5956190934962</c:v>
                </c:pt>
                <c:pt idx="9">
                  <c:v>1059.0394556228164</c:v>
                </c:pt>
                <c:pt idx="10">
                  <c:v>891.48221580988968</c:v>
                </c:pt>
                <c:pt idx="11">
                  <c:v>1287.2432240622422</c:v>
                </c:pt>
                <c:pt idx="12">
                  <c:v>1596.7502868753597</c:v>
                </c:pt>
                <c:pt idx="13">
                  <c:v>1669.4565686384731</c:v>
                </c:pt>
                <c:pt idx="14">
                  <c:v>1699.0877624761283</c:v>
                </c:pt>
                <c:pt idx="15">
                  <c:v>1750.7198547743435</c:v>
                </c:pt>
                <c:pt idx="16">
                  <c:v>1822.7315318335873</c:v>
                </c:pt>
                <c:pt idx="17">
                  <c:v>2025.7870532500931</c:v>
                </c:pt>
                <c:pt idx="18">
                  <c:v>2055.0979253206947</c:v>
                </c:pt>
                <c:pt idx="19">
                  <c:v>2130.2952132995224</c:v>
                </c:pt>
                <c:pt idx="20">
                  <c:v>2039.2747970975029</c:v>
                </c:pt>
                <c:pt idx="21">
                  <c:v>1968.1024670459828</c:v>
                </c:pt>
                <c:pt idx="22">
                  <c:v>1925.2074773610711</c:v>
                </c:pt>
                <c:pt idx="23">
                  <c:v>1811.155086156054</c:v>
                </c:pt>
                <c:pt idx="24">
                  <c:v>1850.7893077489957</c:v>
                </c:pt>
                <c:pt idx="25">
                  <c:v>1798.4075956333213</c:v>
                </c:pt>
                <c:pt idx="26">
                  <c:v>1764.5607224342045</c:v>
                </c:pt>
              </c:numCache>
            </c:numRef>
          </c:val>
          <c:smooth val="0"/>
          <c:extLst xmlns:c16r2="http://schemas.microsoft.com/office/drawing/2015/06/chart">
            <c:ext xmlns:c16="http://schemas.microsoft.com/office/drawing/2014/chart" uri="{C3380CC4-5D6E-409C-BE32-E72D297353CC}">
              <c16:uniqueId val="{00000000-E945-4660-A3AF-8F77AD25E7A4}"/>
            </c:ext>
          </c:extLst>
        </c:ser>
        <c:ser>
          <c:idx val="1"/>
          <c:order val="1"/>
          <c:tx>
            <c:strRef>
              <c:f>Sheet1!$C$1</c:f>
              <c:strCache>
                <c:ptCount val="1"/>
                <c:pt idx="0">
                  <c:v>Column2</c:v>
                </c:pt>
              </c:strCache>
            </c:strRef>
          </c:tx>
          <c:spPr>
            <a:ln>
              <a:solidFill>
                <a:srgbClr val="FFC000"/>
              </a:solidFill>
              <a:prstDash val="sysDash"/>
            </a:ln>
          </c:spPr>
          <c:marker>
            <c:symbol val="none"/>
          </c:marker>
          <c:cat>
            <c:strRef>
              <c:f>Sheet1!$A$2:$A$32</c:f>
              <c:strCache>
                <c:ptCount val="31"/>
                <c:pt idx="0">
                  <c:v>1989–90</c:v>
                </c:pt>
                <c:pt idx="1">
                  <c:v>1990–91</c:v>
                </c:pt>
                <c:pt idx="2">
                  <c:v>1991–92</c:v>
                </c:pt>
                <c:pt idx="3">
                  <c:v>1992–93</c:v>
                </c:pt>
                <c:pt idx="4">
                  <c:v>1993–94</c:v>
                </c:pt>
                <c:pt idx="5">
                  <c:v>1994–95</c:v>
                </c:pt>
                <c:pt idx="6">
                  <c:v>1995–96</c:v>
                </c:pt>
                <c:pt idx="7">
                  <c:v>1996–97</c:v>
                </c:pt>
                <c:pt idx="8">
                  <c:v>1997–98</c:v>
                </c:pt>
                <c:pt idx="9">
                  <c:v>1998–99</c:v>
                </c:pt>
                <c:pt idx="10">
                  <c:v>1999–00</c:v>
                </c:pt>
                <c:pt idx="11">
                  <c:v>2000–01</c:v>
                </c:pt>
                <c:pt idx="12">
                  <c:v>2001–02</c:v>
                </c:pt>
                <c:pt idx="13">
                  <c:v>2002–03</c:v>
                </c:pt>
                <c:pt idx="14">
                  <c:v>2003–04</c:v>
                </c:pt>
                <c:pt idx="15">
                  <c:v>2004–05</c:v>
                </c:pt>
                <c:pt idx="16">
                  <c:v>2005–06</c:v>
                </c:pt>
                <c:pt idx="17">
                  <c:v>2006–07</c:v>
                </c:pt>
                <c:pt idx="18">
                  <c:v>2007–08</c:v>
                </c:pt>
                <c:pt idx="19">
                  <c:v>2008–09</c:v>
                </c:pt>
                <c:pt idx="20">
                  <c:v>2009–10</c:v>
                </c:pt>
                <c:pt idx="21">
                  <c:v>2010–11</c:v>
                </c:pt>
                <c:pt idx="22">
                  <c:v>2011–12</c:v>
                </c:pt>
                <c:pt idx="23">
                  <c:v>2012–13</c:v>
                </c:pt>
                <c:pt idx="24">
                  <c:v>2013–14</c:v>
                </c:pt>
                <c:pt idx="25">
                  <c:v>2014–15</c:v>
                </c:pt>
                <c:pt idx="26">
                  <c:v>2015–16</c:v>
                </c:pt>
                <c:pt idx="27">
                  <c:v>2016–17</c:v>
                </c:pt>
                <c:pt idx="28">
                  <c:v>2017–18</c:v>
                </c:pt>
                <c:pt idx="29">
                  <c:v>2018–19</c:v>
                </c:pt>
                <c:pt idx="30">
                  <c:v>2019–20</c:v>
                </c:pt>
              </c:strCache>
            </c:strRef>
          </c:cat>
          <c:val>
            <c:numRef>
              <c:f>Sheet1!$C$2:$C$32</c:f>
              <c:numCache>
                <c:formatCode>General</c:formatCode>
                <c:ptCount val="31"/>
                <c:pt idx="26">
                  <c:v>1764.5607224342045</c:v>
                </c:pt>
                <c:pt idx="27">
                  <c:v>1654.8325383301049</c:v>
                </c:pt>
                <c:pt idx="28">
                  <c:v>2024.2872413020091</c:v>
                </c:pt>
                <c:pt idx="29">
                  <c:v>2203.9805482239067</c:v>
                </c:pt>
                <c:pt idx="30">
                  <c:v>2378.1220798638142</c:v>
                </c:pt>
              </c:numCache>
            </c:numRef>
          </c:val>
          <c:smooth val="0"/>
          <c:extLst xmlns:c16r2="http://schemas.microsoft.com/office/drawing/2015/06/chart">
            <c:ext xmlns:c16="http://schemas.microsoft.com/office/drawing/2014/chart" uri="{C3380CC4-5D6E-409C-BE32-E72D297353CC}">
              <c16:uniqueId val="{00000001-E945-4660-A3AF-8F77AD25E7A4}"/>
            </c:ext>
          </c:extLst>
        </c:ser>
        <c:ser>
          <c:idx val="4"/>
          <c:order val="2"/>
          <c:tx>
            <c:strRef>
              <c:f>Sheet1!$F$1</c:f>
              <c:strCache>
                <c:ptCount val="1"/>
                <c:pt idx="0">
                  <c:v>Secondary school</c:v>
                </c:pt>
              </c:strCache>
            </c:strRef>
          </c:tx>
          <c:spPr>
            <a:ln>
              <a:solidFill>
                <a:schemeClr val="accent3"/>
              </a:solidFill>
            </a:ln>
          </c:spPr>
          <c:marker>
            <c:symbol val="none"/>
          </c:marker>
          <c:cat>
            <c:strRef>
              <c:f>Sheet1!$A$2:$A$32</c:f>
              <c:strCache>
                <c:ptCount val="31"/>
                <c:pt idx="0">
                  <c:v>1989–90</c:v>
                </c:pt>
                <c:pt idx="1">
                  <c:v>1990–91</c:v>
                </c:pt>
                <c:pt idx="2">
                  <c:v>1991–92</c:v>
                </c:pt>
                <c:pt idx="3">
                  <c:v>1992–93</c:v>
                </c:pt>
                <c:pt idx="4">
                  <c:v>1993–94</c:v>
                </c:pt>
                <c:pt idx="5">
                  <c:v>1994–95</c:v>
                </c:pt>
                <c:pt idx="6">
                  <c:v>1995–96</c:v>
                </c:pt>
                <c:pt idx="7">
                  <c:v>1996–97</c:v>
                </c:pt>
                <c:pt idx="8">
                  <c:v>1997–98</c:v>
                </c:pt>
                <c:pt idx="9">
                  <c:v>1998–99</c:v>
                </c:pt>
                <c:pt idx="10">
                  <c:v>1999–00</c:v>
                </c:pt>
                <c:pt idx="11">
                  <c:v>2000–01</c:v>
                </c:pt>
                <c:pt idx="12">
                  <c:v>2001–02</c:v>
                </c:pt>
                <c:pt idx="13">
                  <c:v>2002–03</c:v>
                </c:pt>
                <c:pt idx="14">
                  <c:v>2003–04</c:v>
                </c:pt>
                <c:pt idx="15">
                  <c:v>2004–05</c:v>
                </c:pt>
                <c:pt idx="16">
                  <c:v>2005–06</c:v>
                </c:pt>
                <c:pt idx="17">
                  <c:v>2006–07</c:v>
                </c:pt>
                <c:pt idx="18">
                  <c:v>2007–08</c:v>
                </c:pt>
                <c:pt idx="19">
                  <c:v>2008–09</c:v>
                </c:pt>
                <c:pt idx="20">
                  <c:v>2009–10</c:v>
                </c:pt>
                <c:pt idx="21">
                  <c:v>2010–11</c:v>
                </c:pt>
                <c:pt idx="22">
                  <c:v>2011–12</c:v>
                </c:pt>
                <c:pt idx="23">
                  <c:v>2012–13</c:v>
                </c:pt>
                <c:pt idx="24">
                  <c:v>2013–14</c:v>
                </c:pt>
                <c:pt idx="25">
                  <c:v>2014–15</c:v>
                </c:pt>
                <c:pt idx="26">
                  <c:v>2015–16</c:v>
                </c:pt>
                <c:pt idx="27">
                  <c:v>2016–17</c:v>
                </c:pt>
                <c:pt idx="28">
                  <c:v>2017–18</c:v>
                </c:pt>
                <c:pt idx="29">
                  <c:v>2018–19</c:v>
                </c:pt>
                <c:pt idx="30">
                  <c:v>2019–20</c:v>
                </c:pt>
              </c:strCache>
            </c:strRef>
          </c:cat>
          <c:val>
            <c:numRef>
              <c:f>Sheet1!$F$2:$F$32</c:f>
              <c:numCache>
                <c:formatCode>General</c:formatCode>
                <c:ptCount val="31"/>
                <c:pt idx="0">
                  <c:v>3498.7195383931044</c:v>
                </c:pt>
                <c:pt idx="1">
                  <c:v>3450.0836443056887</c:v>
                </c:pt>
                <c:pt idx="2">
                  <c:v>3457.9855070280546</c:v>
                </c:pt>
                <c:pt idx="3">
                  <c:v>3561.9709383832142</c:v>
                </c:pt>
                <c:pt idx="4">
                  <c:v>3557.01326469674</c:v>
                </c:pt>
                <c:pt idx="5">
                  <c:v>3468.9724824350692</c:v>
                </c:pt>
                <c:pt idx="6">
                  <c:v>3341.5217428031433</c:v>
                </c:pt>
                <c:pt idx="7">
                  <c:v>3351.5496263272507</c:v>
                </c:pt>
                <c:pt idx="8">
                  <c:v>3338.0706341674054</c:v>
                </c:pt>
                <c:pt idx="9">
                  <c:v>3378.8178454420495</c:v>
                </c:pt>
                <c:pt idx="10">
                  <c:v>3566.6133080785839</c:v>
                </c:pt>
                <c:pt idx="11">
                  <c:v>3820.8659302546362</c:v>
                </c:pt>
                <c:pt idx="12">
                  <c:v>4152.4957739900465</c:v>
                </c:pt>
                <c:pt idx="13">
                  <c:v>4457.4535360600794</c:v>
                </c:pt>
                <c:pt idx="14">
                  <c:v>4743.3044845727954</c:v>
                </c:pt>
                <c:pt idx="15">
                  <c:v>4926.4575775139592</c:v>
                </c:pt>
                <c:pt idx="16">
                  <c:v>5136.880917248317</c:v>
                </c:pt>
                <c:pt idx="17">
                  <c:v>5292.5255111843608</c:v>
                </c:pt>
                <c:pt idx="18">
                  <c:v>5488.5067115191714</c:v>
                </c:pt>
                <c:pt idx="19">
                  <c:v>5669.9423608560619</c:v>
                </c:pt>
                <c:pt idx="20">
                  <c:v>5729.4232928625333</c:v>
                </c:pt>
                <c:pt idx="21">
                  <c:v>5667.8214092503167</c:v>
                </c:pt>
                <c:pt idx="22">
                  <c:v>6333.7120094443299</c:v>
                </c:pt>
                <c:pt idx="23">
                  <c:v>6350.8256151350533</c:v>
                </c:pt>
                <c:pt idx="24">
                  <c:v>6300.4530144985756</c:v>
                </c:pt>
                <c:pt idx="25">
                  <c:v>6318.0524196593478</c:v>
                </c:pt>
                <c:pt idx="26">
                  <c:v>6318.0524196593478</c:v>
                </c:pt>
              </c:numCache>
            </c:numRef>
          </c:val>
          <c:smooth val="0"/>
          <c:extLst xmlns:c16r2="http://schemas.microsoft.com/office/drawing/2015/06/chart">
            <c:ext xmlns:c16="http://schemas.microsoft.com/office/drawing/2014/chart" uri="{C3380CC4-5D6E-409C-BE32-E72D297353CC}">
              <c16:uniqueId val="{00000003-E945-4660-A3AF-8F77AD25E7A4}"/>
            </c:ext>
          </c:extLst>
        </c:ser>
        <c:ser>
          <c:idx val="5"/>
          <c:order val="3"/>
          <c:tx>
            <c:strRef>
              <c:f>Sheet1!$G$1</c:f>
              <c:strCache>
                <c:ptCount val="1"/>
                <c:pt idx="0">
                  <c:v>Column3</c:v>
                </c:pt>
              </c:strCache>
            </c:strRef>
          </c:tx>
          <c:spPr>
            <a:ln>
              <a:solidFill>
                <a:schemeClr val="accent3"/>
              </a:solidFill>
              <a:prstDash val="sysDash"/>
            </a:ln>
          </c:spPr>
          <c:marker>
            <c:symbol val="none"/>
          </c:marker>
          <c:cat>
            <c:strRef>
              <c:f>Sheet1!$A$2:$A$32</c:f>
              <c:strCache>
                <c:ptCount val="31"/>
                <c:pt idx="0">
                  <c:v>1989–90</c:v>
                </c:pt>
                <c:pt idx="1">
                  <c:v>1990–91</c:v>
                </c:pt>
                <c:pt idx="2">
                  <c:v>1991–92</c:v>
                </c:pt>
                <c:pt idx="3">
                  <c:v>1992–93</c:v>
                </c:pt>
                <c:pt idx="4">
                  <c:v>1993–94</c:v>
                </c:pt>
                <c:pt idx="5">
                  <c:v>1994–95</c:v>
                </c:pt>
                <c:pt idx="6">
                  <c:v>1995–96</c:v>
                </c:pt>
                <c:pt idx="7">
                  <c:v>1996–97</c:v>
                </c:pt>
                <c:pt idx="8">
                  <c:v>1997–98</c:v>
                </c:pt>
                <c:pt idx="9">
                  <c:v>1998–99</c:v>
                </c:pt>
                <c:pt idx="10">
                  <c:v>1999–00</c:v>
                </c:pt>
                <c:pt idx="11">
                  <c:v>2000–01</c:v>
                </c:pt>
                <c:pt idx="12">
                  <c:v>2001–02</c:v>
                </c:pt>
                <c:pt idx="13">
                  <c:v>2002–03</c:v>
                </c:pt>
                <c:pt idx="14">
                  <c:v>2003–04</c:v>
                </c:pt>
                <c:pt idx="15">
                  <c:v>2004–05</c:v>
                </c:pt>
                <c:pt idx="16">
                  <c:v>2005–06</c:v>
                </c:pt>
                <c:pt idx="17">
                  <c:v>2006–07</c:v>
                </c:pt>
                <c:pt idx="18">
                  <c:v>2007–08</c:v>
                </c:pt>
                <c:pt idx="19">
                  <c:v>2008–09</c:v>
                </c:pt>
                <c:pt idx="20">
                  <c:v>2009–10</c:v>
                </c:pt>
                <c:pt idx="21">
                  <c:v>2010–11</c:v>
                </c:pt>
                <c:pt idx="22">
                  <c:v>2011–12</c:v>
                </c:pt>
                <c:pt idx="23">
                  <c:v>2012–13</c:v>
                </c:pt>
                <c:pt idx="24">
                  <c:v>2013–14</c:v>
                </c:pt>
                <c:pt idx="25">
                  <c:v>2014–15</c:v>
                </c:pt>
                <c:pt idx="26">
                  <c:v>2015–16</c:v>
                </c:pt>
                <c:pt idx="27">
                  <c:v>2016–17</c:v>
                </c:pt>
                <c:pt idx="28">
                  <c:v>2017–18</c:v>
                </c:pt>
                <c:pt idx="29">
                  <c:v>2018–19</c:v>
                </c:pt>
                <c:pt idx="30">
                  <c:v>2019–20</c:v>
                </c:pt>
              </c:strCache>
            </c:strRef>
          </c:cat>
          <c:val>
            <c:numRef>
              <c:f>Sheet1!$G$2:$G$32</c:f>
              <c:numCache>
                <c:formatCode>General</c:formatCode>
                <c:ptCount val="31"/>
                <c:pt idx="26">
                  <c:v>6318.0524196593478</c:v>
                </c:pt>
                <c:pt idx="27">
                  <c:v>6231.8091681661099</c:v>
                </c:pt>
                <c:pt idx="28">
                  <c:v>6142.5920309158992</c:v>
                </c:pt>
                <c:pt idx="29">
                  <c:v>6142.5920309158992</c:v>
                </c:pt>
                <c:pt idx="30">
                  <c:v>6142.5920309158992</c:v>
                </c:pt>
              </c:numCache>
            </c:numRef>
          </c:val>
          <c:smooth val="0"/>
          <c:extLst xmlns:c16r2="http://schemas.microsoft.com/office/drawing/2015/06/chart">
            <c:ext xmlns:c16="http://schemas.microsoft.com/office/drawing/2014/chart" uri="{C3380CC4-5D6E-409C-BE32-E72D297353CC}">
              <c16:uniqueId val="{00000004-E945-4660-A3AF-8F77AD25E7A4}"/>
            </c:ext>
          </c:extLst>
        </c:ser>
        <c:ser>
          <c:idx val="2"/>
          <c:order val="4"/>
          <c:tx>
            <c:strRef>
              <c:f>Sheet1!$D$1</c:f>
              <c:strCache>
                <c:ptCount val="1"/>
                <c:pt idx="0">
                  <c:v>Primary school</c:v>
                </c:pt>
              </c:strCache>
            </c:strRef>
          </c:tx>
          <c:spPr>
            <a:ln>
              <a:solidFill>
                <a:schemeClr val="tx1"/>
              </a:solidFill>
            </a:ln>
          </c:spPr>
          <c:marker>
            <c:symbol val="none"/>
          </c:marker>
          <c:val>
            <c:numRef>
              <c:f>Sheet1!$D$2:$D$28</c:f>
              <c:numCache>
                <c:formatCode>General</c:formatCode>
                <c:ptCount val="27"/>
                <c:pt idx="0">
                  <c:v>2089.7851749088527</c:v>
                </c:pt>
                <c:pt idx="1">
                  <c:v>2081.2060676010947</c:v>
                </c:pt>
                <c:pt idx="2">
                  <c:v>2191.460066727921</c:v>
                </c:pt>
                <c:pt idx="3">
                  <c:v>2287.284092525595</c:v>
                </c:pt>
                <c:pt idx="4">
                  <c:v>2284.5406436512408</c:v>
                </c:pt>
                <c:pt idx="5">
                  <c:v>2358.7293409275799</c:v>
                </c:pt>
                <c:pt idx="6">
                  <c:v>2347.281068684706</c:v>
                </c:pt>
                <c:pt idx="7">
                  <c:v>2304.0864495820165</c:v>
                </c:pt>
                <c:pt idx="8">
                  <c:v>2280.6738609436306</c:v>
                </c:pt>
                <c:pt idx="9">
                  <c:v>2423.0939363589478</c:v>
                </c:pt>
                <c:pt idx="10">
                  <c:v>2679.1157079384575</c:v>
                </c:pt>
                <c:pt idx="11">
                  <c:v>2943.4783346137951</c:v>
                </c:pt>
                <c:pt idx="12">
                  <c:v>3250.8571446926803</c:v>
                </c:pt>
                <c:pt idx="13">
                  <c:v>3502.6724974326848</c:v>
                </c:pt>
                <c:pt idx="14">
                  <c:v>3694.0194387857227</c:v>
                </c:pt>
                <c:pt idx="15">
                  <c:v>3782.6310125168202</c:v>
                </c:pt>
                <c:pt idx="16">
                  <c:v>3976.0695041388117</c:v>
                </c:pt>
                <c:pt idx="17">
                  <c:v>4101.0606698723013</c:v>
                </c:pt>
                <c:pt idx="18">
                  <c:v>4231.3461039065514</c:v>
                </c:pt>
                <c:pt idx="19">
                  <c:v>4353.9314292191784</c:v>
                </c:pt>
                <c:pt idx="20">
                  <c:v>4398.3933473214765</c:v>
                </c:pt>
                <c:pt idx="21">
                  <c:v>4388.7963454572364</c:v>
                </c:pt>
                <c:pt idx="22">
                  <c:v>4626.3642159240298</c:v>
                </c:pt>
                <c:pt idx="23">
                  <c:v>4670.2806885368973</c:v>
                </c:pt>
                <c:pt idx="24">
                  <c:v>4755.4137799738646</c:v>
                </c:pt>
                <c:pt idx="25">
                  <c:v>4870.9896976317514</c:v>
                </c:pt>
                <c:pt idx="26">
                  <c:v>4870.9896976317514</c:v>
                </c:pt>
              </c:numCache>
            </c:numRef>
          </c:val>
          <c:smooth val="0"/>
          <c:extLst xmlns:c16r2="http://schemas.microsoft.com/office/drawing/2015/06/chart">
            <c:ext xmlns:c16="http://schemas.microsoft.com/office/drawing/2014/chart" uri="{C3380CC4-5D6E-409C-BE32-E72D297353CC}">
              <c16:uniqueId val="{00000009-E945-4660-A3AF-8F77AD25E7A4}"/>
            </c:ext>
          </c:extLst>
        </c:ser>
        <c:ser>
          <c:idx val="3"/>
          <c:order val="5"/>
          <c:tx>
            <c:strRef>
              <c:f>Sheet1!$E$1</c:f>
              <c:strCache>
                <c:ptCount val="1"/>
                <c:pt idx="0">
                  <c:v>Column5</c:v>
                </c:pt>
              </c:strCache>
            </c:strRef>
          </c:tx>
          <c:spPr>
            <a:ln>
              <a:solidFill>
                <a:schemeClr val="tx1"/>
              </a:solidFill>
              <a:prstDash val="sysDash"/>
            </a:ln>
          </c:spPr>
          <c:marker>
            <c:symbol val="none"/>
          </c:marker>
          <c:cat>
            <c:strRef>
              <c:f>Sheet1!$A$2:$A$32</c:f>
              <c:strCache>
                <c:ptCount val="31"/>
                <c:pt idx="0">
                  <c:v>1989–90</c:v>
                </c:pt>
                <c:pt idx="1">
                  <c:v>1990–91</c:v>
                </c:pt>
                <c:pt idx="2">
                  <c:v>1991–92</c:v>
                </c:pt>
                <c:pt idx="3">
                  <c:v>1992–93</c:v>
                </c:pt>
                <c:pt idx="4">
                  <c:v>1993–94</c:v>
                </c:pt>
                <c:pt idx="5">
                  <c:v>1994–95</c:v>
                </c:pt>
                <c:pt idx="6">
                  <c:v>1995–96</c:v>
                </c:pt>
                <c:pt idx="7">
                  <c:v>1996–97</c:v>
                </c:pt>
                <c:pt idx="8">
                  <c:v>1997–98</c:v>
                </c:pt>
                <c:pt idx="9">
                  <c:v>1998–99</c:v>
                </c:pt>
                <c:pt idx="10">
                  <c:v>1999–00</c:v>
                </c:pt>
                <c:pt idx="11">
                  <c:v>2000–01</c:v>
                </c:pt>
                <c:pt idx="12">
                  <c:v>2001–02</c:v>
                </c:pt>
                <c:pt idx="13">
                  <c:v>2002–03</c:v>
                </c:pt>
                <c:pt idx="14">
                  <c:v>2003–04</c:v>
                </c:pt>
                <c:pt idx="15">
                  <c:v>2004–05</c:v>
                </c:pt>
                <c:pt idx="16">
                  <c:v>2005–06</c:v>
                </c:pt>
                <c:pt idx="17">
                  <c:v>2006–07</c:v>
                </c:pt>
                <c:pt idx="18">
                  <c:v>2007–08</c:v>
                </c:pt>
                <c:pt idx="19">
                  <c:v>2008–09</c:v>
                </c:pt>
                <c:pt idx="20">
                  <c:v>2009–10</c:v>
                </c:pt>
                <c:pt idx="21">
                  <c:v>2010–11</c:v>
                </c:pt>
                <c:pt idx="22">
                  <c:v>2011–12</c:v>
                </c:pt>
                <c:pt idx="23">
                  <c:v>2012–13</c:v>
                </c:pt>
                <c:pt idx="24">
                  <c:v>2013–14</c:v>
                </c:pt>
                <c:pt idx="25">
                  <c:v>2014–15</c:v>
                </c:pt>
                <c:pt idx="26">
                  <c:v>2015–16</c:v>
                </c:pt>
                <c:pt idx="27">
                  <c:v>2016–17</c:v>
                </c:pt>
                <c:pt idx="28">
                  <c:v>2017–18</c:v>
                </c:pt>
                <c:pt idx="29">
                  <c:v>2018–19</c:v>
                </c:pt>
                <c:pt idx="30">
                  <c:v>2019–20</c:v>
                </c:pt>
              </c:strCache>
            </c:strRef>
          </c:cat>
          <c:val>
            <c:numRef>
              <c:f>Sheet1!$E$2:$E$32</c:f>
              <c:numCache>
                <c:formatCode>General</c:formatCode>
                <c:ptCount val="31"/>
                <c:pt idx="26">
                  <c:v>4870.9896976317514</c:v>
                </c:pt>
                <c:pt idx="27">
                  <c:v>4804.4992727966128</c:v>
                </c:pt>
                <c:pt idx="28">
                  <c:v>4735.7160896995993</c:v>
                </c:pt>
                <c:pt idx="29">
                  <c:v>4735.7160896995993</c:v>
                </c:pt>
                <c:pt idx="30">
                  <c:v>4735.7160896995993</c:v>
                </c:pt>
              </c:numCache>
            </c:numRef>
          </c:val>
          <c:smooth val="0"/>
          <c:extLst xmlns:c16r2="http://schemas.microsoft.com/office/drawing/2015/06/chart">
            <c:ext xmlns:c16="http://schemas.microsoft.com/office/drawing/2014/chart" uri="{C3380CC4-5D6E-409C-BE32-E72D297353CC}">
              <c16:uniqueId val="{00000002-E945-4660-A3AF-8F77AD25E7A4}"/>
            </c:ext>
          </c:extLst>
        </c:ser>
        <c:ser>
          <c:idx val="6"/>
          <c:order val="6"/>
          <c:tx>
            <c:strRef>
              <c:f>Sheet1!$H$1</c:f>
              <c:strCache>
                <c:ptCount val="1"/>
                <c:pt idx="0">
                  <c:v>Further education </c:v>
                </c:pt>
              </c:strCache>
            </c:strRef>
          </c:tx>
          <c:spPr>
            <a:ln>
              <a:solidFill>
                <a:schemeClr val="accent6"/>
              </a:solidFill>
            </a:ln>
          </c:spPr>
          <c:marker>
            <c:symbol val="none"/>
          </c:marker>
          <c:cat>
            <c:strRef>
              <c:f>Sheet1!$A$2:$A$32</c:f>
              <c:strCache>
                <c:ptCount val="31"/>
                <c:pt idx="0">
                  <c:v>1989–90</c:v>
                </c:pt>
                <c:pt idx="1">
                  <c:v>1990–91</c:v>
                </c:pt>
                <c:pt idx="2">
                  <c:v>1991–92</c:v>
                </c:pt>
                <c:pt idx="3">
                  <c:v>1992–93</c:v>
                </c:pt>
                <c:pt idx="4">
                  <c:v>1993–94</c:v>
                </c:pt>
                <c:pt idx="5">
                  <c:v>1994–95</c:v>
                </c:pt>
                <c:pt idx="6">
                  <c:v>1995–96</c:v>
                </c:pt>
                <c:pt idx="7">
                  <c:v>1996–97</c:v>
                </c:pt>
                <c:pt idx="8">
                  <c:v>1997–98</c:v>
                </c:pt>
                <c:pt idx="9">
                  <c:v>1998–99</c:v>
                </c:pt>
                <c:pt idx="10">
                  <c:v>1999–00</c:v>
                </c:pt>
                <c:pt idx="11">
                  <c:v>2000–01</c:v>
                </c:pt>
                <c:pt idx="12">
                  <c:v>2001–02</c:v>
                </c:pt>
                <c:pt idx="13">
                  <c:v>2002–03</c:v>
                </c:pt>
                <c:pt idx="14">
                  <c:v>2003–04</c:v>
                </c:pt>
                <c:pt idx="15">
                  <c:v>2004–05</c:v>
                </c:pt>
                <c:pt idx="16">
                  <c:v>2005–06</c:v>
                </c:pt>
                <c:pt idx="17">
                  <c:v>2006–07</c:v>
                </c:pt>
                <c:pt idx="18">
                  <c:v>2007–08</c:v>
                </c:pt>
                <c:pt idx="19">
                  <c:v>2008–09</c:v>
                </c:pt>
                <c:pt idx="20">
                  <c:v>2009–10</c:v>
                </c:pt>
                <c:pt idx="21">
                  <c:v>2010–11</c:v>
                </c:pt>
                <c:pt idx="22">
                  <c:v>2011–12</c:v>
                </c:pt>
                <c:pt idx="23">
                  <c:v>2012–13</c:v>
                </c:pt>
                <c:pt idx="24">
                  <c:v>2013–14</c:v>
                </c:pt>
                <c:pt idx="25">
                  <c:v>2014–15</c:v>
                </c:pt>
                <c:pt idx="26">
                  <c:v>2015–16</c:v>
                </c:pt>
                <c:pt idx="27">
                  <c:v>2016–17</c:v>
                </c:pt>
                <c:pt idx="28">
                  <c:v>2017–18</c:v>
                </c:pt>
                <c:pt idx="29">
                  <c:v>2018–19</c:v>
                </c:pt>
                <c:pt idx="30">
                  <c:v>2019–20</c:v>
                </c:pt>
              </c:strCache>
            </c:strRef>
          </c:cat>
          <c:val>
            <c:numRef>
              <c:f>Sheet1!$H$2:$H$32</c:f>
              <c:numCache>
                <c:formatCode>General</c:formatCode>
                <c:ptCount val="31"/>
                <c:pt idx="0">
                  <c:v>5085.0187148090445</c:v>
                </c:pt>
                <c:pt idx="1">
                  <c:v>4935.0583773749968</c:v>
                </c:pt>
                <c:pt idx="2">
                  <c:v>4689.6687343011054</c:v>
                </c:pt>
                <c:pt idx="3">
                  <c:v>4580.6066707127065</c:v>
                </c:pt>
                <c:pt idx="4">
                  <c:v>4635.1377025069005</c:v>
                </c:pt>
                <c:pt idx="5">
                  <c:v>4498.8101230214124</c:v>
                </c:pt>
                <c:pt idx="6">
                  <c:v>4212.5222061018694</c:v>
                </c:pt>
                <c:pt idx="7">
                  <c:v>4076.1946266163659</c:v>
                </c:pt>
                <c:pt idx="8">
                  <c:v>4021.6635948221669</c:v>
                </c:pt>
                <c:pt idx="9">
                  <c:v>3993.511214321135</c:v>
                </c:pt>
                <c:pt idx="10">
                  <c:v>4229.3754234765265</c:v>
                </c:pt>
                <c:pt idx="11">
                  <c:v>4371.0977233497224</c:v>
                </c:pt>
                <c:pt idx="12">
                  <c:v>4738.6925895094482</c:v>
                </c:pt>
                <c:pt idx="13">
                  <c:v>4791.9715081783215</c:v>
                </c:pt>
                <c:pt idx="14">
                  <c:v>5186.3912222300323</c:v>
                </c:pt>
                <c:pt idx="15">
                  <c:v>5024.040087992169</c:v>
                </c:pt>
                <c:pt idx="16">
                  <c:v>5718.4163056522812</c:v>
                </c:pt>
                <c:pt idx="17">
                  <c:v>5583.2347705255015</c:v>
                </c:pt>
                <c:pt idx="18">
                  <c:v>5522.8639552238255</c:v>
                </c:pt>
                <c:pt idx="19">
                  <c:v>5439.702653472069</c:v>
                </c:pt>
                <c:pt idx="20">
                  <c:v>5547.2819027121377</c:v>
                </c:pt>
                <c:pt idx="21">
                  <c:v>6045.7623244874649</c:v>
                </c:pt>
                <c:pt idx="22">
                  <c:v>6336.3396320525444</c:v>
                </c:pt>
                <c:pt idx="23">
                  <c:v>5916.3333643609194</c:v>
                </c:pt>
                <c:pt idx="24">
                  <c:v>5859.0642962325337</c:v>
                </c:pt>
                <c:pt idx="25">
                  <c:v>5678.8860648627942</c:v>
                </c:pt>
                <c:pt idx="26">
                  <c:v>5638.2665909270509</c:v>
                </c:pt>
              </c:numCache>
            </c:numRef>
          </c:val>
          <c:smooth val="0"/>
          <c:extLst xmlns:c16r2="http://schemas.microsoft.com/office/drawing/2015/06/chart">
            <c:ext xmlns:c16="http://schemas.microsoft.com/office/drawing/2014/chart" uri="{C3380CC4-5D6E-409C-BE32-E72D297353CC}">
              <c16:uniqueId val="{00000005-E945-4660-A3AF-8F77AD25E7A4}"/>
            </c:ext>
          </c:extLst>
        </c:ser>
        <c:ser>
          <c:idx val="7"/>
          <c:order val="7"/>
          <c:tx>
            <c:strRef>
              <c:f>Sheet1!$I$1</c:f>
              <c:strCache>
                <c:ptCount val="1"/>
                <c:pt idx="0">
                  <c:v>Column4</c:v>
                </c:pt>
              </c:strCache>
            </c:strRef>
          </c:tx>
          <c:spPr>
            <a:ln>
              <a:solidFill>
                <a:schemeClr val="accent6"/>
              </a:solidFill>
              <a:prstDash val="sysDash"/>
            </a:ln>
          </c:spPr>
          <c:marker>
            <c:symbol val="none"/>
          </c:marker>
          <c:cat>
            <c:strRef>
              <c:f>Sheet1!$A$2:$A$32</c:f>
              <c:strCache>
                <c:ptCount val="31"/>
                <c:pt idx="0">
                  <c:v>1989–90</c:v>
                </c:pt>
                <c:pt idx="1">
                  <c:v>1990–91</c:v>
                </c:pt>
                <c:pt idx="2">
                  <c:v>1991–92</c:v>
                </c:pt>
                <c:pt idx="3">
                  <c:v>1992–93</c:v>
                </c:pt>
                <c:pt idx="4">
                  <c:v>1993–94</c:v>
                </c:pt>
                <c:pt idx="5">
                  <c:v>1994–95</c:v>
                </c:pt>
                <c:pt idx="6">
                  <c:v>1995–96</c:v>
                </c:pt>
                <c:pt idx="7">
                  <c:v>1996–97</c:v>
                </c:pt>
                <c:pt idx="8">
                  <c:v>1997–98</c:v>
                </c:pt>
                <c:pt idx="9">
                  <c:v>1998–99</c:v>
                </c:pt>
                <c:pt idx="10">
                  <c:v>1999–00</c:v>
                </c:pt>
                <c:pt idx="11">
                  <c:v>2000–01</c:v>
                </c:pt>
                <c:pt idx="12">
                  <c:v>2001–02</c:v>
                </c:pt>
                <c:pt idx="13">
                  <c:v>2002–03</c:v>
                </c:pt>
                <c:pt idx="14">
                  <c:v>2003–04</c:v>
                </c:pt>
                <c:pt idx="15">
                  <c:v>2004–05</c:v>
                </c:pt>
                <c:pt idx="16">
                  <c:v>2005–06</c:v>
                </c:pt>
                <c:pt idx="17">
                  <c:v>2006–07</c:v>
                </c:pt>
                <c:pt idx="18">
                  <c:v>2007–08</c:v>
                </c:pt>
                <c:pt idx="19">
                  <c:v>2008–09</c:v>
                </c:pt>
                <c:pt idx="20">
                  <c:v>2009–10</c:v>
                </c:pt>
                <c:pt idx="21">
                  <c:v>2010–11</c:v>
                </c:pt>
                <c:pt idx="22">
                  <c:v>2011–12</c:v>
                </c:pt>
                <c:pt idx="23">
                  <c:v>2012–13</c:v>
                </c:pt>
                <c:pt idx="24">
                  <c:v>2013–14</c:v>
                </c:pt>
                <c:pt idx="25">
                  <c:v>2014–15</c:v>
                </c:pt>
                <c:pt idx="26">
                  <c:v>2015–16</c:v>
                </c:pt>
                <c:pt idx="27">
                  <c:v>2016–17</c:v>
                </c:pt>
                <c:pt idx="28">
                  <c:v>2017–18</c:v>
                </c:pt>
                <c:pt idx="29">
                  <c:v>2018–19</c:v>
                </c:pt>
                <c:pt idx="30">
                  <c:v>2019–20</c:v>
                </c:pt>
              </c:strCache>
            </c:strRef>
          </c:cat>
          <c:val>
            <c:numRef>
              <c:f>Sheet1!$I$2:$I$32</c:f>
              <c:numCache>
                <c:formatCode>General</c:formatCode>
                <c:ptCount val="31"/>
                <c:pt idx="26">
                  <c:v>5638.2665909270509</c:v>
                </c:pt>
                <c:pt idx="27">
                  <c:v>5561.3026135351929</c:v>
                </c:pt>
                <c:pt idx="28">
                  <c:v>5481.6847232608434</c:v>
                </c:pt>
                <c:pt idx="29">
                  <c:v>5367.8882211211958</c:v>
                </c:pt>
                <c:pt idx="30">
                  <c:v>5271.7982034929137</c:v>
                </c:pt>
              </c:numCache>
            </c:numRef>
          </c:val>
          <c:smooth val="0"/>
          <c:extLst xmlns:c16r2="http://schemas.microsoft.com/office/drawing/2015/06/chart">
            <c:ext xmlns:c16="http://schemas.microsoft.com/office/drawing/2014/chart" uri="{C3380CC4-5D6E-409C-BE32-E72D297353CC}">
              <c16:uniqueId val="{00000006-E945-4660-A3AF-8F77AD25E7A4}"/>
            </c:ext>
          </c:extLst>
        </c:ser>
        <c:ser>
          <c:idx val="9"/>
          <c:order val="8"/>
          <c:tx>
            <c:strRef>
              <c:f>Sheet1!$K$1</c:f>
              <c:strCache>
                <c:ptCount val="1"/>
                <c:pt idx="0">
                  <c:v>Higher education subsidy</c:v>
                </c:pt>
              </c:strCache>
            </c:strRef>
          </c:tx>
          <c:spPr>
            <a:ln>
              <a:solidFill>
                <a:srgbClr val="FF0000"/>
              </a:solidFill>
              <a:prstDash val="sysDot"/>
            </a:ln>
          </c:spPr>
          <c:marker>
            <c:symbol val="none"/>
          </c:marker>
          <c:cat>
            <c:strRef>
              <c:f>Sheet1!$A$2:$A$32</c:f>
              <c:strCache>
                <c:ptCount val="31"/>
                <c:pt idx="0">
                  <c:v>1989–90</c:v>
                </c:pt>
                <c:pt idx="1">
                  <c:v>1990–91</c:v>
                </c:pt>
                <c:pt idx="2">
                  <c:v>1991–92</c:v>
                </c:pt>
                <c:pt idx="3">
                  <c:v>1992–93</c:v>
                </c:pt>
                <c:pt idx="4">
                  <c:v>1993–94</c:v>
                </c:pt>
                <c:pt idx="5">
                  <c:v>1994–95</c:v>
                </c:pt>
                <c:pt idx="6">
                  <c:v>1995–96</c:v>
                </c:pt>
                <c:pt idx="7">
                  <c:v>1996–97</c:v>
                </c:pt>
                <c:pt idx="8">
                  <c:v>1997–98</c:v>
                </c:pt>
                <c:pt idx="9">
                  <c:v>1998–99</c:v>
                </c:pt>
                <c:pt idx="10">
                  <c:v>1999–00</c:v>
                </c:pt>
                <c:pt idx="11">
                  <c:v>2000–01</c:v>
                </c:pt>
                <c:pt idx="12">
                  <c:v>2001–02</c:v>
                </c:pt>
                <c:pt idx="13">
                  <c:v>2002–03</c:v>
                </c:pt>
                <c:pt idx="14">
                  <c:v>2003–04</c:v>
                </c:pt>
                <c:pt idx="15">
                  <c:v>2004–05</c:v>
                </c:pt>
                <c:pt idx="16">
                  <c:v>2005–06</c:v>
                </c:pt>
                <c:pt idx="17">
                  <c:v>2006–07</c:v>
                </c:pt>
                <c:pt idx="18">
                  <c:v>2007–08</c:v>
                </c:pt>
                <c:pt idx="19">
                  <c:v>2008–09</c:v>
                </c:pt>
                <c:pt idx="20">
                  <c:v>2009–10</c:v>
                </c:pt>
                <c:pt idx="21">
                  <c:v>2010–11</c:v>
                </c:pt>
                <c:pt idx="22">
                  <c:v>2011–12</c:v>
                </c:pt>
                <c:pt idx="23">
                  <c:v>2012–13</c:v>
                </c:pt>
                <c:pt idx="24">
                  <c:v>2013–14</c:v>
                </c:pt>
                <c:pt idx="25">
                  <c:v>2014–15</c:v>
                </c:pt>
                <c:pt idx="26">
                  <c:v>2015–16</c:v>
                </c:pt>
                <c:pt idx="27">
                  <c:v>2016–17</c:v>
                </c:pt>
                <c:pt idx="28">
                  <c:v>2017–18</c:v>
                </c:pt>
                <c:pt idx="29">
                  <c:v>2018–19</c:v>
                </c:pt>
                <c:pt idx="30">
                  <c:v>2019–20</c:v>
                </c:pt>
              </c:strCache>
            </c:strRef>
          </c:cat>
          <c:val>
            <c:numRef>
              <c:f>Sheet1!$K$2:$K$32</c:f>
              <c:numCache>
                <c:formatCode>General</c:formatCode>
                <c:ptCount val="31"/>
                <c:pt idx="1">
                  <c:v>5912.1861206729218</c:v>
                </c:pt>
                <c:pt idx="2">
                  <c:v>5553.1449659444224</c:v>
                </c:pt>
                <c:pt idx="3">
                  <c:v>5251.7146499663031</c:v>
                </c:pt>
                <c:pt idx="4">
                  <c:v>5020.9075154095535</c:v>
                </c:pt>
                <c:pt idx="5">
                  <c:v>4793.218539323504</c:v>
                </c:pt>
                <c:pt idx="6">
                  <c:v>4584.8047219912614</c:v>
                </c:pt>
                <c:pt idx="7">
                  <c:v>4456.5852278771354</c:v>
                </c:pt>
                <c:pt idx="8">
                  <c:v>4406.3864434558791</c:v>
                </c:pt>
                <c:pt idx="9">
                  <c:v>4372.9375833330278</c:v>
                </c:pt>
                <c:pt idx="10">
                  <c:v>4340.2310051306076</c:v>
                </c:pt>
                <c:pt idx="11">
                  <c:v>4338.1900716577993</c:v>
                </c:pt>
                <c:pt idx="12">
                  <c:v>4335.6077479584092</c:v>
                </c:pt>
                <c:pt idx="13">
                  <c:v>4439.6343907516584</c:v>
                </c:pt>
                <c:pt idx="14">
                  <c:v>4525.3977876626877</c:v>
                </c:pt>
                <c:pt idx="15">
                  <c:v>4652.7609466510685</c:v>
                </c:pt>
                <c:pt idx="16">
                  <c:v>4695.8925421404174</c:v>
                </c:pt>
                <c:pt idx="17">
                  <c:v>6032.9105286583208</c:v>
                </c:pt>
                <c:pt idx="18">
                  <c:v>6018.2496004574741</c:v>
                </c:pt>
                <c:pt idx="19">
                  <c:v>5961.8577634852854</c:v>
                </c:pt>
                <c:pt idx="20">
                  <c:v>5716.1850107494583</c:v>
                </c:pt>
                <c:pt idx="21">
                  <c:v>5465.631311371405</c:v>
                </c:pt>
                <c:pt idx="22">
                  <c:v>5253.6876323200195</c:v>
                </c:pt>
                <c:pt idx="23">
                  <c:v>3246.9708879048617</c:v>
                </c:pt>
                <c:pt idx="24">
                  <c:v>3276.5678802343409</c:v>
                </c:pt>
                <c:pt idx="25">
                  <c:v>3321.2813786359461</c:v>
                </c:pt>
                <c:pt idx="26">
                  <c:v>3515.3855847691257</c:v>
                </c:pt>
              </c:numCache>
            </c:numRef>
          </c:val>
          <c:smooth val="0"/>
          <c:extLst xmlns:c16r2="http://schemas.microsoft.com/office/drawing/2015/06/chart">
            <c:ext xmlns:c16="http://schemas.microsoft.com/office/drawing/2014/chart" uri="{C3380CC4-5D6E-409C-BE32-E72D297353CC}">
              <c16:uniqueId val="{00000007-E945-4660-A3AF-8F77AD25E7A4}"/>
            </c:ext>
          </c:extLst>
        </c:ser>
        <c:ser>
          <c:idx val="8"/>
          <c:order val="9"/>
          <c:tx>
            <c:strRef>
              <c:f>Table1[[#Headers],[Higher education resources]]</c:f>
              <c:strCache>
                <c:ptCount val="1"/>
                <c:pt idx="0">
                  <c:v>Higher education resources</c:v>
                </c:pt>
              </c:strCache>
            </c:strRef>
          </c:tx>
          <c:spPr>
            <a:ln>
              <a:solidFill>
                <a:srgbClr val="FF0000"/>
              </a:solidFill>
            </a:ln>
          </c:spPr>
          <c:marker>
            <c:symbol val="none"/>
          </c:marker>
          <c:val>
            <c:numRef>
              <c:f>Table1[Higher education resources]</c:f>
              <c:numCache>
                <c:formatCode>General</c:formatCode>
                <c:ptCount val="31"/>
                <c:pt idx="1">
                  <c:v>5912.1861206729218</c:v>
                </c:pt>
                <c:pt idx="2">
                  <c:v>5553.1449659444224</c:v>
                </c:pt>
                <c:pt idx="3">
                  <c:v>5251.7146499663031</c:v>
                </c:pt>
                <c:pt idx="4">
                  <c:v>5020.9075154095535</c:v>
                </c:pt>
                <c:pt idx="5">
                  <c:v>4793.218539323504</c:v>
                </c:pt>
                <c:pt idx="6">
                  <c:v>4584.8047219912614</c:v>
                </c:pt>
                <c:pt idx="7">
                  <c:v>4456.5852278771354</c:v>
                </c:pt>
                <c:pt idx="8">
                  <c:v>4406.3864434558791</c:v>
                </c:pt>
                <c:pt idx="9">
                  <c:v>5835.4050761048884</c:v>
                </c:pt>
                <c:pt idx="10">
                  <c:v>5770.3893523804118</c:v>
                </c:pt>
                <c:pt idx="11">
                  <c:v>5794.9601486332404</c:v>
                </c:pt>
                <c:pt idx="12">
                  <c:v>5763.8042938814024</c:v>
                </c:pt>
                <c:pt idx="13">
                  <c:v>5842.7823133637858</c:v>
                </c:pt>
                <c:pt idx="14">
                  <c:v>5898.1215591368309</c:v>
                </c:pt>
                <c:pt idx="15">
                  <c:v>6009.1570667857814</c:v>
                </c:pt>
                <c:pt idx="16">
                  <c:v>6024.8479023733917</c:v>
                </c:pt>
                <c:pt idx="17">
                  <c:v>8639.2692325804655</c:v>
                </c:pt>
                <c:pt idx="18">
                  <c:v>8498.3413423247748</c:v>
                </c:pt>
                <c:pt idx="19">
                  <c:v>8301.8961720611715</c:v>
                </c:pt>
                <c:pt idx="20">
                  <c:v>7960.2941346700654</c:v>
                </c:pt>
                <c:pt idx="21">
                  <c:v>7779.5939065020748</c:v>
                </c:pt>
                <c:pt idx="22">
                  <c:v>7365.2641368859622</c:v>
                </c:pt>
                <c:pt idx="23">
                  <c:v>9827.2121627879442</c:v>
                </c:pt>
                <c:pt idx="24">
                  <c:v>9525.168168654789</c:v>
                </c:pt>
                <c:pt idx="25">
                  <c:v>9273.6865101501717</c:v>
                </c:pt>
                <c:pt idx="26">
                  <c:v>9249.8365325484319</c:v>
                </c:pt>
              </c:numCache>
            </c:numRef>
          </c:val>
          <c:smooth val="0"/>
          <c:extLst xmlns:c16r2="http://schemas.microsoft.com/office/drawing/2015/06/chart">
            <c:ext xmlns:c16="http://schemas.microsoft.com/office/drawing/2014/chart" uri="{C3380CC4-5D6E-409C-BE32-E72D297353CC}">
              <c16:uniqueId val="{00000008-E945-4660-A3AF-8F77AD25E7A4}"/>
            </c:ext>
          </c:extLst>
        </c:ser>
        <c:dLbls>
          <c:showLegendKey val="0"/>
          <c:showVal val="0"/>
          <c:showCatName val="0"/>
          <c:showSerName val="0"/>
          <c:showPercent val="0"/>
          <c:showBubbleSize val="0"/>
        </c:dLbls>
        <c:smooth val="0"/>
        <c:axId val="560707864"/>
        <c:axId val="560709432"/>
      </c:lineChart>
      <c:catAx>
        <c:axId val="560707864"/>
        <c:scaling>
          <c:orientation val="minMax"/>
        </c:scaling>
        <c:delete val="0"/>
        <c:axPos val="b"/>
        <c:title>
          <c:tx>
            <c:rich>
              <a:bodyPr/>
              <a:lstStyle/>
              <a:p>
                <a:pPr>
                  <a:defRPr sz="1100"/>
                </a:pPr>
                <a:r>
                  <a:rPr lang="en-US" sz="1100" dirty="0"/>
                  <a:t>Academic year</a:t>
                </a:r>
              </a:p>
            </c:rich>
          </c:tx>
          <c:overlay val="0"/>
        </c:title>
        <c:numFmt formatCode="General" sourceLinked="0"/>
        <c:majorTickMark val="out"/>
        <c:minorTickMark val="none"/>
        <c:tickLblPos val="nextTo"/>
        <c:txPr>
          <a:bodyPr/>
          <a:lstStyle/>
          <a:p>
            <a:pPr>
              <a:defRPr sz="1200"/>
            </a:pPr>
            <a:endParaRPr lang="en-US"/>
          </a:p>
        </c:txPr>
        <c:crossAx val="560709432"/>
        <c:crosses val="autoZero"/>
        <c:auto val="1"/>
        <c:lblAlgn val="ctr"/>
        <c:lblOffset val="100"/>
        <c:noMultiLvlLbl val="0"/>
      </c:catAx>
      <c:valAx>
        <c:axId val="560709432"/>
        <c:scaling>
          <c:orientation val="minMax"/>
          <c:max val="10000"/>
        </c:scaling>
        <c:delete val="0"/>
        <c:axPos val="l"/>
        <c:majorGridlines/>
        <c:title>
          <c:tx>
            <c:rich>
              <a:bodyPr rot="-5400000" vert="horz"/>
              <a:lstStyle/>
              <a:p>
                <a:pPr>
                  <a:defRPr sz="1100"/>
                </a:pPr>
                <a:r>
                  <a:rPr lang="en-US" sz="1100" dirty="0"/>
                  <a:t>Real spending per pupil</a:t>
                </a:r>
                <a:r>
                  <a:rPr lang="en-US" sz="1100" baseline="0" dirty="0"/>
                  <a:t>  per year (2016/17 prices)</a:t>
                </a:r>
                <a:endParaRPr lang="en-US" sz="1100" dirty="0"/>
              </a:p>
            </c:rich>
          </c:tx>
          <c:overlay val="0"/>
        </c:title>
        <c:numFmt formatCode="&quot;£&quot;#,##0" sourceLinked="0"/>
        <c:majorTickMark val="out"/>
        <c:minorTickMark val="none"/>
        <c:tickLblPos val="nextTo"/>
        <c:txPr>
          <a:bodyPr/>
          <a:lstStyle/>
          <a:p>
            <a:pPr>
              <a:defRPr sz="1200"/>
            </a:pPr>
            <a:endParaRPr lang="en-US"/>
          </a:p>
        </c:txPr>
        <c:crossAx val="560707864"/>
        <c:crosses val="autoZero"/>
        <c:crossBetween val="midCat"/>
        <c:majorUnit val="2000"/>
      </c:valAx>
    </c:plotArea>
    <c:legend>
      <c:legendPos val="b"/>
      <c:legendEntry>
        <c:idx val="1"/>
        <c:delete val="1"/>
      </c:legendEntry>
      <c:legendEntry>
        <c:idx val="3"/>
        <c:delete val="1"/>
      </c:legendEntry>
      <c:legendEntry>
        <c:idx val="5"/>
        <c:delete val="1"/>
      </c:legendEntry>
      <c:legendEntry>
        <c:idx val="7"/>
        <c:delete val="1"/>
      </c:legendEntry>
      <c:layout>
        <c:manualLayout>
          <c:xMode val="edge"/>
          <c:yMode val="edge"/>
          <c:x val="4.4811547714514822E-2"/>
          <c:y val="0.86242066053124999"/>
          <c:w val="0.85886126704090004"/>
          <c:h val="0.11373402743239409"/>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942245066588919"/>
          <c:y val="4.4861391929187373E-2"/>
          <c:w val="0.84904588315349661"/>
          <c:h val="0.66065498105044163"/>
        </c:manualLayout>
      </c:layout>
      <c:barChart>
        <c:barDir val="col"/>
        <c:grouping val="clustered"/>
        <c:varyColors val="0"/>
        <c:ser>
          <c:idx val="2"/>
          <c:order val="2"/>
          <c:tx>
            <c:strRef>
              <c:f>Sheet1!$D$1</c:f>
              <c:strCache>
                <c:ptCount val="1"/>
                <c:pt idx="0">
                  <c:v>Tertiary</c:v>
                </c:pt>
              </c:strCache>
            </c:strRef>
          </c:tx>
          <c:spPr>
            <a:solidFill>
              <a:schemeClr val="accent3">
                <a:lumMod val="75000"/>
              </a:schemeClr>
            </a:solidFill>
          </c:spPr>
          <c:invertIfNegative val="0"/>
          <c:cat>
            <c:strRef>
              <c:f>Sheet1!$A$2:$A$34</c:f>
              <c:strCache>
                <c:ptCount val="33"/>
                <c:pt idx="0">
                  <c:v>Luxembourg</c:v>
                </c:pt>
                <c:pt idx="1">
                  <c:v>United States</c:v>
                </c:pt>
                <c:pt idx="2">
                  <c:v>United Kingdom</c:v>
                </c:pt>
                <c:pt idx="3">
                  <c:v>Canada</c:v>
                </c:pt>
                <c:pt idx="4">
                  <c:v>Norway</c:v>
                </c:pt>
                <c:pt idx="5">
                  <c:v>Switzerland</c:v>
                </c:pt>
                <c:pt idx="6">
                  <c:v>Austria</c:v>
                </c:pt>
                <c:pt idx="7">
                  <c:v>New Zealand</c:v>
                </c:pt>
                <c:pt idx="8">
                  <c:v>Netherlands</c:v>
                </c:pt>
                <c:pt idx="9">
                  <c:v>Australia</c:v>
                </c:pt>
                <c:pt idx="10">
                  <c:v>France</c:v>
                </c:pt>
                <c:pt idx="11">
                  <c:v>OECD average</c:v>
                </c:pt>
                <c:pt idx="12">
                  <c:v>Sweden</c:v>
                </c:pt>
                <c:pt idx="13">
                  <c:v>EU22 average</c:v>
                </c:pt>
                <c:pt idx="14">
                  <c:v>Belgium</c:v>
                </c:pt>
                <c:pt idx="15">
                  <c:v>Finland</c:v>
                </c:pt>
                <c:pt idx="16">
                  <c:v>Ireland</c:v>
                </c:pt>
                <c:pt idx="17">
                  <c:v>Germany</c:v>
                </c:pt>
                <c:pt idx="18">
                  <c:v>Slovenia</c:v>
                </c:pt>
                <c:pt idx="19">
                  <c:v>Spain</c:v>
                </c:pt>
                <c:pt idx="20">
                  <c:v>Israel</c:v>
                </c:pt>
                <c:pt idx="21">
                  <c:v>Estonia</c:v>
                </c:pt>
                <c:pt idx="22">
                  <c:v>Poland</c:v>
                </c:pt>
                <c:pt idx="23">
                  <c:v>Korea</c:v>
                </c:pt>
                <c:pt idx="24">
                  <c:v>Slovak Republic</c:v>
                </c:pt>
                <c:pt idx="25">
                  <c:v>Latvia</c:v>
                </c:pt>
                <c:pt idx="26">
                  <c:v>Italy</c:v>
                </c:pt>
                <c:pt idx="27">
                  <c:v>Mexico</c:v>
                </c:pt>
                <c:pt idx="28">
                  <c:v>Hungary</c:v>
                </c:pt>
                <c:pt idx="29">
                  <c:v>Turkey</c:v>
                </c:pt>
                <c:pt idx="30">
                  <c:v>Portugal</c:v>
                </c:pt>
                <c:pt idx="31">
                  <c:v>Chile</c:v>
                </c:pt>
                <c:pt idx="32">
                  <c:v>Czech Republic</c:v>
                </c:pt>
              </c:strCache>
            </c:strRef>
          </c:cat>
          <c:val>
            <c:numRef>
              <c:f>Sheet1!$D$2:$D$34</c:f>
              <c:numCache>
                <c:formatCode>General</c:formatCode>
                <c:ptCount val="33"/>
                <c:pt idx="0">
                  <c:v>31364.187198195021</c:v>
                </c:pt>
                <c:pt idx="1">
                  <c:v>26255.88684444303</c:v>
                </c:pt>
                <c:pt idx="2">
                  <c:v>18743.044742540998</c:v>
                </c:pt>
                <c:pt idx="3">
                  <c:v>15003.677465686</c:v>
                </c:pt>
                <c:pt idx="4">
                  <c:v>13058.725847453999</c:v>
                </c:pt>
                <c:pt idx="5">
                  <c:v>12601.612441594016</c:v>
                </c:pt>
                <c:pt idx="6">
                  <c:v>12528.387246827</c:v>
                </c:pt>
                <c:pt idx="7">
                  <c:v>12062.805670017988</c:v>
                </c:pt>
                <c:pt idx="8">
                  <c:v>11947.795640078</c:v>
                </c:pt>
                <c:pt idx="9">
                  <c:v>11434.066345388001</c:v>
                </c:pt>
                <c:pt idx="10">
                  <c:v>11310.410947140999</c:v>
                </c:pt>
                <c:pt idx="11">
                  <c:v>11055.837808956208</c:v>
                </c:pt>
                <c:pt idx="12">
                  <c:v>10935.201252037015</c:v>
                </c:pt>
                <c:pt idx="13">
                  <c:v>10781.245808301905</c:v>
                </c:pt>
                <c:pt idx="14">
                  <c:v>10747.178492632012</c:v>
                </c:pt>
                <c:pt idx="15">
                  <c:v>10585.661605922995</c:v>
                </c:pt>
                <c:pt idx="16">
                  <c:v>10525.253392803999</c:v>
                </c:pt>
                <c:pt idx="17">
                  <c:v>10048.367078624988</c:v>
                </c:pt>
                <c:pt idx="18">
                  <c:v>9903.7422102339133</c:v>
                </c:pt>
                <c:pt idx="19">
                  <c:v>9143.8219877388001</c:v>
                </c:pt>
                <c:pt idx="20">
                  <c:v>8426.3033578732993</c:v>
                </c:pt>
                <c:pt idx="21">
                  <c:v>8209.7680754150006</c:v>
                </c:pt>
                <c:pt idx="22">
                  <c:v>7889.6904811368004</c:v>
                </c:pt>
                <c:pt idx="23">
                  <c:v>7680.5123743660024</c:v>
                </c:pt>
                <c:pt idx="24">
                  <c:v>7541.9899577300903</c:v>
                </c:pt>
                <c:pt idx="25">
                  <c:v>7171.3676966363064</c:v>
                </c:pt>
                <c:pt idx="26">
                  <c:v>7113.5054536924999</c:v>
                </c:pt>
                <c:pt idx="27">
                  <c:v>7059.6271106724034</c:v>
                </c:pt>
                <c:pt idx="28">
                  <c:v>6999.880291419915</c:v>
                </c:pt>
                <c:pt idx="29">
                  <c:v>6931.4449571539999</c:v>
                </c:pt>
                <c:pt idx="30">
                  <c:v>6690.7360037776034</c:v>
                </c:pt>
                <c:pt idx="31">
                  <c:v>6591.3934969560014</c:v>
                </c:pt>
                <c:pt idx="32">
                  <c:v>6224.9264114539128</c:v>
                </c:pt>
              </c:numCache>
            </c:numRef>
          </c:val>
          <c:extLst xmlns:c16r2="http://schemas.microsoft.com/office/drawing/2015/06/chart">
            <c:ext xmlns:c16="http://schemas.microsoft.com/office/drawing/2014/chart" uri="{C3380CC4-5D6E-409C-BE32-E72D297353CC}">
              <c16:uniqueId val="{00000000-F57C-4A45-8BCF-AB2061D41111}"/>
            </c:ext>
          </c:extLst>
        </c:ser>
        <c:dLbls>
          <c:showLegendKey val="0"/>
          <c:showVal val="0"/>
          <c:showCatName val="0"/>
          <c:showSerName val="0"/>
          <c:showPercent val="0"/>
          <c:showBubbleSize val="0"/>
        </c:dLbls>
        <c:gapWidth val="150"/>
        <c:axId val="558174952"/>
        <c:axId val="558176912"/>
      </c:barChart>
      <c:lineChart>
        <c:grouping val="standard"/>
        <c:varyColors val="0"/>
        <c:ser>
          <c:idx val="0"/>
          <c:order val="0"/>
          <c:tx>
            <c:strRef>
              <c:f>Sheet1!$B$1</c:f>
              <c:strCache>
                <c:ptCount val="1"/>
                <c:pt idx="0">
                  <c:v>Primary</c:v>
                </c:pt>
              </c:strCache>
            </c:strRef>
          </c:tx>
          <c:spPr>
            <a:ln>
              <a:noFill/>
            </a:ln>
          </c:spPr>
          <c:marker>
            <c:symbol val="diamond"/>
            <c:size val="9"/>
            <c:spPr>
              <a:solidFill>
                <a:srgbClr val="002060"/>
              </a:solidFill>
              <a:ln>
                <a:noFill/>
              </a:ln>
            </c:spPr>
          </c:marker>
          <c:cat>
            <c:strRef>
              <c:f>Sheet1!$A$2:$A$34</c:f>
              <c:strCache>
                <c:ptCount val="33"/>
                <c:pt idx="0">
                  <c:v>Luxembourg</c:v>
                </c:pt>
                <c:pt idx="1">
                  <c:v>United States</c:v>
                </c:pt>
                <c:pt idx="2">
                  <c:v>United Kingdom</c:v>
                </c:pt>
                <c:pt idx="3">
                  <c:v>Canada</c:v>
                </c:pt>
                <c:pt idx="4">
                  <c:v>Norway</c:v>
                </c:pt>
                <c:pt idx="5">
                  <c:v>Switzerland</c:v>
                </c:pt>
                <c:pt idx="6">
                  <c:v>Austria</c:v>
                </c:pt>
                <c:pt idx="7">
                  <c:v>New Zealand</c:v>
                </c:pt>
                <c:pt idx="8">
                  <c:v>Netherlands</c:v>
                </c:pt>
                <c:pt idx="9">
                  <c:v>Australia</c:v>
                </c:pt>
                <c:pt idx="10">
                  <c:v>France</c:v>
                </c:pt>
                <c:pt idx="11">
                  <c:v>OECD average</c:v>
                </c:pt>
                <c:pt idx="12">
                  <c:v>Sweden</c:v>
                </c:pt>
                <c:pt idx="13">
                  <c:v>EU22 average</c:v>
                </c:pt>
                <c:pt idx="14">
                  <c:v>Belgium</c:v>
                </c:pt>
                <c:pt idx="15">
                  <c:v>Finland</c:v>
                </c:pt>
                <c:pt idx="16">
                  <c:v>Ireland</c:v>
                </c:pt>
                <c:pt idx="17">
                  <c:v>Germany</c:v>
                </c:pt>
                <c:pt idx="18">
                  <c:v>Slovenia</c:v>
                </c:pt>
                <c:pt idx="19">
                  <c:v>Spain</c:v>
                </c:pt>
                <c:pt idx="20">
                  <c:v>Israel</c:v>
                </c:pt>
                <c:pt idx="21">
                  <c:v>Estonia</c:v>
                </c:pt>
                <c:pt idx="22">
                  <c:v>Poland</c:v>
                </c:pt>
                <c:pt idx="23">
                  <c:v>Korea</c:v>
                </c:pt>
                <c:pt idx="24">
                  <c:v>Slovak Republic</c:v>
                </c:pt>
                <c:pt idx="25">
                  <c:v>Latvia</c:v>
                </c:pt>
                <c:pt idx="26">
                  <c:v>Italy</c:v>
                </c:pt>
                <c:pt idx="27">
                  <c:v>Mexico</c:v>
                </c:pt>
                <c:pt idx="28">
                  <c:v>Hungary</c:v>
                </c:pt>
                <c:pt idx="29">
                  <c:v>Turkey</c:v>
                </c:pt>
                <c:pt idx="30">
                  <c:v>Portugal</c:v>
                </c:pt>
                <c:pt idx="31">
                  <c:v>Chile</c:v>
                </c:pt>
                <c:pt idx="32">
                  <c:v>Czech Republic</c:v>
                </c:pt>
              </c:strCache>
            </c:strRef>
          </c:cat>
          <c:val>
            <c:numRef>
              <c:f>Sheet1!$B$2:$B$34</c:f>
              <c:numCache>
                <c:formatCode>General</c:formatCode>
                <c:ptCount val="33"/>
                <c:pt idx="0">
                  <c:v>21152.759871855964</c:v>
                </c:pt>
                <c:pt idx="1">
                  <c:v>11318.522451302024</c:v>
                </c:pt>
                <c:pt idx="2">
                  <c:v>11367.415700265001</c:v>
                </c:pt>
                <c:pt idx="3">
                  <c:v>9256.4918694519001</c:v>
                </c:pt>
                <c:pt idx="4">
                  <c:v>13104.383769161999</c:v>
                </c:pt>
                <c:pt idx="5">
                  <c:v>15177.259616961986</c:v>
                </c:pt>
                <c:pt idx="6">
                  <c:v>11154.486276554</c:v>
                </c:pt>
                <c:pt idx="7">
                  <c:v>7438.4442432756014</c:v>
                </c:pt>
                <c:pt idx="8">
                  <c:v>8529.2275994202864</c:v>
                </c:pt>
                <c:pt idx="9">
                  <c:v>8251.4541990223861</c:v>
                </c:pt>
                <c:pt idx="10">
                  <c:v>7396.0807524364936</c:v>
                </c:pt>
                <c:pt idx="11">
                  <c:v>8733.1210580298048</c:v>
                </c:pt>
                <c:pt idx="12">
                  <c:v>10804.312287874012</c:v>
                </c:pt>
                <c:pt idx="13">
                  <c:v>8802.8684047468869</c:v>
                </c:pt>
                <c:pt idx="14">
                  <c:v>10216.370017288986</c:v>
                </c:pt>
                <c:pt idx="15">
                  <c:v>8811.8063892026839</c:v>
                </c:pt>
                <c:pt idx="16">
                  <c:v>8006.7950084756067</c:v>
                </c:pt>
                <c:pt idx="17">
                  <c:v>8545.9198811037004</c:v>
                </c:pt>
                <c:pt idx="18">
                  <c:v>9335.4701441188008</c:v>
                </c:pt>
                <c:pt idx="19">
                  <c:v>6969.7353367637024</c:v>
                </c:pt>
                <c:pt idx="20">
                  <c:v>6833.4459814188003</c:v>
                </c:pt>
                <c:pt idx="21">
                  <c:v>6759.7735875682965</c:v>
                </c:pt>
                <c:pt idx="22">
                  <c:v>7026.4068288662002</c:v>
                </c:pt>
                <c:pt idx="23">
                  <c:v>9655.7882894729992</c:v>
                </c:pt>
                <c:pt idx="24">
                  <c:v>6234.5223700500064</c:v>
                </c:pt>
                <c:pt idx="25">
                  <c:v>6585.1673008298003</c:v>
                </c:pt>
                <c:pt idx="26">
                  <c:v>8441.8637379001866</c:v>
                </c:pt>
                <c:pt idx="27">
                  <c:v>2895.5985425774034</c:v>
                </c:pt>
                <c:pt idx="28">
                  <c:v>3789.3552612421022</c:v>
                </c:pt>
                <c:pt idx="29">
                  <c:v>3589.1879101986997</c:v>
                </c:pt>
                <c:pt idx="30">
                  <c:v>6473.8398947479991</c:v>
                </c:pt>
                <c:pt idx="31">
                  <c:v>4320.5901600683064</c:v>
                </c:pt>
                <c:pt idx="32">
                  <c:v>5100.8477368989998</c:v>
                </c:pt>
              </c:numCache>
            </c:numRef>
          </c:val>
          <c:smooth val="0"/>
          <c:extLst xmlns:c16r2="http://schemas.microsoft.com/office/drawing/2015/06/chart">
            <c:ext xmlns:c16="http://schemas.microsoft.com/office/drawing/2014/chart" uri="{C3380CC4-5D6E-409C-BE32-E72D297353CC}">
              <c16:uniqueId val="{00000001-F57C-4A45-8BCF-AB2061D41111}"/>
            </c:ext>
          </c:extLst>
        </c:ser>
        <c:ser>
          <c:idx val="1"/>
          <c:order val="1"/>
          <c:tx>
            <c:strRef>
              <c:f>Sheet1!$C$1</c:f>
              <c:strCache>
                <c:ptCount val="1"/>
                <c:pt idx="0">
                  <c:v>Secondary</c:v>
                </c:pt>
              </c:strCache>
            </c:strRef>
          </c:tx>
          <c:spPr>
            <a:ln>
              <a:noFill/>
            </a:ln>
          </c:spPr>
          <c:cat>
            <c:strRef>
              <c:f>Sheet1!$A$2:$A$34</c:f>
              <c:strCache>
                <c:ptCount val="33"/>
                <c:pt idx="0">
                  <c:v>Luxembourg</c:v>
                </c:pt>
                <c:pt idx="1">
                  <c:v>United States</c:v>
                </c:pt>
                <c:pt idx="2">
                  <c:v>United Kingdom</c:v>
                </c:pt>
                <c:pt idx="3">
                  <c:v>Canada</c:v>
                </c:pt>
                <c:pt idx="4">
                  <c:v>Norway</c:v>
                </c:pt>
                <c:pt idx="5">
                  <c:v>Switzerland</c:v>
                </c:pt>
                <c:pt idx="6">
                  <c:v>Austria</c:v>
                </c:pt>
                <c:pt idx="7">
                  <c:v>New Zealand</c:v>
                </c:pt>
                <c:pt idx="8">
                  <c:v>Netherlands</c:v>
                </c:pt>
                <c:pt idx="9">
                  <c:v>Australia</c:v>
                </c:pt>
                <c:pt idx="10">
                  <c:v>France</c:v>
                </c:pt>
                <c:pt idx="11">
                  <c:v>OECD average</c:v>
                </c:pt>
                <c:pt idx="12">
                  <c:v>Sweden</c:v>
                </c:pt>
                <c:pt idx="13">
                  <c:v>EU22 average</c:v>
                </c:pt>
                <c:pt idx="14">
                  <c:v>Belgium</c:v>
                </c:pt>
                <c:pt idx="15">
                  <c:v>Finland</c:v>
                </c:pt>
                <c:pt idx="16">
                  <c:v>Ireland</c:v>
                </c:pt>
                <c:pt idx="17">
                  <c:v>Germany</c:v>
                </c:pt>
                <c:pt idx="18">
                  <c:v>Slovenia</c:v>
                </c:pt>
                <c:pt idx="19">
                  <c:v>Spain</c:v>
                </c:pt>
                <c:pt idx="20">
                  <c:v>Israel</c:v>
                </c:pt>
                <c:pt idx="21">
                  <c:v>Estonia</c:v>
                </c:pt>
                <c:pt idx="22">
                  <c:v>Poland</c:v>
                </c:pt>
                <c:pt idx="23">
                  <c:v>Korea</c:v>
                </c:pt>
                <c:pt idx="24">
                  <c:v>Slovak Republic</c:v>
                </c:pt>
                <c:pt idx="25">
                  <c:v>Latvia</c:v>
                </c:pt>
                <c:pt idx="26">
                  <c:v>Italy</c:v>
                </c:pt>
                <c:pt idx="27">
                  <c:v>Mexico</c:v>
                </c:pt>
                <c:pt idx="28">
                  <c:v>Hungary</c:v>
                </c:pt>
                <c:pt idx="29">
                  <c:v>Turkey</c:v>
                </c:pt>
                <c:pt idx="30">
                  <c:v>Portugal</c:v>
                </c:pt>
                <c:pt idx="31">
                  <c:v>Chile</c:v>
                </c:pt>
                <c:pt idx="32">
                  <c:v>Czech Republic</c:v>
                </c:pt>
              </c:strCache>
            </c:strRef>
          </c:cat>
          <c:val>
            <c:numRef>
              <c:f>Sheet1!$C$2:$C$34</c:f>
              <c:numCache>
                <c:formatCode>General</c:formatCode>
                <c:ptCount val="33"/>
                <c:pt idx="0">
                  <c:v>21595.267176967998</c:v>
                </c:pt>
                <c:pt idx="1">
                  <c:v>12995.039951883</c:v>
                </c:pt>
                <c:pt idx="2">
                  <c:v>12451.663056105015</c:v>
                </c:pt>
                <c:pt idx="3">
                  <c:v>12779.667180479988</c:v>
                </c:pt>
                <c:pt idx="4">
                  <c:v>15148.592964504</c:v>
                </c:pt>
                <c:pt idx="5">
                  <c:v>15021.732857763012</c:v>
                </c:pt>
                <c:pt idx="6">
                  <c:v>15094.110098228</c:v>
                </c:pt>
                <c:pt idx="7">
                  <c:v>10266.728212913013</c:v>
                </c:pt>
                <c:pt idx="8">
                  <c:v>12446.039915775</c:v>
                </c:pt>
                <c:pt idx="9">
                  <c:v>11022.750695311999</c:v>
                </c:pt>
                <c:pt idx="10">
                  <c:v>11815.493901758</c:v>
                </c:pt>
                <c:pt idx="11">
                  <c:v>10105.816605239705</c:v>
                </c:pt>
                <c:pt idx="12">
                  <c:v>11341.719172215013</c:v>
                </c:pt>
                <c:pt idx="13">
                  <c:v>10360.356313927619</c:v>
                </c:pt>
                <c:pt idx="14">
                  <c:v>13118.367624730981</c:v>
                </c:pt>
                <c:pt idx="15">
                  <c:v>10387.477559749001</c:v>
                </c:pt>
                <c:pt idx="16">
                  <c:v>10665.141552522024</c:v>
                </c:pt>
                <c:pt idx="17">
                  <c:v>11683.749651655013</c:v>
                </c:pt>
                <c:pt idx="18">
                  <c:v>8785.2855563442008</c:v>
                </c:pt>
                <c:pt idx="19">
                  <c:v>8528.3387848356997</c:v>
                </c:pt>
                <c:pt idx="20">
                  <c:v>6698.7357779273916</c:v>
                </c:pt>
                <c:pt idx="21">
                  <c:v>7077.2160153258001</c:v>
                </c:pt>
                <c:pt idx="22">
                  <c:v>6455.1121115231117</c:v>
                </c:pt>
                <c:pt idx="23">
                  <c:v>10315.853256238999</c:v>
                </c:pt>
                <c:pt idx="24">
                  <c:v>6453.1872665693118</c:v>
                </c:pt>
                <c:pt idx="25">
                  <c:v>6628.6784643010014</c:v>
                </c:pt>
                <c:pt idx="26">
                  <c:v>8926.8739638233837</c:v>
                </c:pt>
                <c:pt idx="27">
                  <c:v>3218.6855275616003</c:v>
                </c:pt>
                <c:pt idx="28">
                  <c:v>6103.8094918420975</c:v>
                </c:pt>
                <c:pt idx="29">
                  <c:v>3267.7321548873033</c:v>
                </c:pt>
                <c:pt idx="30">
                  <c:v>8820.6738297694865</c:v>
                </c:pt>
                <c:pt idx="31">
                  <c:v>4477.8898976274004</c:v>
                </c:pt>
                <c:pt idx="32">
                  <c:v>8190.9216858425998</c:v>
                </c:pt>
              </c:numCache>
            </c:numRef>
          </c:val>
          <c:smooth val="0"/>
          <c:extLst xmlns:c16r2="http://schemas.microsoft.com/office/drawing/2015/06/chart">
            <c:ext xmlns:c16="http://schemas.microsoft.com/office/drawing/2014/chart" uri="{C3380CC4-5D6E-409C-BE32-E72D297353CC}">
              <c16:uniqueId val="{00000002-F57C-4A45-8BCF-AB2061D41111}"/>
            </c:ext>
          </c:extLst>
        </c:ser>
        <c:dLbls>
          <c:showLegendKey val="0"/>
          <c:showVal val="0"/>
          <c:showCatName val="0"/>
          <c:showSerName val="0"/>
          <c:showPercent val="0"/>
          <c:showBubbleSize val="0"/>
        </c:dLbls>
        <c:marker val="1"/>
        <c:smooth val="0"/>
        <c:axId val="558174952"/>
        <c:axId val="558176912"/>
      </c:lineChart>
      <c:catAx>
        <c:axId val="558174952"/>
        <c:scaling>
          <c:orientation val="minMax"/>
        </c:scaling>
        <c:delete val="0"/>
        <c:axPos val="b"/>
        <c:numFmt formatCode="General" sourceLinked="0"/>
        <c:majorTickMark val="out"/>
        <c:minorTickMark val="none"/>
        <c:tickLblPos val="nextTo"/>
        <c:txPr>
          <a:bodyPr/>
          <a:lstStyle/>
          <a:p>
            <a:pPr>
              <a:defRPr sz="1200"/>
            </a:pPr>
            <a:endParaRPr lang="en-US"/>
          </a:p>
        </c:txPr>
        <c:crossAx val="558176912"/>
        <c:crosses val="autoZero"/>
        <c:auto val="1"/>
        <c:lblAlgn val="ctr"/>
        <c:lblOffset val="100"/>
        <c:noMultiLvlLbl val="0"/>
      </c:catAx>
      <c:valAx>
        <c:axId val="558176912"/>
        <c:scaling>
          <c:orientation val="minMax"/>
        </c:scaling>
        <c:delete val="0"/>
        <c:axPos val="l"/>
        <c:majorGridlines/>
        <c:title>
          <c:tx>
            <c:rich>
              <a:bodyPr rot="-5400000" vert="horz"/>
              <a:lstStyle/>
              <a:p>
                <a:pPr>
                  <a:defRPr sz="1400"/>
                </a:pPr>
                <a:r>
                  <a:rPr lang="en-GB" sz="1400" dirty="0"/>
                  <a:t>Spending per student in 2014, US$ PPP</a:t>
                </a:r>
              </a:p>
            </c:rich>
          </c:tx>
          <c:overlay val="0"/>
        </c:title>
        <c:numFmt formatCode="#,##0" sourceLinked="0"/>
        <c:majorTickMark val="out"/>
        <c:minorTickMark val="none"/>
        <c:tickLblPos val="nextTo"/>
        <c:crossAx val="558174952"/>
        <c:crosses val="autoZero"/>
        <c:crossBetween val="between"/>
      </c:valAx>
    </c:plotArea>
    <c:legend>
      <c:legendPos val="r"/>
      <c:layout>
        <c:manualLayout>
          <c:xMode val="edge"/>
          <c:yMode val="edge"/>
          <c:x val="0.18519672888111224"/>
          <c:y val="5.4871195367704066E-2"/>
          <c:w val="0.68054401185962854"/>
          <c:h val="7.9314170266084824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GB" dirty="0"/>
              <a:t>Student debt</a:t>
            </a:r>
            <a:r>
              <a:rPr lang="en-GB" baseline="0" dirty="0"/>
              <a:t> vs graduate contribution</a:t>
            </a:r>
            <a:endParaRPr lang="en-GB" dirty="0"/>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Sheet1!$E$15</c:f>
              <c:strCache>
                <c:ptCount val="1"/>
                <c:pt idx="0">
                  <c:v>Student debt</c:v>
                </c:pt>
              </c:strCache>
            </c:strRef>
          </c:tx>
          <c:spPr>
            <a:solidFill>
              <a:srgbClr val="11A08A"/>
            </a:solidFill>
            <a:ln>
              <a:noFill/>
            </a:ln>
            <a:effectLst/>
          </c:spPr>
          <c:invertIfNegative val="0"/>
          <c:cat>
            <c:strRef>
              <c:f>Sheet1!$D$16:$D$19</c:f>
              <c:strCache>
                <c:ptCount val="4"/>
                <c:pt idx="0">
                  <c:v>Current system</c:v>
                </c:pt>
                <c:pt idx="1">
                  <c:v>2018/19 system</c:v>
                </c:pt>
                <c:pt idx="2">
                  <c:v>No fees</c:v>
                </c:pt>
                <c:pt idx="3">
                  <c:v>Graduate tax</c:v>
                </c:pt>
              </c:strCache>
            </c:strRef>
          </c:cat>
          <c:val>
            <c:numRef>
              <c:f>Sheet1!$E$16:$E$19</c:f>
              <c:numCache>
                <c:formatCode>_-"£"* #,##0_-;\-"£"* #,##0_-;_-"£"* "-"??_-;_-@_-</c:formatCode>
                <c:ptCount val="4"/>
                <c:pt idx="0">
                  <c:v>47700</c:v>
                </c:pt>
                <c:pt idx="1">
                  <c:v>46900</c:v>
                </c:pt>
                <c:pt idx="2">
                  <c:v>13400</c:v>
                </c:pt>
              </c:numCache>
            </c:numRef>
          </c:val>
          <c:extLst xmlns:c16r2="http://schemas.microsoft.com/office/drawing/2015/06/chart">
            <c:ext xmlns:c16="http://schemas.microsoft.com/office/drawing/2014/chart" uri="{C3380CC4-5D6E-409C-BE32-E72D297353CC}">
              <c16:uniqueId val="{00000000-12FB-4209-82E9-40B2940C67BB}"/>
            </c:ext>
          </c:extLst>
        </c:ser>
        <c:ser>
          <c:idx val="1"/>
          <c:order val="1"/>
          <c:tx>
            <c:strRef>
              <c:f>Sheet1!$F$15</c:f>
              <c:strCache>
                <c:ptCount val="1"/>
                <c:pt idx="0">
                  <c:v>Average graduate contribution</c:v>
                </c:pt>
              </c:strCache>
            </c:strRef>
          </c:tx>
          <c:spPr>
            <a:solidFill>
              <a:srgbClr val="005654"/>
            </a:solidFill>
            <a:ln>
              <a:noFill/>
            </a:ln>
            <a:effectLst/>
          </c:spPr>
          <c:invertIfNegative val="0"/>
          <c:cat>
            <c:strRef>
              <c:f>Sheet1!$D$16:$D$19</c:f>
              <c:strCache>
                <c:ptCount val="4"/>
                <c:pt idx="0">
                  <c:v>Current system</c:v>
                </c:pt>
                <c:pt idx="1">
                  <c:v>2018/19 system</c:v>
                </c:pt>
                <c:pt idx="2">
                  <c:v>No fees</c:v>
                </c:pt>
                <c:pt idx="3">
                  <c:v>Graduate tax</c:v>
                </c:pt>
              </c:strCache>
            </c:strRef>
          </c:cat>
          <c:val>
            <c:numRef>
              <c:f>Sheet1!$F$16:$F$19</c:f>
              <c:numCache>
                <c:formatCode>_-"£"* #,##0_-;\-"£"* #,##0_-;_-"£"* "-"??_-;_-@_-</c:formatCode>
                <c:ptCount val="4"/>
                <c:pt idx="0">
                  <c:v>30800</c:v>
                </c:pt>
                <c:pt idx="1">
                  <c:v>24500</c:v>
                </c:pt>
                <c:pt idx="2">
                  <c:v>10300</c:v>
                </c:pt>
                <c:pt idx="3">
                  <c:v>30100</c:v>
                </c:pt>
              </c:numCache>
            </c:numRef>
          </c:val>
          <c:extLst xmlns:c16r2="http://schemas.microsoft.com/office/drawing/2015/06/chart">
            <c:ext xmlns:c16="http://schemas.microsoft.com/office/drawing/2014/chart" uri="{C3380CC4-5D6E-409C-BE32-E72D297353CC}">
              <c16:uniqueId val="{00000001-12FB-4209-82E9-40B2940C67BB}"/>
            </c:ext>
          </c:extLst>
        </c:ser>
        <c:dLbls>
          <c:showLegendKey val="0"/>
          <c:showVal val="0"/>
          <c:showCatName val="0"/>
          <c:showSerName val="0"/>
          <c:showPercent val="0"/>
          <c:showBubbleSize val="0"/>
        </c:dLbls>
        <c:gapWidth val="219"/>
        <c:overlap val="-27"/>
        <c:axId val="562645480"/>
        <c:axId val="562647832"/>
      </c:barChart>
      <c:catAx>
        <c:axId val="562645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62647832"/>
        <c:crosses val="autoZero"/>
        <c:auto val="1"/>
        <c:lblAlgn val="ctr"/>
        <c:lblOffset val="100"/>
        <c:noMultiLvlLbl val="0"/>
      </c:catAx>
      <c:valAx>
        <c:axId val="562647832"/>
        <c:scaling>
          <c:orientation val="minMax"/>
        </c:scaling>
        <c:delete val="0"/>
        <c:axPos val="l"/>
        <c:numFmt formatCode="_-&quot;£&quot;* #,##0_-;\-&quot;£&quot;* #,##0_-;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62645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ofPieChart>
        <c:ofPieType val="pie"/>
        <c:varyColors val="1"/>
        <c:ser>
          <c:idx val="0"/>
          <c:order val="0"/>
          <c:dPt>
            <c:idx val="0"/>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1-FB82-475C-8C72-C8A4DA76E58A}"/>
              </c:ext>
            </c:extLst>
          </c:dPt>
          <c:dPt>
            <c:idx val="1"/>
            <c:bubble3D val="0"/>
            <c:spPr>
              <a:solidFill>
                <a:schemeClr val="accent6">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FB82-475C-8C72-C8A4DA76E58A}"/>
              </c:ext>
            </c:extLst>
          </c:dPt>
          <c:dPt>
            <c:idx val="2"/>
            <c:bubble3D val="0"/>
            <c:spPr>
              <a:solidFill>
                <a:schemeClr val="accent6">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FB82-475C-8C72-C8A4DA76E58A}"/>
              </c:ext>
            </c:extLst>
          </c:dPt>
          <c:dPt>
            <c:idx val="3"/>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7-FB82-475C-8C72-C8A4DA76E58A}"/>
              </c:ext>
            </c:extLst>
          </c:dPt>
          <c:dLbls>
            <c:dLbl>
              <c:idx val="0"/>
              <c:tx>
                <c:rich>
                  <a:bodyPr/>
                  <a:lstStyle/>
                  <a:p>
                    <a:fld id="{AB100C92-08B8-4BD1-A8E8-0BB366DE2F21}" type="CELLRANGE">
                      <a:rPr lang="en-US"/>
                      <a:pPr/>
                      <a:t>[CELLRANGE]</a:t>
                    </a:fld>
                    <a:endParaRPr lang="en-US" baseline="0"/>
                  </a:p>
                  <a:p>
                    <a:fld id="{50746FD1-D67B-4800-B0F1-3716DA0DF491}" type="CATEGORYNAME">
                      <a:rPr lang="en-US"/>
                      <a:pPr/>
                      <a:t>[CATEGORY NAME]</a:t>
                    </a:fld>
                    <a:endParaRPr lang="en-GB"/>
                  </a:p>
                </c:rich>
              </c:tx>
              <c:showLegendKey val="0"/>
              <c:showVal val="0"/>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1-FB82-475C-8C72-C8A4DA76E58A}"/>
                </c:ext>
                <c:ext xmlns:c15="http://schemas.microsoft.com/office/drawing/2012/chart" uri="{CE6537A1-D6FC-4f65-9D91-7224C49458BB}">
                  <c15:dlblFieldTable/>
                  <c15:showDataLabelsRange val="1"/>
                </c:ext>
              </c:extLst>
            </c:dLbl>
            <c:dLbl>
              <c:idx val="1"/>
              <c:layout>
                <c:manualLayout>
                  <c:x val="0.17404597792110157"/>
                  <c:y val="0.11923977111040074"/>
                </c:manualLayout>
              </c:layout>
              <c:tx>
                <c:rich>
                  <a:bodyPr/>
                  <a:lstStyle/>
                  <a:p>
                    <a:fld id="{7CF6EFA8-2D4C-4B3E-8C75-3F52ACFD51A5}" type="CELLRANGE">
                      <a:rPr lang="en-US" baseline="0"/>
                      <a:pPr/>
                      <a:t>[CELLRANGE]</a:t>
                    </a:fld>
                    <a:endParaRPr lang="en-US" baseline="0"/>
                  </a:p>
                  <a:p>
                    <a:fld id="{553F47BA-D708-49BE-A74A-757A2E05F4A2}" type="CATEGORYNAME">
                      <a:rPr lang="en-US" baseline="0"/>
                      <a:pPr/>
                      <a:t>[CATEGORY NAME]</a:t>
                    </a:fld>
                    <a:endParaRPr lang="en-GB"/>
                  </a:p>
                </c:rich>
              </c:tx>
              <c:showLegendKey val="0"/>
              <c:showVal val="0"/>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3-FB82-475C-8C72-C8A4DA76E58A}"/>
                </c:ext>
                <c:ext xmlns:c15="http://schemas.microsoft.com/office/drawing/2012/chart" uri="{CE6537A1-D6FC-4f65-9D91-7224C49458BB}">
                  <c15:dlblFieldTable/>
                  <c15:showDataLabelsRange val="1"/>
                </c:ext>
              </c:extLst>
            </c:dLbl>
            <c:dLbl>
              <c:idx val="2"/>
              <c:layout>
                <c:manualLayout>
                  <c:x val="-1.943212123610177E-2"/>
                  <c:y val="-0.10319348501450389"/>
                </c:manualLayout>
              </c:layout>
              <c:tx>
                <c:rich>
                  <a:bodyPr/>
                  <a:lstStyle/>
                  <a:p>
                    <a:fld id="{B88E8792-377F-43B3-B3CA-D14F8FA9E0E4}" type="CELLRANGE">
                      <a:rPr lang="en-US" baseline="0"/>
                      <a:pPr/>
                      <a:t>[CELLRANGE]</a:t>
                    </a:fld>
                    <a:endParaRPr lang="en-US" baseline="0"/>
                  </a:p>
                  <a:p>
                    <a:fld id="{FC82BF34-50AF-4D1C-8118-C625AAC8AA72}" type="CATEGORYNAME">
                      <a:rPr lang="en-US" baseline="0"/>
                      <a:pPr/>
                      <a:t>[CATEGORY NAME]</a:t>
                    </a:fld>
                    <a:endParaRPr lang="en-GB"/>
                  </a:p>
                </c:rich>
              </c:tx>
              <c:showLegendKey val="0"/>
              <c:showVal val="0"/>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5-FB82-475C-8C72-C8A4DA76E58A}"/>
                </c:ext>
                <c:ext xmlns:c15="http://schemas.microsoft.com/office/drawing/2012/chart" uri="{CE6537A1-D6FC-4f65-9D91-7224C49458BB}">
                  <c15:dlblFieldTable/>
                  <c15:showDataLabelsRange val="1"/>
                </c:ext>
              </c:extLst>
            </c:dLbl>
            <c:dLbl>
              <c:idx val="3"/>
              <c:tx>
                <c:rich>
                  <a:bodyPr/>
                  <a:lstStyle/>
                  <a:p>
                    <a:r>
                      <a:rPr lang="en-US" baseline="0"/>
                      <a:t>Taxpayer subsidy, </a:t>
                    </a:r>
                    <a:fld id="{58510AD0-C589-4173-916D-12D3B3B585B8}" type="VALUE">
                      <a:rPr lang="en-US" baseline="0"/>
                      <a:pPr/>
                      <a:t>[VALUE]</a:t>
                    </a:fld>
                    <a:endParaRPr lang="en-US" baseline="0"/>
                  </a:p>
                </c:rich>
              </c:tx>
              <c:showLegendKey val="0"/>
              <c:showVal val="0"/>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7-FB82-475C-8C72-C8A4DA76E58A}"/>
                </c:ext>
                <c:ext xmlns:c15="http://schemas.microsoft.com/office/drawing/2012/chart" uri="{CE6537A1-D6FC-4f65-9D91-7224C49458BB}">
                  <c15:dlblFieldTable/>
                  <c15:showDataLabelsRange val="1"/>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showDataLabelsRange val="1"/>
              </c:ext>
            </c:extLst>
          </c:dLbls>
          <c:cat>
            <c:strRef>
              <c:f>'2,4 - Eg graduate'!$AD$6:$AD$8</c:f>
              <c:strCache>
                <c:ptCount val="3"/>
                <c:pt idx="0">
                  <c:v>Graduate contribution</c:v>
                </c:pt>
                <c:pt idx="1">
                  <c:v>Loan subsidy (RAB)</c:v>
                </c:pt>
                <c:pt idx="2">
                  <c:v>Teaching grants</c:v>
                </c:pt>
              </c:strCache>
            </c:strRef>
          </c:cat>
          <c:val>
            <c:numRef>
              <c:f>'2,4 - Eg graduate'!$AE$6:$AE$8</c:f>
              <c:numCache>
                <c:formatCode>_-[$£-809]* #,##0_-;\-[$£-809]* #,##0_-;_-[$£-809]* "-"??_-;_-@_-</c:formatCode>
                <c:ptCount val="3"/>
                <c:pt idx="0">
                  <c:v>34000</c:v>
                </c:pt>
                <c:pt idx="1">
                  <c:v>15436.054781637571</c:v>
                </c:pt>
                <c:pt idx="2">
                  <c:v>2263.9452183624289</c:v>
                </c:pt>
              </c:numCache>
            </c:numRef>
          </c:val>
          <c:extLst xmlns:c16r2="http://schemas.microsoft.com/office/drawing/2015/06/chart">
            <c:ext xmlns:c16="http://schemas.microsoft.com/office/drawing/2014/chart" uri="{C3380CC4-5D6E-409C-BE32-E72D297353CC}">
              <c16:uniqueId val="{00000008-FB82-475C-8C72-C8A4DA76E58A}"/>
            </c:ext>
            <c:ext xmlns:c15="http://schemas.microsoft.com/office/drawing/2012/chart" uri="{02D57815-91ED-43cb-92C2-25804820EDAC}">
              <c15:datalabelsRange>
                <c15:f>'2,4 - Eg graduate'!$AF$6:$AF$8</c15:f>
                <c15:dlblRangeCache>
                  <c:ptCount val="3"/>
                  <c:pt idx="0">
                    <c:v> £34,000 </c:v>
                  </c:pt>
                  <c:pt idx="1">
                    <c:v> £15,400 </c:v>
                  </c:pt>
                  <c:pt idx="2">
                    <c:v> £2,300 </c:v>
                  </c:pt>
                </c15:dlblRangeCache>
              </c15:datalabelsRange>
            </c:ext>
          </c:extLst>
        </c:ser>
        <c:dLbls>
          <c:showLegendKey val="0"/>
          <c:showVal val="0"/>
          <c:showCatName val="0"/>
          <c:showSerName val="0"/>
          <c:showPercent val="0"/>
          <c:showBubbleSize val="0"/>
          <c:showLeaderLines val="1"/>
        </c:dLbls>
        <c:gapWidth val="100"/>
        <c:splitType val="pos"/>
        <c:splitPos val="2"/>
        <c:secondPieSize val="75"/>
      </c:of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GB"/>
              <a:t>Graduate contributions by income decile</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576277379342439"/>
          <c:y val="1.9619242548935375E-2"/>
          <c:w val="0.87709640862794436"/>
          <c:h val="0.72840650251113614"/>
        </c:manualLayout>
      </c:layout>
      <c:lineChart>
        <c:grouping val="standard"/>
        <c:varyColors val="0"/>
        <c:ser>
          <c:idx val="0"/>
          <c:order val="0"/>
          <c:tx>
            <c:strRef>
              <c:f>Sheet2!$C$12</c:f>
              <c:strCache>
                <c:ptCount val="1"/>
                <c:pt idx="0">
                  <c:v>Current system</c:v>
                </c:pt>
              </c:strCache>
            </c:strRef>
          </c:tx>
          <c:spPr>
            <a:ln w="34925" cap="rnd">
              <a:solidFill>
                <a:srgbClr val="11A08A"/>
              </a:solidFill>
              <a:prstDash val="sysDash"/>
              <a:round/>
            </a:ln>
            <a:effectLst/>
          </c:spPr>
          <c:marker>
            <c:symbol val="none"/>
          </c:marker>
          <c:dLbls>
            <c:dLbl>
              <c:idx val="6"/>
              <c:layout>
                <c:manualLayout>
                  <c:x val="-7.4978584575627949E-2"/>
                  <c:y val="-0.10072496350169025"/>
                </c:manualLayout>
              </c:layout>
              <c:tx>
                <c:rich>
                  <a:bodyPr/>
                  <a:lstStyle/>
                  <a:p>
                    <a:r>
                      <a:rPr lang="en-US" dirty="0"/>
                      <a:t>Current system</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07C-4F97-BEC8-A365E4A57FA3}"/>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Sheet2!$C$13:$C$22</c:f>
              <c:numCache>
                <c:formatCode>_-"£"* #,##0_-;\-"£"* #,##0_-;_-"£"* "-"??_-;_-@_-</c:formatCode>
                <c:ptCount val="10"/>
                <c:pt idx="0">
                  <c:v>4847.3890000000001</c:v>
                </c:pt>
                <c:pt idx="1">
                  <c:v>10384.072</c:v>
                </c:pt>
                <c:pt idx="2">
                  <c:v>16303.223</c:v>
                </c:pt>
                <c:pt idx="3">
                  <c:v>21437.338</c:v>
                </c:pt>
                <c:pt idx="4">
                  <c:v>27356.545999999998</c:v>
                </c:pt>
                <c:pt idx="5">
                  <c:v>33842.362999999998</c:v>
                </c:pt>
                <c:pt idx="6">
                  <c:v>41155.158000000003</c:v>
                </c:pt>
                <c:pt idx="7">
                  <c:v>48672.999000000003</c:v>
                </c:pt>
                <c:pt idx="8">
                  <c:v>51710.557000000001</c:v>
                </c:pt>
                <c:pt idx="9">
                  <c:v>51797.413999999997</c:v>
                </c:pt>
              </c:numCache>
            </c:numRef>
          </c:val>
          <c:smooth val="0"/>
          <c:extLst xmlns:c16r2="http://schemas.microsoft.com/office/drawing/2015/06/chart">
            <c:ext xmlns:c16="http://schemas.microsoft.com/office/drawing/2014/chart" uri="{C3380CC4-5D6E-409C-BE32-E72D297353CC}">
              <c16:uniqueId val="{00000000-0189-46EA-A3A1-F79E2398764A}"/>
            </c:ext>
          </c:extLst>
        </c:ser>
        <c:ser>
          <c:idx val="1"/>
          <c:order val="1"/>
          <c:tx>
            <c:strRef>
              <c:f>Sheet2!$D$12</c:f>
              <c:strCache>
                <c:ptCount val="1"/>
                <c:pt idx="0">
                  <c:v>2018/19 system</c:v>
                </c:pt>
              </c:strCache>
            </c:strRef>
          </c:tx>
          <c:spPr>
            <a:ln w="50800" cap="rnd">
              <a:solidFill>
                <a:srgbClr val="007471"/>
              </a:solidFill>
              <a:round/>
            </a:ln>
            <a:effectLst/>
          </c:spPr>
          <c:marker>
            <c:symbol val="none"/>
          </c:marker>
          <c:dLbls>
            <c:dLbl>
              <c:idx val="8"/>
              <c:layout>
                <c:manualLayout>
                  <c:x val="1.1901362631052041E-3"/>
                  <c:y val="5.4236518808602439E-2"/>
                </c:manualLayout>
              </c:layout>
              <c:tx>
                <c:rich>
                  <a:bodyPr/>
                  <a:lstStyle/>
                  <a:p>
                    <a:r>
                      <a:rPr lang="en-US" dirty="0"/>
                      <a:t>2018/19 system</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07C-4F97-BEC8-A365E4A57FA3}"/>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Sheet2!$D$13:$D$22</c:f>
              <c:numCache>
                <c:formatCode>_-* #,##0_-;\-* #,##0_-;_-* "-"??_-;_-@_-</c:formatCode>
                <c:ptCount val="10"/>
                <c:pt idx="0">
                  <c:v>2547.1170000000002</c:v>
                </c:pt>
                <c:pt idx="1">
                  <c:v>5726.6450000000004</c:v>
                </c:pt>
                <c:pt idx="2">
                  <c:v>9935.7289999999994</c:v>
                </c:pt>
                <c:pt idx="3">
                  <c:v>13725.43</c:v>
                </c:pt>
                <c:pt idx="4">
                  <c:v>18844.296999999999</c:v>
                </c:pt>
                <c:pt idx="5">
                  <c:v>24492.324000000001</c:v>
                </c:pt>
                <c:pt idx="6">
                  <c:v>31673.33</c:v>
                </c:pt>
                <c:pt idx="7">
                  <c:v>40249.618999999999</c:v>
                </c:pt>
                <c:pt idx="8">
                  <c:v>48025.033000000003</c:v>
                </c:pt>
                <c:pt idx="9">
                  <c:v>49958.65</c:v>
                </c:pt>
              </c:numCache>
            </c:numRef>
          </c:val>
          <c:smooth val="0"/>
          <c:extLst xmlns:c16r2="http://schemas.microsoft.com/office/drawing/2015/06/chart">
            <c:ext xmlns:c16="http://schemas.microsoft.com/office/drawing/2014/chart" uri="{C3380CC4-5D6E-409C-BE32-E72D297353CC}">
              <c16:uniqueId val="{00000001-0189-46EA-A3A1-F79E2398764A}"/>
            </c:ext>
          </c:extLst>
        </c:ser>
        <c:ser>
          <c:idx val="2"/>
          <c:order val="2"/>
          <c:tx>
            <c:strRef>
              <c:f>Sheet2!#REF!</c:f>
              <c:strCache>
                <c:ptCount val="1"/>
                <c:pt idx="0">
                  <c:v>#REF!</c:v>
                </c:pt>
              </c:strCache>
            </c:strRef>
          </c:tx>
          <c:spPr>
            <a:ln w="28575" cap="rnd">
              <a:solidFill>
                <a:schemeClr val="accent3"/>
              </a:solidFill>
              <a:round/>
            </a:ln>
            <a:effectLst/>
          </c:spPr>
          <c:marker>
            <c:symbol val="none"/>
          </c:marker>
          <c:val>
            <c:numRef>
              <c:f>Sheet2!#REF!</c:f>
              <c:numCache>
                <c:formatCode>General</c:formatCode>
                <c:ptCount val="1"/>
                <c:pt idx="0">
                  <c:v>1</c:v>
                </c:pt>
              </c:numCache>
            </c:numRef>
          </c:val>
          <c:smooth val="0"/>
          <c:extLst xmlns:c16r2="http://schemas.microsoft.com/office/drawing/2015/06/chart">
            <c:ext xmlns:c16="http://schemas.microsoft.com/office/drawing/2014/chart" uri="{C3380CC4-5D6E-409C-BE32-E72D297353CC}">
              <c16:uniqueId val="{00000002-0189-46EA-A3A1-F79E2398764A}"/>
            </c:ext>
          </c:extLst>
        </c:ser>
        <c:ser>
          <c:idx val="3"/>
          <c:order val="3"/>
          <c:tx>
            <c:strRef>
              <c:f>Sheet2!$E$12</c:f>
              <c:strCache>
                <c:ptCount val="1"/>
                <c:pt idx="0">
                  <c:v>No fees</c:v>
                </c:pt>
              </c:strCache>
            </c:strRef>
          </c:tx>
          <c:spPr>
            <a:ln w="50800" cap="rnd">
              <a:solidFill>
                <a:schemeClr val="tx1">
                  <a:lumMod val="85000"/>
                  <a:lumOff val="15000"/>
                </a:schemeClr>
              </a:solidFill>
              <a:round/>
            </a:ln>
            <a:effectLst/>
          </c:spPr>
          <c:marker>
            <c:symbol val="none"/>
          </c:marker>
          <c:dLbls>
            <c:dLbl>
              <c:idx val="7"/>
              <c:layout>
                <c:manualLayout>
                  <c:x val="-2.0232316472788472E-2"/>
                  <c:y val="-5.9401901552278862E-2"/>
                </c:manualLayout>
              </c:layout>
              <c:tx>
                <c:rich>
                  <a:bodyPr/>
                  <a:lstStyle/>
                  <a:p>
                    <a:r>
                      <a:rPr lang="en-US" dirty="0"/>
                      <a:t>No Fees</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107C-4F97-BEC8-A365E4A57FA3}"/>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Sheet2!$E$13:$E$22</c:f>
              <c:numCache>
                <c:formatCode>_-"£"* #,##0_-;\-"£"* #,##0_-;_-"£"* "-"??_-;_-@_-</c:formatCode>
                <c:ptCount val="10"/>
                <c:pt idx="0">
                  <c:v>2244.502</c:v>
                </c:pt>
                <c:pt idx="1">
                  <c:v>5072.7449999999999</c:v>
                </c:pt>
                <c:pt idx="2">
                  <c:v>8118.1580000000004</c:v>
                </c:pt>
                <c:pt idx="3">
                  <c:v>10404.004999999999</c:v>
                </c:pt>
                <c:pt idx="4">
                  <c:v>11840.157999999999</c:v>
                </c:pt>
                <c:pt idx="5">
                  <c:v>12603.495000000001</c:v>
                </c:pt>
                <c:pt idx="6">
                  <c:v>12778.352000000001</c:v>
                </c:pt>
                <c:pt idx="7">
                  <c:v>13077.936</c:v>
                </c:pt>
                <c:pt idx="8">
                  <c:v>13101.879000000001</c:v>
                </c:pt>
                <c:pt idx="9">
                  <c:v>13397.883</c:v>
                </c:pt>
              </c:numCache>
            </c:numRef>
          </c:val>
          <c:smooth val="0"/>
          <c:extLst xmlns:c16r2="http://schemas.microsoft.com/office/drawing/2015/06/chart">
            <c:ext xmlns:c16="http://schemas.microsoft.com/office/drawing/2014/chart" uri="{C3380CC4-5D6E-409C-BE32-E72D297353CC}">
              <c16:uniqueId val="{00000003-0189-46EA-A3A1-F79E2398764A}"/>
            </c:ext>
          </c:extLst>
        </c:ser>
        <c:ser>
          <c:idx val="4"/>
          <c:order val="4"/>
          <c:tx>
            <c:strRef>
              <c:f>Sheet2!$F$12</c:f>
              <c:strCache>
                <c:ptCount val="1"/>
                <c:pt idx="0">
                  <c:v>Graduate tax</c:v>
                </c:pt>
              </c:strCache>
            </c:strRef>
          </c:tx>
          <c:spPr>
            <a:ln w="50800" cap="rnd">
              <a:solidFill>
                <a:srgbClr val="7030A0"/>
              </a:solidFill>
              <a:round/>
            </a:ln>
            <a:effectLst/>
          </c:spPr>
          <c:marker>
            <c:symbol val="none"/>
          </c:marker>
          <c:dLbls>
            <c:dLbl>
              <c:idx val="9"/>
              <c:layout>
                <c:manualLayout>
                  <c:x val="-8.9260219732890486E-2"/>
                  <c:y val="1.0330765487352851E-2"/>
                </c:manualLayout>
              </c:layout>
              <c:tx>
                <c:rich>
                  <a:bodyPr/>
                  <a:lstStyle/>
                  <a:p>
                    <a:r>
                      <a:rPr lang="en-US" dirty="0"/>
                      <a:t>Graduate tax</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107C-4F97-BEC8-A365E4A57FA3}"/>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Sheet2!$F$13:$F$22</c:f>
              <c:numCache>
                <c:formatCode>_-"£"* #,##0_-;\-"£"* #,##0_-;_-"£"* "-"??_-;_-@_-</c:formatCode>
                <c:ptCount val="10"/>
                <c:pt idx="0">
                  <c:v>2547.2020000000002</c:v>
                </c:pt>
                <c:pt idx="1">
                  <c:v>5726.7349999999997</c:v>
                </c:pt>
                <c:pt idx="2">
                  <c:v>9939.3029999999999</c:v>
                </c:pt>
                <c:pt idx="3">
                  <c:v>13728.779</c:v>
                </c:pt>
                <c:pt idx="4">
                  <c:v>18948.668000000001</c:v>
                </c:pt>
                <c:pt idx="5">
                  <c:v>24614.84</c:v>
                </c:pt>
                <c:pt idx="6">
                  <c:v>32017.26</c:v>
                </c:pt>
                <c:pt idx="7">
                  <c:v>41595.9</c:v>
                </c:pt>
                <c:pt idx="8">
                  <c:v>56540.92</c:v>
                </c:pt>
                <c:pt idx="9">
                  <c:v>95273.312999999995</c:v>
                </c:pt>
              </c:numCache>
            </c:numRef>
          </c:val>
          <c:smooth val="0"/>
          <c:extLst xmlns:c16r2="http://schemas.microsoft.com/office/drawing/2015/06/chart">
            <c:ext xmlns:c16="http://schemas.microsoft.com/office/drawing/2014/chart" uri="{C3380CC4-5D6E-409C-BE32-E72D297353CC}">
              <c16:uniqueId val="{00000004-0189-46EA-A3A1-F79E2398764A}"/>
            </c:ext>
          </c:extLst>
        </c:ser>
        <c:dLbls>
          <c:showLegendKey val="0"/>
          <c:showVal val="0"/>
          <c:showCatName val="0"/>
          <c:showSerName val="0"/>
          <c:showPercent val="0"/>
          <c:showBubbleSize val="0"/>
        </c:dLbls>
        <c:smooth val="0"/>
        <c:axId val="562585112"/>
        <c:axId val="562594520"/>
      </c:lineChart>
      <c:catAx>
        <c:axId val="56258511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a:t>Income decile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62594520"/>
        <c:crosses val="autoZero"/>
        <c:auto val="1"/>
        <c:lblAlgn val="ctr"/>
        <c:lblOffset val="100"/>
        <c:noMultiLvlLbl val="0"/>
      </c:catAx>
      <c:valAx>
        <c:axId val="562594520"/>
        <c:scaling>
          <c:orientation val="minMax"/>
          <c:max val="100000"/>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a:t>Level of graduate contributions (£)</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_-&quot;£&quot;* #,##0_-;\-&quot;£&quot;* #,##0_-;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62585112"/>
        <c:crosses val="autoZero"/>
        <c:crossBetween val="between"/>
        <c:majorUnit val="20000"/>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62280735613317"/>
          <c:y val="6.8767781857760932E-2"/>
          <c:w val="0.83133188359067567"/>
          <c:h val="0.75587489725104684"/>
        </c:manualLayout>
      </c:layout>
      <c:bubbleChart>
        <c:varyColors val="0"/>
        <c:ser>
          <c:idx val="0"/>
          <c:order val="0"/>
          <c:tx>
            <c:strRef>
              <c:f>'26_02_2018 (2)'!$E$17</c:f>
              <c:strCache>
                <c:ptCount val="1"/>
                <c:pt idx="0">
                  <c:v>Taxpayer</c:v>
                </c:pt>
              </c:strCache>
            </c:strRef>
          </c:tx>
          <c:spPr>
            <a:solidFill>
              <a:srgbClr val="009999">
                <a:alpha val="66000"/>
              </a:srgbClr>
            </a:solidFill>
            <a:ln>
              <a:solidFill>
                <a:srgbClr val="005654"/>
              </a:solidFill>
            </a:ln>
            <a:effectLst/>
          </c:spPr>
          <c:invertIfNegative val="0"/>
          <c:dLbls>
            <c:dLbl>
              <c:idx val="0"/>
              <c:layout>
                <c:manualLayout>
                  <c:x val="-2.7643398132554366E-2"/>
                  <c:y val="0.12684362835490481"/>
                </c:manualLayout>
              </c:layout>
              <c:tx>
                <c:rich>
                  <a:bodyPr/>
                  <a:lstStyle/>
                  <a:p>
                    <a:r>
                      <a:rPr lang="en-US"/>
                      <a:t>Current system</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CCF-4C1B-962D-595CF4DC5ED7}"/>
                </c:ext>
                <c:ext xmlns:c15="http://schemas.microsoft.com/office/drawing/2012/chart" uri="{CE6537A1-D6FC-4f65-9D91-7224C49458BB}"/>
              </c:extLst>
            </c:dLbl>
            <c:dLbl>
              <c:idx val="1"/>
              <c:layout>
                <c:manualLayout>
                  <c:x val="-5.528679626510981E-3"/>
                  <c:y val="-0.13274333199931904"/>
                </c:manualLayout>
              </c:layout>
              <c:tx>
                <c:rich>
                  <a:bodyPr/>
                  <a:lstStyle/>
                  <a:p>
                    <a:r>
                      <a:rPr lang="en-US"/>
                      <a:t>Conservative Conf</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CCF-4C1B-962D-595CF4DC5ED7}"/>
                </c:ext>
                <c:ext xmlns:c15="http://schemas.microsoft.com/office/drawing/2012/chart" uri="{CE6537A1-D6FC-4f65-9D91-7224C49458BB}"/>
              </c:extLst>
            </c:dLbl>
            <c:dLbl>
              <c:idx val="2"/>
              <c:layout>
                <c:manualLayout>
                  <c:x val="2.0271825297206437E-2"/>
                  <c:y val="2.9498518222070883E-3"/>
                </c:manualLayout>
              </c:layout>
              <c:tx>
                <c:rich>
                  <a:bodyPr/>
                  <a:lstStyle/>
                  <a:p>
                    <a:r>
                      <a:rPr lang="en-US"/>
                      <a:t>No fees</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FCCF-4C1B-962D-595CF4DC5ED7}"/>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3-FCCF-4C1B-962D-595CF4DC5ED7}"/>
                </c:ext>
                <c:ext xmlns:c15="http://schemas.microsoft.com/office/drawing/2012/chart" uri="{CE6537A1-D6FC-4f65-9D91-7224C49458BB}"/>
              </c:extLst>
            </c:dLbl>
            <c:dLbl>
              <c:idx val="5"/>
              <c:layout>
                <c:manualLayout>
                  <c:x val="2.2114718506043383E-2"/>
                  <c:y val="-8.8495554666212645E-3"/>
                </c:manualLayout>
              </c:layout>
              <c:tx>
                <c:rich>
                  <a:bodyPr/>
                  <a:lstStyle/>
                  <a:p>
                    <a:r>
                      <a:rPr lang="en-US"/>
                      <a:t>Graduate tax</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FCCF-4C1B-962D-595CF4DC5ED7}"/>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'26_02_2018 (2)'!$D$18:$D$23</c:f>
              <c:numCache>
                <c:formatCode>General</c:formatCode>
                <c:ptCount val="6"/>
                <c:pt idx="0">
                  <c:v>8</c:v>
                </c:pt>
              </c:numCache>
            </c:numRef>
          </c:xVal>
          <c:yVal>
            <c:numRef>
              <c:f>'26_02_2018 (2)'!$E$18:$E$23</c:f>
              <c:numCache>
                <c:formatCode>General</c:formatCode>
                <c:ptCount val="6"/>
                <c:pt idx="0" formatCode="0%">
                  <c:v>0.342823950144997</c:v>
                </c:pt>
              </c:numCache>
            </c:numRef>
          </c:yVal>
          <c:bubbleSize>
            <c:numRef>
              <c:f>'26_02_2018 (2)'!$F$18:$F$23</c:f>
              <c:numCache>
                <c:formatCode>General</c:formatCode>
                <c:ptCount val="6"/>
                <c:pt idx="0" formatCode="#,##0">
                  <c:v>1000</c:v>
                </c:pt>
              </c:numCache>
            </c:numRef>
          </c:bubbleSize>
          <c:bubble3D val="0"/>
          <c:extLst xmlns:c16r2="http://schemas.microsoft.com/office/drawing/2015/06/chart">
            <c:ext xmlns:c16="http://schemas.microsoft.com/office/drawing/2014/chart" uri="{C3380CC4-5D6E-409C-BE32-E72D297353CC}">
              <c16:uniqueId val="{00000005-FCCF-4C1B-962D-595CF4DC5ED7}"/>
            </c:ext>
          </c:extLst>
        </c:ser>
        <c:dLbls>
          <c:showLegendKey val="0"/>
          <c:showVal val="0"/>
          <c:showCatName val="0"/>
          <c:showSerName val="0"/>
          <c:showPercent val="0"/>
          <c:showBubbleSize val="0"/>
        </c:dLbls>
        <c:bubbleScale val="20"/>
        <c:showNegBubbles val="0"/>
        <c:axId val="562594912"/>
        <c:axId val="562591776"/>
      </c:bubbleChart>
      <c:valAx>
        <c:axId val="562594912"/>
        <c:scaling>
          <c:orientation val="minMax"/>
          <c:min val="0"/>
        </c:scaling>
        <c:delete val="1"/>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400"/>
                  <a:t>Financial impact to government</a:t>
                </a:r>
              </a:p>
            </c:rich>
          </c:tx>
          <c:layout>
            <c:manualLayout>
              <c:xMode val="edge"/>
              <c:yMode val="edge"/>
              <c:x val="0.39348019209041846"/>
              <c:y val="0.9234447085200903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crossAx val="562591776"/>
        <c:crosses val="autoZero"/>
        <c:crossBetween val="midCat"/>
      </c:valAx>
      <c:valAx>
        <c:axId val="562591776"/>
        <c:scaling>
          <c:orientation val="minMax"/>
          <c:max val="1"/>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56259491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62280735613317"/>
          <c:y val="6.8767781857760932E-2"/>
          <c:w val="0.83133188359067567"/>
          <c:h val="0.75587489725104684"/>
        </c:manualLayout>
      </c:layout>
      <c:bubbleChart>
        <c:varyColors val="0"/>
        <c:ser>
          <c:idx val="0"/>
          <c:order val="0"/>
          <c:tx>
            <c:strRef>
              <c:f>'26_02_2018 (6)'!$E$17</c:f>
              <c:strCache>
                <c:ptCount val="1"/>
                <c:pt idx="0">
                  <c:v>Taxpayer</c:v>
                </c:pt>
              </c:strCache>
            </c:strRef>
          </c:tx>
          <c:spPr>
            <a:solidFill>
              <a:srgbClr val="009999">
                <a:alpha val="66000"/>
              </a:srgbClr>
            </a:solidFill>
            <a:ln>
              <a:solidFill>
                <a:srgbClr val="005654"/>
              </a:solidFill>
            </a:ln>
            <a:effectLst/>
          </c:spPr>
          <c:invertIfNegative val="0"/>
          <c:dLbls>
            <c:dLbl>
              <c:idx val="0"/>
              <c:delete val="1"/>
              <c:extLst xmlns:c16r2="http://schemas.microsoft.com/office/drawing/2015/06/chart">
                <c:ext xmlns:c16="http://schemas.microsoft.com/office/drawing/2014/chart" uri="{C3380CC4-5D6E-409C-BE32-E72D297353CC}">
                  <c16:uniqueId val="{00000000-7153-4C31-B43A-5B53A026FCDC}"/>
                </c:ext>
                <c:ext xmlns:c15="http://schemas.microsoft.com/office/drawing/2012/chart" uri="{CE6537A1-D6FC-4f65-9D91-7224C49458BB}"/>
              </c:extLst>
            </c:dLbl>
            <c:dLbl>
              <c:idx val="1"/>
              <c:layout>
                <c:manualLayout>
                  <c:x val="-5.528679626510981E-3"/>
                  <c:y val="-0.13274333199931904"/>
                </c:manualLayout>
              </c:layout>
              <c:tx>
                <c:rich>
                  <a:bodyPr/>
                  <a:lstStyle/>
                  <a:p>
                    <a:r>
                      <a:rPr lang="en-US"/>
                      <a:t>2018/19 system</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153-4C31-B43A-5B53A026FCDC}"/>
                </c:ext>
                <c:ext xmlns:c15="http://schemas.microsoft.com/office/drawing/2012/chart" uri="{CE6537A1-D6FC-4f65-9D91-7224C49458BB}"/>
              </c:extLst>
            </c:dLbl>
            <c:dLbl>
              <c:idx val="2"/>
              <c:layout>
                <c:manualLayout>
                  <c:x val="2.0271825297206437E-2"/>
                  <c:y val="2.9498518222070883E-3"/>
                </c:manualLayout>
              </c:layout>
              <c:tx>
                <c:rich>
                  <a:bodyPr/>
                  <a:lstStyle/>
                  <a:p>
                    <a:r>
                      <a:rPr lang="en-US"/>
                      <a:t>No fees</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7153-4C31-B43A-5B53A026FCDC}"/>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3-7153-4C31-B43A-5B53A026FCDC}"/>
                </c:ext>
                <c:ext xmlns:c15="http://schemas.microsoft.com/office/drawing/2012/chart" uri="{CE6537A1-D6FC-4f65-9D91-7224C49458BB}"/>
              </c:extLst>
            </c:dLbl>
            <c:dLbl>
              <c:idx val="5"/>
              <c:layout>
                <c:manualLayout>
                  <c:x val="2.2114718506043383E-2"/>
                  <c:y val="-8.8495554666212645E-3"/>
                </c:manualLayout>
              </c:layout>
              <c:tx>
                <c:rich>
                  <a:bodyPr/>
                  <a:lstStyle/>
                  <a:p>
                    <a:r>
                      <a:rPr lang="en-US"/>
                      <a:t>Graduate tax</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7153-4C31-B43A-5B53A026FCDC}"/>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'26_02_2018 (6)'!$D$18:$D$23</c:f>
              <c:numCache>
                <c:formatCode>General</c:formatCode>
                <c:ptCount val="6"/>
                <c:pt idx="0">
                  <c:v>8</c:v>
                </c:pt>
                <c:pt idx="1">
                  <c:v>8</c:v>
                </c:pt>
              </c:numCache>
            </c:numRef>
          </c:xVal>
          <c:yVal>
            <c:numRef>
              <c:f>'26_02_2018 (6)'!$E$18:$E$23</c:f>
              <c:numCache>
                <c:formatCode>0%</c:formatCode>
                <c:ptCount val="6"/>
                <c:pt idx="0">
                  <c:v>0.342823950144997</c:v>
                </c:pt>
                <c:pt idx="1">
                  <c:v>0.46708725401131862</c:v>
                </c:pt>
              </c:numCache>
            </c:numRef>
          </c:yVal>
          <c:bubbleSize>
            <c:numRef>
              <c:f>'26_02_2018 (6)'!$F$18:$F$23</c:f>
              <c:numCache>
                <c:formatCode>#,##0</c:formatCode>
                <c:ptCount val="6"/>
                <c:pt idx="0">
                  <c:v>1000</c:v>
                </c:pt>
                <c:pt idx="1">
                  <c:v>1000</c:v>
                </c:pt>
              </c:numCache>
            </c:numRef>
          </c:bubbleSize>
          <c:bubble3D val="0"/>
          <c:extLst xmlns:c16r2="http://schemas.microsoft.com/office/drawing/2015/06/chart">
            <c:ext xmlns:c16="http://schemas.microsoft.com/office/drawing/2014/chart" uri="{C3380CC4-5D6E-409C-BE32-E72D297353CC}">
              <c16:uniqueId val="{00000005-7153-4C31-B43A-5B53A026FCDC}"/>
            </c:ext>
          </c:extLst>
        </c:ser>
        <c:dLbls>
          <c:showLegendKey val="0"/>
          <c:showVal val="0"/>
          <c:showCatName val="0"/>
          <c:showSerName val="0"/>
          <c:showPercent val="0"/>
          <c:showBubbleSize val="0"/>
        </c:dLbls>
        <c:bubbleScale val="20"/>
        <c:showNegBubbles val="0"/>
        <c:axId val="562590992"/>
        <c:axId val="562589032"/>
      </c:bubbleChart>
      <c:valAx>
        <c:axId val="562590992"/>
        <c:scaling>
          <c:orientation val="minMax"/>
          <c:min val="0"/>
        </c:scaling>
        <c:delete val="1"/>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400"/>
                  <a:t>Financial impact to government</a:t>
                </a:r>
              </a:p>
            </c:rich>
          </c:tx>
          <c:layout>
            <c:manualLayout>
              <c:xMode val="edge"/>
              <c:yMode val="edge"/>
              <c:x val="0.39348019209041846"/>
              <c:y val="0.9234447085200903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crossAx val="562589032"/>
        <c:crosses val="autoZero"/>
        <c:crossBetween val="midCat"/>
      </c:valAx>
      <c:valAx>
        <c:axId val="562589032"/>
        <c:scaling>
          <c:orientation val="minMax"/>
          <c:max val="1"/>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56259099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62280735613317"/>
          <c:y val="6.8767781857760932E-2"/>
          <c:w val="0.83133188359067567"/>
          <c:h val="0.75587489725104684"/>
        </c:manualLayout>
      </c:layout>
      <c:bubbleChart>
        <c:varyColors val="0"/>
        <c:ser>
          <c:idx val="0"/>
          <c:order val="0"/>
          <c:tx>
            <c:strRef>
              <c:f>'26_02_2018 (7)'!$E$17</c:f>
              <c:strCache>
                <c:ptCount val="1"/>
                <c:pt idx="0">
                  <c:v>Taxpayer</c:v>
                </c:pt>
              </c:strCache>
            </c:strRef>
          </c:tx>
          <c:spPr>
            <a:solidFill>
              <a:srgbClr val="009999">
                <a:alpha val="66000"/>
              </a:srgbClr>
            </a:solidFill>
            <a:ln>
              <a:solidFill>
                <a:srgbClr val="005654"/>
              </a:solidFill>
            </a:ln>
            <a:effectLst/>
          </c:spPr>
          <c:invertIfNegative val="0"/>
          <c:dLbls>
            <c:dLbl>
              <c:idx val="0"/>
              <c:delete val="1"/>
              <c:extLst xmlns:c16r2="http://schemas.microsoft.com/office/drawing/2015/06/chart">
                <c:ext xmlns:c16="http://schemas.microsoft.com/office/drawing/2014/chart" uri="{C3380CC4-5D6E-409C-BE32-E72D297353CC}">
                  <c16:uniqueId val="{00000000-4006-470D-A400-BBEE510D2F34}"/>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1-4006-470D-A400-BBEE510D2F34}"/>
                </c:ext>
                <c:ext xmlns:c15="http://schemas.microsoft.com/office/drawing/2012/chart" uri="{CE6537A1-D6FC-4f65-9D91-7224C49458BB}"/>
              </c:extLst>
            </c:dLbl>
            <c:dLbl>
              <c:idx val="2"/>
              <c:layout>
                <c:manualLayout>
                  <c:x val="2.0271825297206437E-2"/>
                  <c:y val="2.9498518222070883E-3"/>
                </c:manualLayout>
              </c:layout>
              <c:tx>
                <c:rich>
                  <a:bodyPr/>
                  <a:lstStyle/>
                  <a:p>
                    <a:r>
                      <a:rPr lang="en-US"/>
                      <a:t>No fees</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006-470D-A400-BBEE510D2F34}"/>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3-4006-470D-A400-BBEE510D2F34}"/>
                </c:ext>
                <c:ext xmlns:c15="http://schemas.microsoft.com/office/drawing/2012/chart" uri="{CE6537A1-D6FC-4f65-9D91-7224C49458BB}"/>
              </c:extLst>
            </c:dLbl>
            <c:dLbl>
              <c:idx val="5"/>
              <c:layout>
                <c:manualLayout>
                  <c:x val="2.2114718506043383E-2"/>
                  <c:y val="-8.8495554666212645E-3"/>
                </c:manualLayout>
              </c:layout>
              <c:tx>
                <c:rich>
                  <a:bodyPr/>
                  <a:lstStyle/>
                  <a:p>
                    <a:r>
                      <a:rPr lang="en-US"/>
                      <a:t>Graduate tax</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006-470D-A400-BBEE510D2F3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'26_02_2018 (7)'!$D$18:$D$23</c:f>
              <c:numCache>
                <c:formatCode>General</c:formatCode>
                <c:ptCount val="6"/>
                <c:pt idx="0">
                  <c:v>8</c:v>
                </c:pt>
                <c:pt idx="1">
                  <c:v>8</c:v>
                </c:pt>
                <c:pt idx="5">
                  <c:v>1</c:v>
                </c:pt>
              </c:numCache>
            </c:numRef>
          </c:xVal>
          <c:yVal>
            <c:numRef>
              <c:f>'26_02_2018 (7)'!$E$18:$E$23</c:f>
              <c:numCache>
                <c:formatCode>0%</c:formatCode>
                <c:ptCount val="6"/>
                <c:pt idx="0">
                  <c:v>0.342823950144997</c:v>
                </c:pt>
                <c:pt idx="1">
                  <c:v>0.46708725401131862</c:v>
                </c:pt>
                <c:pt idx="5">
                  <c:v>0.35687360062543594</c:v>
                </c:pt>
              </c:numCache>
            </c:numRef>
          </c:yVal>
          <c:bubbleSize>
            <c:numRef>
              <c:f>'26_02_2018 (7)'!$F$18:$F$23</c:f>
              <c:numCache>
                <c:formatCode>#,##0</c:formatCode>
                <c:ptCount val="6"/>
                <c:pt idx="0">
                  <c:v>1000</c:v>
                </c:pt>
                <c:pt idx="1">
                  <c:v>1000</c:v>
                </c:pt>
                <c:pt idx="5">
                  <c:v>1000</c:v>
                </c:pt>
              </c:numCache>
            </c:numRef>
          </c:bubbleSize>
          <c:bubble3D val="0"/>
          <c:extLst xmlns:c16r2="http://schemas.microsoft.com/office/drawing/2015/06/chart">
            <c:ext xmlns:c16="http://schemas.microsoft.com/office/drawing/2014/chart" uri="{C3380CC4-5D6E-409C-BE32-E72D297353CC}">
              <c16:uniqueId val="{00000005-4006-470D-A400-BBEE510D2F34}"/>
            </c:ext>
          </c:extLst>
        </c:ser>
        <c:dLbls>
          <c:showLegendKey val="0"/>
          <c:showVal val="0"/>
          <c:showCatName val="0"/>
          <c:showSerName val="0"/>
          <c:showPercent val="0"/>
          <c:showBubbleSize val="0"/>
        </c:dLbls>
        <c:bubbleScale val="20"/>
        <c:showNegBubbles val="0"/>
        <c:axId val="562585504"/>
        <c:axId val="562591384"/>
      </c:bubbleChart>
      <c:valAx>
        <c:axId val="562585504"/>
        <c:scaling>
          <c:orientation val="minMax"/>
          <c:min val="0"/>
        </c:scaling>
        <c:delete val="1"/>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400"/>
                  <a:t>Financial impact to government</a:t>
                </a:r>
              </a:p>
            </c:rich>
          </c:tx>
          <c:layout>
            <c:manualLayout>
              <c:xMode val="edge"/>
              <c:yMode val="edge"/>
              <c:x val="0.39348019209041846"/>
              <c:y val="0.9234447085200903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crossAx val="562591384"/>
        <c:crosses val="autoZero"/>
        <c:crossBetween val="midCat"/>
      </c:valAx>
      <c:valAx>
        <c:axId val="562591384"/>
        <c:scaling>
          <c:orientation val="minMax"/>
          <c:max val="1"/>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56258550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62280735613317"/>
          <c:y val="6.8767781857760932E-2"/>
          <c:w val="0.83133188359067567"/>
          <c:h val="0.75587489725104684"/>
        </c:manualLayout>
      </c:layout>
      <c:bubbleChart>
        <c:varyColors val="0"/>
        <c:ser>
          <c:idx val="0"/>
          <c:order val="0"/>
          <c:tx>
            <c:strRef>
              <c:f>'26_02_2018 (8)'!$E$17</c:f>
              <c:strCache>
                <c:ptCount val="1"/>
                <c:pt idx="0">
                  <c:v>Taxpayer</c:v>
                </c:pt>
              </c:strCache>
            </c:strRef>
          </c:tx>
          <c:spPr>
            <a:solidFill>
              <a:srgbClr val="009999">
                <a:alpha val="66000"/>
              </a:srgbClr>
            </a:solidFill>
            <a:ln>
              <a:solidFill>
                <a:srgbClr val="005654"/>
              </a:solidFill>
            </a:ln>
            <a:effectLst/>
          </c:spPr>
          <c:invertIfNegative val="0"/>
          <c:dLbls>
            <c:dLbl>
              <c:idx val="0"/>
              <c:delete val="1"/>
              <c:extLst xmlns:c16r2="http://schemas.microsoft.com/office/drawing/2015/06/chart">
                <c:ext xmlns:c16="http://schemas.microsoft.com/office/drawing/2014/chart" uri="{C3380CC4-5D6E-409C-BE32-E72D297353CC}">
                  <c16:uniqueId val="{00000000-D84A-4574-8072-120798B32F7F}"/>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1-D84A-4574-8072-120798B32F7F}"/>
                </c:ext>
                <c:ext xmlns:c15="http://schemas.microsoft.com/office/drawing/2012/chart" uri="{CE6537A1-D6FC-4f65-9D91-7224C49458BB}"/>
              </c:extLst>
            </c:dLbl>
            <c:dLbl>
              <c:idx val="2"/>
              <c:layout>
                <c:manualLayout>
                  <c:x val="2.0271825297206437E-2"/>
                  <c:y val="2.9498518222070883E-3"/>
                </c:manualLayout>
              </c:layout>
              <c:tx>
                <c:rich>
                  <a:bodyPr/>
                  <a:lstStyle/>
                  <a:p>
                    <a:r>
                      <a:rPr lang="en-US"/>
                      <a:t>No fees</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84A-4574-8072-120798B32F7F}"/>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3-D84A-4574-8072-120798B32F7F}"/>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4-D84A-4574-8072-120798B32F7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'26_02_2018 (8)'!$D$18:$D$23</c:f>
              <c:numCache>
                <c:formatCode>General</c:formatCode>
                <c:ptCount val="6"/>
                <c:pt idx="0">
                  <c:v>8</c:v>
                </c:pt>
                <c:pt idx="1">
                  <c:v>8</c:v>
                </c:pt>
                <c:pt idx="2">
                  <c:v>2</c:v>
                </c:pt>
                <c:pt idx="5">
                  <c:v>1</c:v>
                </c:pt>
              </c:numCache>
            </c:numRef>
          </c:xVal>
          <c:yVal>
            <c:numRef>
              <c:f>'26_02_2018 (8)'!$E$18:$E$23</c:f>
              <c:numCache>
                <c:formatCode>0%</c:formatCode>
                <c:ptCount val="6"/>
                <c:pt idx="0">
                  <c:v>0.342823950144997</c:v>
                </c:pt>
                <c:pt idx="1">
                  <c:v>0.46708725401131862</c:v>
                </c:pt>
                <c:pt idx="2">
                  <c:v>0.78064904571195137</c:v>
                </c:pt>
                <c:pt idx="5">
                  <c:v>0.35687360062543594</c:v>
                </c:pt>
              </c:numCache>
            </c:numRef>
          </c:yVal>
          <c:bubbleSize>
            <c:numRef>
              <c:f>'26_02_2018 (8)'!$F$18:$F$23</c:f>
              <c:numCache>
                <c:formatCode>#,##0</c:formatCode>
                <c:ptCount val="6"/>
                <c:pt idx="0">
                  <c:v>1000</c:v>
                </c:pt>
                <c:pt idx="1">
                  <c:v>1000</c:v>
                </c:pt>
                <c:pt idx="2">
                  <c:v>1000</c:v>
                </c:pt>
                <c:pt idx="5">
                  <c:v>1000</c:v>
                </c:pt>
              </c:numCache>
            </c:numRef>
          </c:bubbleSize>
          <c:bubble3D val="0"/>
          <c:extLst xmlns:c16r2="http://schemas.microsoft.com/office/drawing/2015/06/chart">
            <c:ext xmlns:c16="http://schemas.microsoft.com/office/drawing/2014/chart" uri="{C3380CC4-5D6E-409C-BE32-E72D297353CC}">
              <c16:uniqueId val="{00000005-D84A-4574-8072-120798B32F7F}"/>
            </c:ext>
          </c:extLst>
        </c:ser>
        <c:dLbls>
          <c:showLegendKey val="0"/>
          <c:showVal val="0"/>
          <c:showCatName val="0"/>
          <c:showSerName val="0"/>
          <c:showPercent val="0"/>
          <c:showBubbleSize val="0"/>
        </c:dLbls>
        <c:bubbleScale val="20"/>
        <c:showNegBubbles val="0"/>
        <c:axId val="562586680"/>
        <c:axId val="562593736"/>
      </c:bubbleChart>
      <c:valAx>
        <c:axId val="562586680"/>
        <c:scaling>
          <c:orientation val="minMax"/>
          <c:min val="0"/>
        </c:scaling>
        <c:delete val="1"/>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400"/>
                  <a:t>Financial impact to government</a:t>
                </a:r>
              </a:p>
            </c:rich>
          </c:tx>
          <c:layout>
            <c:manualLayout>
              <c:xMode val="edge"/>
              <c:yMode val="edge"/>
              <c:x val="0.39348019209041846"/>
              <c:y val="0.9234447085200903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crossAx val="562593736"/>
        <c:crosses val="autoZero"/>
        <c:crossBetween val="midCat"/>
      </c:valAx>
      <c:valAx>
        <c:axId val="562593736"/>
        <c:scaling>
          <c:orientation val="minMax"/>
          <c:max val="1"/>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56258668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7601428571428594E-2"/>
          <c:y val="0.117707246376812"/>
          <c:w val="0.91012899305555495"/>
          <c:h val="0.71126932367149798"/>
        </c:manualLayout>
      </c:layout>
      <c:lineChart>
        <c:grouping val="standard"/>
        <c:varyColors val="0"/>
        <c:ser>
          <c:idx val="0"/>
          <c:order val="0"/>
          <c:tx>
            <c:strRef>
              <c:f>Sheet1!$A$9</c:f>
              <c:strCache>
                <c:ptCount val="1"/>
                <c:pt idx="0">
                  <c:v>Apprenticeships budget</c:v>
                </c:pt>
              </c:strCache>
            </c:strRef>
          </c:tx>
          <c:spPr>
            <a:ln w="28575" cap="rnd" cmpd="sng" algn="ctr">
              <a:solidFill>
                <a:srgbClr val="5B9BD5"/>
              </a:solidFill>
              <a:prstDash val="solid"/>
              <a:round/>
            </a:ln>
            <a:effectLst/>
          </c:spPr>
          <c:marker>
            <c:symbol val="none"/>
          </c:marker>
          <c:cat>
            <c:strRef>
              <c:f>Sheet1!$B$8:$F$8</c:f>
              <c:strCache>
                <c:ptCount val="5"/>
                <c:pt idx="0">
                  <c:v>2011-12</c:v>
                </c:pt>
                <c:pt idx="1">
                  <c:v>2012-13</c:v>
                </c:pt>
                <c:pt idx="2">
                  <c:v>2013-14</c:v>
                </c:pt>
                <c:pt idx="3">
                  <c:v>2014-15</c:v>
                </c:pt>
                <c:pt idx="4">
                  <c:v>2015-16</c:v>
                </c:pt>
              </c:strCache>
            </c:strRef>
          </c:cat>
          <c:val>
            <c:numRef>
              <c:f>Sheet1!$B$9:$F$9</c:f>
              <c:numCache>
                <c:formatCode>#,##0</c:formatCode>
                <c:ptCount val="5"/>
                <c:pt idx="0">
                  <c:v>1389000000</c:v>
                </c:pt>
                <c:pt idx="1">
                  <c:v>1435000000</c:v>
                </c:pt>
                <c:pt idx="2">
                  <c:v>1497000000</c:v>
                </c:pt>
                <c:pt idx="3">
                  <c:v>1634000000</c:v>
                </c:pt>
                <c:pt idx="4">
                  <c:v>1808000000</c:v>
                </c:pt>
              </c:numCache>
            </c:numRef>
          </c:val>
          <c:smooth val="0"/>
          <c:extLst xmlns:c16r2="http://schemas.microsoft.com/office/drawing/2015/06/chart">
            <c:ext xmlns:c16="http://schemas.microsoft.com/office/drawing/2014/chart" uri="{C3380CC4-5D6E-409C-BE32-E72D297353CC}">
              <c16:uniqueId val="{00000000-918A-4F02-B075-DC1A70947D0F}"/>
            </c:ext>
          </c:extLst>
        </c:ser>
        <c:ser>
          <c:idx val="1"/>
          <c:order val="1"/>
          <c:tx>
            <c:strRef>
              <c:f>Sheet1!$A$10</c:f>
              <c:strCache>
                <c:ptCount val="1"/>
                <c:pt idx="0">
                  <c:v>HEFCE teaching funding</c:v>
                </c:pt>
              </c:strCache>
            </c:strRef>
          </c:tx>
          <c:spPr>
            <a:ln w="28575" cap="rnd" cmpd="sng" algn="ctr">
              <a:solidFill>
                <a:srgbClr val="ED7D31"/>
              </a:solidFill>
              <a:prstDash val="solid"/>
              <a:round/>
            </a:ln>
            <a:effectLst/>
          </c:spPr>
          <c:marker>
            <c:symbol val="none"/>
          </c:marker>
          <c:cat>
            <c:strRef>
              <c:f>Sheet1!$B$8:$F$8</c:f>
              <c:strCache>
                <c:ptCount val="5"/>
                <c:pt idx="0">
                  <c:v>2011-12</c:v>
                </c:pt>
                <c:pt idx="1">
                  <c:v>2012-13</c:v>
                </c:pt>
                <c:pt idx="2">
                  <c:v>2013-14</c:v>
                </c:pt>
                <c:pt idx="3">
                  <c:v>2014-15</c:v>
                </c:pt>
                <c:pt idx="4">
                  <c:v>2015-16</c:v>
                </c:pt>
              </c:strCache>
            </c:strRef>
          </c:cat>
          <c:val>
            <c:numRef>
              <c:f>Sheet1!$B$10:$F$10</c:f>
              <c:numCache>
                <c:formatCode>#,##0</c:formatCode>
                <c:ptCount val="5"/>
                <c:pt idx="0">
                  <c:v>4600000000</c:v>
                </c:pt>
                <c:pt idx="1">
                  <c:v>3800000000</c:v>
                </c:pt>
                <c:pt idx="2">
                  <c:v>2900000000</c:v>
                </c:pt>
                <c:pt idx="3">
                  <c:v>1900000000</c:v>
                </c:pt>
                <c:pt idx="4">
                  <c:v>1600000000</c:v>
                </c:pt>
              </c:numCache>
            </c:numRef>
          </c:val>
          <c:smooth val="0"/>
          <c:extLst xmlns:c16r2="http://schemas.microsoft.com/office/drawing/2015/06/chart">
            <c:ext xmlns:c16="http://schemas.microsoft.com/office/drawing/2014/chart" uri="{C3380CC4-5D6E-409C-BE32-E72D297353CC}">
              <c16:uniqueId val="{00000001-918A-4F02-B075-DC1A70947D0F}"/>
            </c:ext>
          </c:extLst>
        </c:ser>
        <c:dLbls>
          <c:showLegendKey val="0"/>
          <c:showVal val="0"/>
          <c:showCatName val="0"/>
          <c:showSerName val="0"/>
          <c:showPercent val="0"/>
          <c:showBubbleSize val="0"/>
        </c:dLbls>
        <c:smooth val="0"/>
        <c:axId val="562587464"/>
        <c:axId val="562592168"/>
      </c:lineChart>
      <c:catAx>
        <c:axId val="562587464"/>
        <c:scaling>
          <c:orientation val="minMax"/>
        </c:scaling>
        <c:delete val="0"/>
        <c:axPos val="b"/>
        <c:numFmt formatCode="General" sourceLinked="1"/>
        <c:majorTickMark val="out"/>
        <c:minorTickMark val="none"/>
        <c:tickLblPos val="low"/>
        <c:spPr>
          <a:noFill/>
          <a:ln w="6350" cap="flat" cmpd="sng" algn="ctr">
            <a:solidFill>
              <a:schemeClr val="bg2"/>
            </a:solidFill>
            <a:prstDash val="solid"/>
            <a:round/>
          </a:ln>
          <a:effectLst/>
        </c:spPr>
        <c:txPr>
          <a:bodyPr rot="-60000000" spcFirstLastPara="1" vertOverflow="ellipsis" vert="horz" wrap="square" anchor="ctr" anchorCtr="1"/>
          <a:lstStyle/>
          <a:p>
            <a:pPr>
              <a:defRPr sz="1000" b="0" i="0" u="none" strike="noStrike" kern="1200" baseline="0">
                <a:solidFill>
                  <a:schemeClr val="bg2">
                    <a:lumMod val="50000"/>
                  </a:schemeClr>
                </a:solidFill>
                <a:latin typeface="+mj-lt"/>
                <a:ea typeface="+mn-ea"/>
                <a:cs typeface="+mn-cs"/>
              </a:defRPr>
            </a:pPr>
            <a:endParaRPr lang="en-US"/>
          </a:p>
        </c:txPr>
        <c:crossAx val="562592168"/>
        <c:crossesAt val="0"/>
        <c:auto val="1"/>
        <c:lblAlgn val="ctr"/>
        <c:lblOffset val="100"/>
        <c:noMultiLvlLbl val="0"/>
      </c:catAx>
      <c:valAx>
        <c:axId val="562592168"/>
        <c:scaling>
          <c:orientation val="minMax"/>
        </c:scaling>
        <c:delete val="0"/>
        <c:axPos val="l"/>
        <c:numFmt formatCode="[&gt;999999]\ #,,&quot;M&quot;;#,&quot;K&quot;" sourceLinked="0"/>
        <c:majorTickMark val="out"/>
        <c:minorTickMark val="none"/>
        <c:tickLblPos val="nextTo"/>
        <c:spPr>
          <a:noFill/>
          <a:ln w="3175" cap="flat" cmpd="sng" algn="ctr">
            <a:solidFill>
              <a:schemeClr val="bg2"/>
            </a:solidFill>
            <a:prstDash val="solid"/>
            <a:round/>
          </a:ln>
          <a:effectLst/>
        </c:spPr>
        <c:txPr>
          <a:bodyPr rot="-60000000" spcFirstLastPara="1" vertOverflow="ellipsis" vert="horz" wrap="square" anchor="ctr" anchorCtr="1"/>
          <a:lstStyle/>
          <a:p>
            <a:pPr>
              <a:defRPr sz="1000" b="0" i="0" u="none" strike="noStrike" kern="1200" baseline="0">
                <a:solidFill>
                  <a:schemeClr val="bg2">
                    <a:lumMod val="50000"/>
                  </a:schemeClr>
                </a:solidFill>
                <a:latin typeface="+mj-lt"/>
                <a:ea typeface="+mn-ea"/>
                <a:cs typeface="+mn-cs"/>
              </a:defRPr>
            </a:pPr>
            <a:endParaRPr lang="en-US"/>
          </a:p>
        </c:txPr>
        <c:crossAx val="562587464"/>
        <c:crosses val="autoZero"/>
        <c:crossBetween val="midCat"/>
      </c:valAx>
      <c:spPr>
        <a:noFill/>
        <a:ln>
          <a:noFill/>
        </a:ln>
        <a:effectLst/>
      </c:spPr>
    </c:plotArea>
    <c:legend>
      <c:legendPos val="b"/>
      <c:legendEntry>
        <c:idx val="0"/>
        <c:txPr>
          <a:bodyPr rot="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en-US"/>
          </a:p>
        </c:txPr>
      </c:legendEntry>
      <c:legendEntry>
        <c:idx val="1"/>
        <c:txPr>
          <a:bodyPr rot="0" spcFirstLastPara="1" vertOverflow="ellipsis" vert="horz" wrap="square" anchor="ctr" anchorCtr="1"/>
          <a:lstStyle/>
          <a:p>
            <a:pPr>
              <a:defRPr sz="1000" b="0" i="0" u="none" strike="noStrike" kern="1200" baseline="0">
                <a:solidFill>
                  <a:schemeClr val="accent2">
                    <a:lumMod val="7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ysClr val="window" lastClr="FFFFFF"/>
    </a:solidFill>
    <a:ln w="6350" cap="flat" cmpd="sng" algn="ctr">
      <a:noFill/>
      <a:prstDash val="solid"/>
      <a:round/>
    </a:ln>
    <a:effectLst/>
  </c:spPr>
  <c:txPr>
    <a:bodyPr/>
    <a:lstStyle/>
    <a:p>
      <a:pPr>
        <a:defRPr/>
      </a:pPr>
      <a:endParaRPr lang="en-US"/>
    </a:p>
  </c:txPr>
  <c:externalData r:id="rId2">
    <c:autoUpdate val="0"/>
  </c:externalData>
  <c:userShapes r:id="rId3"/>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6587326388888899E-2"/>
          <c:y val="0.107102785221578"/>
          <c:w val="0.92485972222222201"/>
          <c:h val="0.78097867168785196"/>
        </c:manualLayout>
      </c:layout>
      <c:barChart>
        <c:barDir val="bar"/>
        <c:grouping val="clustered"/>
        <c:varyColors val="0"/>
        <c:ser>
          <c:idx val="0"/>
          <c:order val="0"/>
          <c:tx>
            <c:strRef>
              <c:f>Sheet1!$M$3</c:f>
              <c:strCache>
                <c:ptCount val="1"/>
                <c:pt idx="0">
                  <c:v>Change in share</c:v>
                </c:pt>
              </c:strCache>
            </c:strRef>
          </c:tx>
          <c:spPr>
            <a:solidFill>
              <a:schemeClr val="accent1"/>
            </a:solidFill>
            <a:ln>
              <a:noFill/>
            </a:ln>
            <a:effectLst/>
          </c:spPr>
          <c:invertIfNegative val="0"/>
          <c:cat>
            <c:strRef>
              <c:f>Sheet1!$L$4:$L$131</c:f>
              <c:strCache>
                <c:ptCount val="128"/>
                <c:pt idx="0">
                  <c:v>University College London</c:v>
                </c:pt>
                <c:pt idx="1">
                  <c:v>The University of Bristol</c:v>
                </c:pt>
                <c:pt idx="2">
                  <c:v>The University of Exeter</c:v>
                </c:pt>
                <c:pt idx="3">
                  <c:v>The University of Birmingham</c:v>
                </c:pt>
                <c:pt idx="4">
                  <c:v>Newcastle University†</c:v>
                </c:pt>
                <c:pt idx="5">
                  <c:v>The University of Liverpool†</c:v>
                </c:pt>
                <c:pt idx="6">
                  <c:v>King's College London</c:v>
                </c:pt>
                <c:pt idx="7">
                  <c:v>The University of Sheffield</c:v>
                </c:pt>
                <c:pt idx="8">
                  <c:v>Aston University</c:v>
                </c:pt>
                <c:pt idx="9">
                  <c:v>The University of Manchester</c:v>
                </c:pt>
                <c:pt idx="10">
                  <c:v>University of Durham</c:v>
                </c:pt>
                <c:pt idx="11">
                  <c:v>The Nottingham Trent University</c:v>
                </c:pt>
                <c:pt idx="12">
                  <c:v>The University of Bath</c:v>
                </c:pt>
                <c:pt idx="13">
                  <c:v>The University of Southampton</c:v>
                </c:pt>
                <c:pt idx="14">
                  <c:v>The University of Sussex</c:v>
                </c:pt>
                <c:pt idx="15">
                  <c:v>Birmingham City University</c:v>
                </c:pt>
                <c:pt idx="16">
                  <c:v>University of the Arts, London</c:v>
                </c:pt>
                <c:pt idx="17">
                  <c:v>Queen Mary University of London</c:v>
                </c:pt>
                <c:pt idx="18">
                  <c:v>The University of Reading</c:v>
                </c:pt>
                <c:pt idx="19">
                  <c:v>Loughborough University</c:v>
                </c:pt>
                <c:pt idx="20">
                  <c:v>The University of York</c:v>
                </c:pt>
                <c:pt idx="21">
                  <c:v>The Manchester Metropolitan University</c:v>
                </c:pt>
                <c:pt idx="22">
                  <c:v>The University of Leeds</c:v>
                </c:pt>
                <c:pt idx="23">
                  <c:v>University of Nottingham</c:v>
                </c:pt>
                <c:pt idx="24">
                  <c:v>The University of Leicester</c:v>
                </c:pt>
                <c:pt idx="25">
                  <c:v>The University of Brighton</c:v>
                </c:pt>
                <c:pt idx="26">
                  <c:v>The University of Surrey</c:v>
                </c:pt>
                <c:pt idx="27">
                  <c:v>The University of Lincoln</c:v>
                </c:pt>
                <c:pt idx="28">
                  <c:v>The University of Cambridge</c:v>
                </c:pt>
                <c:pt idx="29">
                  <c:v>The University of Portsmouth</c:v>
                </c:pt>
                <c:pt idx="30">
                  <c:v>Oxford Brookes University</c:v>
                </c:pt>
                <c:pt idx="31">
                  <c:v>The University of Westminster</c:v>
                </c:pt>
                <c:pt idx="32">
                  <c:v>De Montfort University</c:v>
                </c:pt>
                <c:pt idx="33">
                  <c:v>The University of Lancaster</c:v>
                </c:pt>
                <c:pt idx="34">
                  <c:v>The University of Winchester</c:v>
                </c:pt>
                <c:pt idx="35">
                  <c:v>Falmouth University</c:v>
                </c:pt>
                <c:pt idx="36">
                  <c:v>Imperial College of Science, Technology and Medicine</c:v>
                </c:pt>
                <c:pt idx="37">
                  <c:v>Anglia Ruskin University</c:v>
                </c:pt>
                <c:pt idx="38">
                  <c:v>The University of Wolverhampton</c:v>
                </c:pt>
                <c:pt idx="39">
                  <c:v>St George's, University of London†</c:v>
                </c:pt>
                <c:pt idx="40">
                  <c:v>University of Northumbria at Newcastle</c:v>
                </c:pt>
                <c:pt idx="41">
                  <c:v>London School of Economics and Political Science</c:v>
                </c:pt>
                <c:pt idx="42">
                  <c:v>The University of Kent</c:v>
                </c:pt>
                <c:pt idx="43">
                  <c:v>Roehampton University</c:v>
                </c:pt>
                <c:pt idx="44">
                  <c:v>Goldsmiths College</c:v>
                </c:pt>
                <c:pt idx="45">
                  <c:v>Royal Holloway and Bedford New College</c:v>
                </c:pt>
                <c:pt idx="46">
                  <c:v>University of Worcester</c:v>
                </c:pt>
                <c:pt idx="47">
                  <c:v>City, University of London†</c:v>
                </c:pt>
                <c:pt idx="48">
                  <c:v>Ravensbourne</c:v>
                </c:pt>
                <c:pt idx="49">
                  <c:v>Bath Spa University</c:v>
                </c:pt>
                <c:pt idx="50">
                  <c:v>York St John University</c:v>
                </c:pt>
                <c:pt idx="51">
                  <c:v>Keele University†</c:v>
                </c:pt>
                <c:pt idx="52">
                  <c:v>The Arts University Bournemouth</c:v>
                </c:pt>
                <c:pt idx="53">
                  <c:v>Leeds Beckett University</c:v>
                </c:pt>
                <c:pt idx="54">
                  <c:v>St Mary's University, Twickenham</c:v>
                </c:pt>
                <c:pt idx="55">
                  <c:v>The University of Salford</c:v>
                </c:pt>
                <c:pt idx="56">
                  <c:v>University College Birmingham</c:v>
                </c:pt>
                <c:pt idx="57">
                  <c:v>Brunel University London</c:v>
                </c:pt>
                <c:pt idx="58">
                  <c:v>Coventry University</c:v>
                </c:pt>
                <c:pt idx="59">
                  <c:v>The School of Oriental and African Studies</c:v>
                </c:pt>
                <c:pt idx="60">
                  <c:v>Norwich University of the Arts</c:v>
                </c:pt>
                <c:pt idx="61">
                  <c:v>The University of Chichester</c:v>
                </c:pt>
                <c:pt idx="62">
                  <c:v>Leeds Trinity University</c:v>
                </c:pt>
                <c:pt idx="63">
                  <c:v>Southampton Solent University</c:v>
                </c:pt>
                <c:pt idx="64">
                  <c:v>Liverpool John Moores University</c:v>
                </c:pt>
                <c:pt idx="65">
                  <c:v>The University of Warwick</c:v>
                </c:pt>
                <c:pt idx="66">
                  <c:v>University of Chester</c:v>
                </c:pt>
                <c:pt idx="67">
                  <c:v>The Royal Veterinary College</c:v>
                </c:pt>
                <c:pt idx="68">
                  <c:v>Bournemouth University</c:v>
                </c:pt>
                <c:pt idx="69">
                  <c:v>The University of East Anglia</c:v>
                </c:pt>
                <c:pt idx="70">
                  <c:v>The University of Essex</c:v>
                </c:pt>
                <c:pt idx="71">
                  <c:v>Leeds College of Art</c:v>
                </c:pt>
                <c:pt idx="72">
                  <c:v>University of Gloucestershire</c:v>
                </c:pt>
                <c:pt idx="73">
                  <c:v>Bishop Grosseteste University</c:v>
                </c:pt>
                <c:pt idx="74">
                  <c:v>Trinity Laban Conservatoire of Music and Dance</c:v>
                </c:pt>
                <c:pt idx="75">
                  <c:v>Conservatoire for Dance and Drama</c:v>
                </c:pt>
                <c:pt idx="76">
                  <c:v>Royal Northern College of Music</c:v>
                </c:pt>
                <c:pt idx="77">
                  <c:v>The University of Oxford</c:v>
                </c:pt>
                <c:pt idx="78">
                  <c:v>The Royal Central School of Speech and Drama</c:v>
                </c:pt>
                <c:pt idx="79">
                  <c:v>Royal Agricultural University</c:v>
                </c:pt>
                <c:pt idx="80">
                  <c:v>The University of Buckingham</c:v>
                </c:pt>
                <c:pt idx="81">
                  <c:v>Guildhall School of Music and Drama</c:v>
                </c:pt>
                <c:pt idx="82">
                  <c:v>The Liverpool Institute for Performing Arts</c:v>
                </c:pt>
                <c:pt idx="83">
                  <c:v>Royal College of Music</c:v>
                </c:pt>
                <c:pt idx="84">
                  <c:v>Royal Academy of Music</c:v>
                </c:pt>
                <c:pt idx="85">
                  <c:v>University of Hertfordshire</c:v>
                </c:pt>
                <c:pt idx="86">
                  <c:v>Courtauld Institute of Art</c:v>
                </c:pt>
                <c:pt idx="87">
                  <c:v>The Institute of Cancer Research</c:v>
                </c:pt>
                <c:pt idx="88">
                  <c:v>Cranfield University</c:v>
                </c:pt>
                <c:pt idx="89">
                  <c:v>London Business School</c:v>
                </c:pt>
                <c:pt idx="90">
                  <c:v>University of London (Institutes and activities)</c:v>
                </c:pt>
                <c:pt idx="91">
                  <c:v>London School of Hygiene and Tropical Medicine</c:v>
                </c:pt>
                <c:pt idx="92">
                  <c:v>Royal College of Art</c:v>
                </c:pt>
                <c:pt idx="93">
                  <c:v>Rose Bruford College</c:v>
                </c:pt>
                <c:pt idx="94">
                  <c:v>The University of Northampton</c:v>
                </c:pt>
                <c:pt idx="95">
                  <c:v>Canterbury Christ Church University</c:v>
                </c:pt>
                <c:pt idx="96">
                  <c:v>Newman University</c:v>
                </c:pt>
                <c:pt idx="97">
                  <c:v>Writtle University College†</c:v>
                </c:pt>
                <c:pt idx="98">
                  <c:v>Sheffield Hallam University</c:v>
                </c:pt>
                <c:pt idx="99">
                  <c:v>University of Suffolk†</c:v>
                </c:pt>
                <c:pt idx="100">
                  <c:v>University of Derby</c:v>
                </c:pt>
                <c:pt idx="101">
                  <c:v>Buckinghamshire New University</c:v>
                </c:pt>
                <c:pt idx="102">
                  <c:v>Harper Adams University</c:v>
                </c:pt>
                <c:pt idx="103">
                  <c:v>Heythrop College</c:v>
                </c:pt>
                <c:pt idx="104">
                  <c:v>University for the Creative Arts</c:v>
                </c:pt>
                <c:pt idx="105">
                  <c:v>University of the West of England, Bristol</c:v>
                </c:pt>
                <c:pt idx="106">
                  <c:v>The University of West London</c:v>
                </c:pt>
                <c:pt idx="107">
                  <c:v>Plymouth College of Art</c:v>
                </c:pt>
                <c:pt idx="108">
                  <c:v>Edge Hill University</c:v>
                </c:pt>
                <c:pt idx="109">
                  <c:v>University of Cumbria</c:v>
                </c:pt>
                <c:pt idx="110">
                  <c:v>The University of Bolton</c:v>
                </c:pt>
                <c:pt idx="111">
                  <c:v>The University of Huddersfield</c:v>
                </c:pt>
                <c:pt idx="112">
                  <c:v>Liverpool Hope University</c:v>
                </c:pt>
                <c:pt idx="113">
                  <c:v>Middlesex University</c:v>
                </c:pt>
                <c:pt idx="114">
                  <c:v>Kingston University</c:v>
                </c:pt>
                <c:pt idx="115">
                  <c:v>The University of Bradford</c:v>
                </c:pt>
                <c:pt idx="116">
                  <c:v>The University of Sunderland</c:v>
                </c:pt>
                <c:pt idx="117">
                  <c:v>Staffordshire University</c:v>
                </c:pt>
                <c:pt idx="118">
                  <c:v>The University of Greenwich</c:v>
                </c:pt>
                <c:pt idx="119">
                  <c:v>University of Bedfordshire</c:v>
                </c:pt>
                <c:pt idx="120">
                  <c:v>London South Bank University</c:v>
                </c:pt>
                <c:pt idx="121">
                  <c:v>The University of Central Lancashire</c:v>
                </c:pt>
                <c:pt idx="122">
                  <c:v>University of Plymouth</c:v>
                </c:pt>
                <c:pt idx="123">
                  <c:v>Birkbeck College</c:v>
                </c:pt>
                <c:pt idx="124">
                  <c:v>The University of Hull</c:v>
                </c:pt>
                <c:pt idx="125">
                  <c:v>The University of East London</c:v>
                </c:pt>
                <c:pt idx="126">
                  <c:v>Teesside University</c:v>
                </c:pt>
                <c:pt idx="127">
                  <c:v>London Metropolitan University</c:v>
                </c:pt>
              </c:strCache>
            </c:strRef>
          </c:cat>
          <c:val>
            <c:numRef>
              <c:f>Sheet1!$M$4:$M$131</c:f>
              <c:numCache>
                <c:formatCode>0.00%</c:formatCode>
                <c:ptCount val="128"/>
                <c:pt idx="0">
                  <c:v>4.2968618313067204E-3</c:v>
                </c:pt>
                <c:pt idx="1">
                  <c:v>3.5022698986225099E-3</c:v>
                </c:pt>
                <c:pt idx="2">
                  <c:v>3.4848963883102099E-3</c:v>
                </c:pt>
                <c:pt idx="3">
                  <c:v>3.30699355743975E-3</c:v>
                </c:pt>
                <c:pt idx="4">
                  <c:v>3.2098289982029102E-3</c:v>
                </c:pt>
                <c:pt idx="5">
                  <c:v>3.04756298855097E-3</c:v>
                </c:pt>
                <c:pt idx="6">
                  <c:v>2.8039740175894601E-3</c:v>
                </c:pt>
                <c:pt idx="7">
                  <c:v>2.3376844412321602E-3</c:v>
                </c:pt>
                <c:pt idx="8">
                  <c:v>2.1906345149208298E-3</c:v>
                </c:pt>
                <c:pt idx="9">
                  <c:v>2.1066299243513598E-3</c:v>
                </c:pt>
                <c:pt idx="10">
                  <c:v>2.0627892526852102E-3</c:v>
                </c:pt>
                <c:pt idx="11">
                  <c:v>2.0432523481818598E-3</c:v>
                </c:pt>
                <c:pt idx="12">
                  <c:v>2.0058471432740301E-3</c:v>
                </c:pt>
                <c:pt idx="13">
                  <c:v>1.9553615652316701E-3</c:v>
                </c:pt>
                <c:pt idx="14">
                  <c:v>1.94493187659643E-3</c:v>
                </c:pt>
                <c:pt idx="15">
                  <c:v>1.8489548266239001E-3</c:v>
                </c:pt>
                <c:pt idx="16">
                  <c:v>1.83981242698687E-3</c:v>
                </c:pt>
                <c:pt idx="17">
                  <c:v>1.81892471357629E-3</c:v>
                </c:pt>
                <c:pt idx="18">
                  <c:v>1.7543118577796901E-3</c:v>
                </c:pt>
                <c:pt idx="19">
                  <c:v>1.7469993075958201E-3</c:v>
                </c:pt>
                <c:pt idx="20">
                  <c:v>1.7204537571961301E-3</c:v>
                </c:pt>
                <c:pt idx="21">
                  <c:v>1.63536567610453E-3</c:v>
                </c:pt>
                <c:pt idx="22">
                  <c:v>1.60415164064578E-3</c:v>
                </c:pt>
                <c:pt idx="23">
                  <c:v>1.36212585290747E-3</c:v>
                </c:pt>
                <c:pt idx="24">
                  <c:v>1.2635192808693799E-3</c:v>
                </c:pt>
                <c:pt idx="25">
                  <c:v>1.20281997536091E-3</c:v>
                </c:pt>
                <c:pt idx="26">
                  <c:v>1.1508611136791299E-3</c:v>
                </c:pt>
                <c:pt idx="27">
                  <c:v>1.1450087062089399E-3</c:v>
                </c:pt>
                <c:pt idx="28">
                  <c:v>1.0733898131365001E-3</c:v>
                </c:pt>
                <c:pt idx="29">
                  <c:v>1.0666399097854001E-3</c:v>
                </c:pt>
                <c:pt idx="30">
                  <c:v>1.0610008548638499E-3</c:v>
                </c:pt>
                <c:pt idx="31">
                  <c:v>1.0198397581689801E-3</c:v>
                </c:pt>
                <c:pt idx="32">
                  <c:v>1.00585732406767E-3</c:v>
                </c:pt>
                <c:pt idx="33">
                  <c:v>9.9795020405773994E-4</c:v>
                </c:pt>
                <c:pt idx="34">
                  <c:v>9.8527416709974199E-4</c:v>
                </c:pt>
                <c:pt idx="35">
                  <c:v>9.4875951262076395E-4</c:v>
                </c:pt>
                <c:pt idx="36">
                  <c:v>9.2884367338292098E-4</c:v>
                </c:pt>
                <c:pt idx="37">
                  <c:v>9.1548577563558599E-4</c:v>
                </c:pt>
                <c:pt idx="38">
                  <c:v>8.9800987696890696E-4</c:v>
                </c:pt>
                <c:pt idx="39">
                  <c:v>8.6659996671882903E-4</c:v>
                </c:pt>
                <c:pt idx="40">
                  <c:v>8.4612506750139703E-4</c:v>
                </c:pt>
                <c:pt idx="41">
                  <c:v>8.3851197162888402E-4</c:v>
                </c:pt>
                <c:pt idx="42">
                  <c:v>8.1902642434150002E-4</c:v>
                </c:pt>
                <c:pt idx="43">
                  <c:v>7.8582977209191703E-4</c:v>
                </c:pt>
                <c:pt idx="44">
                  <c:v>7.7125439855234702E-4</c:v>
                </c:pt>
                <c:pt idx="45">
                  <c:v>7.3062435177451905E-4</c:v>
                </c:pt>
                <c:pt idx="46">
                  <c:v>7.1083033511373805E-4</c:v>
                </c:pt>
                <c:pt idx="47">
                  <c:v>6.7838134610544696E-4</c:v>
                </c:pt>
                <c:pt idx="48">
                  <c:v>5.6782566181773104E-4</c:v>
                </c:pt>
                <c:pt idx="49">
                  <c:v>5.5133119139635001E-4</c:v>
                </c:pt>
                <c:pt idx="50">
                  <c:v>5.4266978877062701E-4</c:v>
                </c:pt>
                <c:pt idx="51">
                  <c:v>4.9474727818673496E-4</c:v>
                </c:pt>
                <c:pt idx="52">
                  <c:v>4.8644244137476499E-4</c:v>
                </c:pt>
                <c:pt idx="53">
                  <c:v>4.7889840872982397E-4</c:v>
                </c:pt>
                <c:pt idx="54">
                  <c:v>4.76024589355022E-4</c:v>
                </c:pt>
                <c:pt idx="55">
                  <c:v>4.71318540160852E-4</c:v>
                </c:pt>
                <c:pt idx="56">
                  <c:v>4.6619902461840702E-4</c:v>
                </c:pt>
                <c:pt idx="57">
                  <c:v>4.3998137781479501E-4</c:v>
                </c:pt>
                <c:pt idx="58">
                  <c:v>4.3865652468148098E-4</c:v>
                </c:pt>
                <c:pt idx="59">
                  <c:v>4.3706901607219398E-4</c:v>
                </c:pt>
                <c:pt idx="60">
                  <c:v>3.9690812969018401E-4</c:v>
                </c:pt>
                <c:pt idx="61">
                  <c:v>3.7671607014979898E-4</c:v>
                </c:pt>
                <c:pt idx="62">
                  <c:v>3.7195605511916298E-4</c:v>
                </c:pt>
                <c:pt idx="63">
                  <c:v>3.5155064303013598E-4</c:v>
                </c:pt>
                <c:pt idx="64">
                  <c:v>3.4628194700320002E-4</c:v>
                </c:pt>
                <c:pt idx="65">
                  <c:v>3.3613901097575199E-4</c:v>
                </c:pt>
                <c:pt idx="66">
                  <c:v>2.9119737103017998E-4</c:v>
                </c:pt>
                <c:pt idx="67">
                  <c:v>2.7224884087921099E-4</c:v>
                </c:pt>
                <c:pt idx="68">
                  <c:v>2.5466360840608498E-4</c:v>
                </c:pt>
                <c:pt idx="69">
                  <c:v>2.4557256598502599E-4</c:v>
                </c:pt>
                <c:pt idx="70">
                  <c:v>1.98231484301455E-4</c:v>
                </c:pt>
                <c:pt idx="71">
                  <c:v>1.8425697388488701E-4</c:v>
                </c:pt>
                <c:pt idx="72">
                  <c:v>1.3867397198314601E-4</c:v>
                </c:pt>
                <c:pt idx="73">
                  <c:v>1.3517985526266099E-4</c:v>
                </c:pt>
                <c:pt idx="74">
                  <c:v>1.1964444416584401E-4</c:v>
                </c:pt>
                <c:pt idx="75">
                  <c:v>1.13812449151017E-4</c:v>
                </c:pt>
                <c:pt idx="76">
                  <c:v>1.02934664730452E-4</c:v>
                </c:pt>
                <c:pt idx="77">
                  <c:v>8.6483301762731196E-5</c:v>
                </c:pt>
                <c:pt idx="78">
                  <c:v>8.2210903117908095E-5</c:v>
                </c:pt>
                <c:pt idx="79">
                  <c:v>8.1679853200873005E-5</c:v>
                </c:pt>
                <c:pt idx="80">
                  <c:v>7.5439283001197001E-5</c:v>
                </c:pt>
                <c:pt idx="81">
                  <c:v>7.5183801231580799E-5</c:v>
                </c:pt>
                <c:pt idx="82">
                  <c:v>7.2497606885797103E-5</c:v>
                </c:pt>
                <c:pt idx="83">
                  <c:v>6.9055499536408707E-5</c:v>
                </c:pt>
                <c:pt idx="84">
                  <c:v>6.3785173121663205E-5</c:v>
                </c:pt>
                <c:pt idx="85">
                  <c:v>5.04193516895797E-5</c:v>
                </c:pt>
                <c:pt idx="86">
                  <c:v>3.1233795758988398E-5</c:v>
                </c:pt>
                <c:pt idx="87">
                  <c:v>0</c:v>
                </c:pt>
                <c:pt idx="88">
                  <c:v>0</c:v>
                </c:pt>
                <c:pt idx="89">
                  <c:v>0</c:v>
                </c:pt>
                <c:pt idx="90">
                  <c:v>0</c:v>
                </c:pt>
                <c:pt idx="91">
                  <c:v>0</c:v>
                </c:pt>
                <c:pt idx="92">
                  <c:v>0</c:v>
                </c:pt>
                <c:pt idx="93">
                  <c:v>-6.3732511595443898E-6</c:v>
                </c:pt>
                <c:pt idx="94">
                  <c:v>-2.2059473128662601E-5</c:v>
                </c:pt>
                <c:pt idx="95">
                  <c:v>-2.3213102934309699E-5</c:v>
                </c:pt>
                <c:pt idx="96">
                  <c:v>-3.3705007168323E-5</c:v>
                </c:pt>
                <c:pt idx="97">
                  <c:v>-1.0068733817500201E-4</c:v>
                </c:pt>
                <c:pt idx="98">
                  <c:v>-1.1560450621477701E-4</c:v>
                </c:pt>
                <c:pt idx="99">
                  <c:v>-1.59987738335886E-4</c:v>
                </c:pt>
                <c:pt idx="100">
                  <c:v>-1.6077231355716599E-4</c:v>
                </c:pt>
                <c:pt idx="101">
                  <c:v>-1.7759566580730901E-4</c:v>
                </c:pt>
                <c:pt idx="102">
                  <c:v>-1.8212093760125599E-4</c:v>
                </c:pt>
                <c:pt idx="103">
                  <c:v>-1.9307114384828101E-4</c:v>
                </c:pt>
                <c:pt idx="104">
                  <c:v>-1.9696167306056201E-4</c:v>
                </c:pt>
                <c:pt idx="105">
                  <c:v>-2.0664076375644799E-4</c:v>
                </c:pt>
                <c:pt idx="106">
                  <c:v>-4.04954223956921E-4</c:v>
                </c:pt>
                <c:pt idx="107">
                  <c:v>-5.4939927966636299E-4</c:v>
                </c:pt>
                <c:pt idx="108">
                  <c:v>-5.5651595505889703E-4</c:v>
                </c:pt>
                <c:pt idx="109">
                  <c:v>-5.8237834035900404E-4</c:v>
                </c:pt>
                <c:pt idx="110">
                  <c:v>-6.85844381084053E-4</c:v>
                </c:pt>
                <c:pt idx="111">
                  <c:v>-6.8909028756454797E-4</c:v>
                </c:pt>
                <c:pt idx="112">
                  <c:v>-7.8022003154316498E-4</c:v>
                </c:pt>
                <c:pt idx="113">
                  <c:v>-1.1565140595048201E-3</c:v>
                </c:pt>
                <c:pt idx="114">
                  <c:v>-1.19847189411401E-3</c:v>
                </c:pt>
                <c:pt idx="115">
                  <c:v>-1.2428831362976699E-3</c:v>
                </c:pt>
                <c:pt idx="116">
                  <c:v>-1.56651668148797E-3</c:v>
                </c:pt>
                <c:pt idx="117">
                  <c:v>-1.6709519877652599E-3</c:v>
                </c:pt>
                <c:pt idx="118">
                  <c:v>-1.6721056175709099E-3</c:v>
                </c:pt>
                <c:pt idx="119">
                  <c:v>-1.7931196527115399E-3</c:v>
                </c:pt>
                <c:pt idx="120">
                  <c:v>-2.38011577306875E-3</c:v>
                </c:pt>
                <c:pt idx="121">
                  <c:v>-2.4409270210041601E-3</c:v>
                </c:pt>
                <c:pt idx="122">
                  <c:v>-2.4713028414827202E-3</c:v>
                </c:pt>
                <c:pt idx="123">
                  <c:v>-2.5154289614464E-3</c:v>
                </c:pt>
                <c:pt idx="124">
                  <c:v>-2.6099564010105001E-3</c:v>
                </c:pt>
                <c:pt idx="125">
                  <c:v>-3.2717593443301802E-3</c:v>
                </c:pt>
                <c:pt idx="126">
                  <c:v>-3.7190197189477399E-3</c:v>
                </c:pt>
                <c:pt idx="127">
                  <c:v>-3.9136856429349302E-3</c:v>
                </c:pt>
              </c:numCache>
            </c:numRef>
          </c:val>
          <c:extLst xmlns:c16r2="http://schemas.microsoft.com/office/drawing/2015/06/chart">
            <c:ext xmlns:c16="http://schemas.microsoft.com/office/drawing/2014/chart" uri="{C3380CC4-5D6E-409C-BE32-E72D297353CC}">
              <c16:uniqueId val="{00000000-6CB2-4A33-9117-D29FA3FA5C03}"/>
            </c:ext>
          </c:extLst>
        </c:ser>
        <c:dLbls>
          <c:showLegendKey val="0"/>
          <c:showVal val="0"/>
          <c:showCatName val="0"/>
          <c:showSerName val="0"/>
          <c:showPercent val="0"/>
          <c:showBubbleSize val="0"/>
        </c:dLbls>
        <c:gapWidth val="150"/>
        <c:axId val="562587856"/>
        <c:axId val="562588248"/>
      </c:barChart>
      <c:catAx>
        <c:axId val="562587856"/>
        <c:scaling>
          <c:orientation val="minMax"/>
        </c:scaling>
        <c:delete val="0"/>
        <c:axPos val="l"/>
        <c:numFmt formatCode="General" sourceLinked="1"/>
        <c:majorTickMark val="out"/>
        <c:minorTickMark val="none"/>
        <c:tickLblPos val="low"/>
        <c:spPr>
          <a:noFill/>
          <a:ln w="6350" cap="flat" cmpd="sng" algn="ctr">
            <a:solidFill>
              <a:schemeClr val="bg2"/>
            </a:solidFill>
            <a:prstDash val="solid"/>
            <a:round/>
          </a:ln>
          <a:effectLst/>
        </c:spPr>
        <c:txPr>
          <a:bodyPr rot="-60000000" spcFirstLastPara="1" vertOverflow="ellipsis" vert="horz" wrap="square" anchor="ctr" anchorCtr="1"/>
          <a:lstStyle/>
          <a:p>
            <a:pPr>
              <a:defRPr sz="900" b="0" i="0" u="none" strike="noStrike" kern="1200" baseline="0">
                <a:solidFill>
                  <a:schemeClr val="bg2">
                    <a:lumMod val="50000"/>
                  </a:schemeClr>
                </a:solidFill>
                <a:latin typeface="+mj-lt"/>
                <a:ea typeface="+mn-ea"/>
                <a:cs typeface="+mn-cs"/>
              </a:defRPr>
            </a:pPr>
            <a:endParaRPr lang="en-US"/>
          </a:p>
        </c:txPr>
        <c:crossAx val="562588248"/>
        <c:crosses val="autoZero"/>
        <c:auto val="1"/>
        <c:lblAlgn val="ctr"/>
        <c:lblOffset val="100"/>
        <c:noMultiLvlLbl val="0"/>
      </c:catAx>
      <c:valAx>
        <c:axId val="562588248"/>
        <c:scaling>
          <c:orientation val="minMax"/>
        </c:scaling>
        <c:delete val="0"/>
        <c:axPos val="b"/>
        <c:numFmt formatCode="0.0%" sourceLinked="0"/>
        <c:majorTickMark val="out"/>
        <c:minorTickMark val="none"/>
        <c:tickLblPos val="low"/>
        <c:spPr>
          <a:noFill/>
          <a:ln w="3175" cap="flat" cmpd="sng" algn="ctr">
            <a:solidFill>
              <a:schemeClr val="bg2"/>
            </a:solidFill>
            <a:prstDash val="solid"/>
            <a:round/>
          </a:ln>
          <a:effectLst/>
        </c:spPr>
        <c:txPr>
          <a:bodyPr rot="-60000000" spcFirstLastPara="1" vertOverflow="ellipsis" vert="horz" wrap="square" anchor="ctr" anchorCtr="1"/>
          <a:lstStyle/>
          <a:p>
            <a:pPr>
              <a:defRPr sz="800" b="0" i="0" u="none" strike="noStrike" kern="1200" baseline="0">
                <a:solidFill>
                  <a:schemeClr val="bg2">
                    <a:lumMod val="50000"/>
                  </a:schemeClr>
                </a:solidFill>
                <a:latin typeface="+mj-lt"/>
                <a:ea typeface="+mn-ea"/>
                <a:cs typeface="+mn-cs"/>
              </a:defRPr>
            </a:pPr>
            <a:endParaRPr lang="en-US"/>
          </a:p>
        </c:txPr>
        <c:crossAx val="562587856"/>
        <c:crosses val="autoZero"/>
        <c:crossBetween val="between"/>
      </c:valAx>
      <c:spPr>
        <a:noFill/>
        <a:ln w="25400">
          <a:noFill/>
        </a:ln>
      </c:spPr>
    </c:plotArea>
    <c:plotVisOnly val="1"/>
    <c:dispBlanksAs val="gap"/>
    <c:showDLblsOverMax val="0"/>
  </c:chart>
  <c:spPr>
    <a:solidFill>
      <a:sysClr val="window" lastClr="FFFFFF"/>
    </a:solidFill>
    <a:ln w="6350" cap="flat" cmpd="sng" algn="ctr">
      <a:noFill/>
      <a:prstDash val="solid"/>
      <a:round/>
    </a:ln>
    <a:effectLst/>
  </c:spPr>
  <c:txPr>
    <a:bodyPr/>
    <a:lstStyle/>
    <a:p>
      <a:pPr>
        <a:defRPr/>
      </a:pPr>
      <a:endParaRPr lang="en-US"/>
    </a:p>
  </c:txPr>
  <c:externalData r:id="rId2">
    <c:autoUpdate val="0"/>
  </c:externalData>
  <c:userShapes r:id="rId3"/>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426307189542499E-2"/>
          <c:y val="0.13698941798941799"/>
          <c:w val="0.91012899305555495"/>
          <c:h val="0.61047171186935001"/>
        </c:manualLayout>
      </c:layout>
      <c:lineChart>
        <c:grouping val="standard"/>
        <c:varyColors val="0"/>
        <c:ser>
          <c:idx val="1"/>
          <c:order val="0"/>
          <c:tx>
            <c:strRef>
              <c:f>'oc051-chart-2'!$D$10</c:f>
              <c:strCache>
                <c:ptCount val="1"/>
                <c:pt idx="0">
                  <c:v>Undergraduate part-time</c:v>
                </c:pt>
              </c:strCache>
            </c:strRef>
          </c:tx>
          <c:spPr>
            <a:ln w="28575" cap="rnd" cmpd="sng" algn="ctr">
              <a:solidFill>
                <a:srgbClr val="ED7D31"/>
              </a:solidFill>
              <a:prstDash val="solid"/>
              <a:round/>
            </a:ln>
            <a:effectLst/>
          </c:spPr>
          <c:marker>
            <c:symbol val="none"/>
          </c:marker>
          <c:cat>
            <c:strRef>
              <c:f>'oc051-chart-2'!$A$11:$A$22</c:f>
              <c:strCache>
                <c:ptCount val="12"/>
                <c:pt idx="0">
                  <c:v>2005-06</c:v>
                </c:pt>
                <c:pt idx="1">
                  <c:v>2006-07</c:v>
                </c:pt>
                <c:pt idx="2">
                  <c:v>2007-08</c:v>
                </c:pt>
                <c:pt idx="3">
                  <c:v>2008-09</c:v>
                </c:pt>
                <c:pt idx="4">
                  <c:v>2009-10</c:v>
                </c:pt>
                <c:pt idx="5">
                  <c:v>2010-11</c:v>
                </c:pt>
                <c:pt idx="6">
                  <c:v>2011-12</c:v>
                </c:pt>
                <c:pt idx="7">
                  <c:v>2012-13</c:v>
                </c:pt>
                <c:pt idx="8">
                  <c:v>2013-14</c:v>
                </c:pt>
                <c:pt idx="9">
                  <c:v>2014-15</c:v>
                </c:pt>
                <c:pt idx="10">
                  <c:v>2015-16</c:v>
                </c:pt>
                <c:pt idx="11">
                  <c:v>2016-17</c:v>
                </c:pt>
              </c:strCache>
            </c:strRef>
          </c:cat>
          <c:val>
            <c:numRef>
              <c:f>'oc051-chart-2'!$D$11:$D$22</c:f>
              <c:numCache>
                <c:formatCode>#,##0</c:formatCode>
                <c:ptCount val="12"/>
                <c:pt idx="0">
                  <c:v>337240</c:v>
                </c:pt>
                <c:pt idx="1">
                  <c:v>341035</c:v>
                </c:pt>
                <c:pt idx="2">
                  <c:v>332320</c:v>
                </c:pt>
                <c:pt idx="3">
                  <c:v>344775</c:v>
                </c:pt>
                <c:pt idx="4">
                  <c:v>334820</c:v>
                </c:pt>
                <c:pt idx="5">
                  <c:v>301025</c:v>
                </c:pt>
                <c:pt idx="6">
                  <c:v>278530</c:v>
                </c:pt>
                <c:pt idx="7">
                  <c:v>199940</c:v>
                </c:pt>
                <c:pt idx="8">
                  <c:v>175375</c:v>
                </c:pt>
                <c:pt idx="9">
                  <c:v>157835</c:v>
                </c:pt>
                <c:pt idx="10">
                  <c:v>148570</c:v>
                </c:pt>
                <c:pt idx="11">
                  <c:v>133980</c:v>
                </c:pt>
              </c:numCache>
            </c:numRef>
          </c:val>
          <c:smooth val="0"/>
          <c:extLst xmlns:c16r2="http://schemas.microsoft.com/office/drawing/2015/06/chart">
            <c:ext xmlns:c16="http://schemas.microsoft.com/office/drawing/2014/chart" uri="{C3380CC4-5D6E-409C-BE32-E72D297353CC}">
              <c16:uniqueId val="{00000000-F4FF-40A7-8C1F-73275DC1B5A2}"/>
            </c:ext>
          </c:extLst>
        </c:ser>
        <c:dLbls>
          <c:showLegendKey val="0"/>
          <c:showVal val="0"/>
          <c:showCatName val="0"/>
          <c:showSerName val="0"/>
          <c:showPercent val="0"/>
          <c:showBubbleSize val="0"/>
        </c:dLbls>
        <c:smooth val="0"/>
        <c:axId val="562589816"/>
        <c:axId val="562590208"/>
      </c:lineChart>
      <c:catAx>
        <c:axId val="562589816"/>
        <c:scaling>
          <c:orientation val="minMax"/>
        </c:scaling>
        <c:delete val="0"/>
        <c:axPos val="b"/>
        <c:numFmt formatCode="General" sourceLinked="1"/>
        <c:majorTickMark val="out"/>
        <c:minorTickMark val="none"/>
        <c:tickLblPos val="low"/>
        <c:spPr>
          <a:noFill/>
          <a:ln w="6350" cap="flat" cmpd="sng" algn="ctr">
            <a:solidFill>
              <a:schemeClr val="bg2"/>
            </a:solidFill>
            <a:prstDash val="solid"/>
            <a:round/>
          </a:ln>
          <a:effectLst/>
        </c:spPr>
        <c:txPr>
          <a:bodyPr rot="-60000000" spcFirstLastPara="1" vertOverflow="ellipsis" vert="horz" wrap="square" anchor="ctr" anchorCtr="1"/>
          <a:lstStyle/>
          <a:p>
            <a:pPr>
              <a:defRPr sz="1000" b="0" i="0" u="none" strike="noStrike" kern="1200" baseline="0">
                <a:solidFill>
                  <a:schemeClr val="bg2">
                    <a:lumMod val="50000"/>
                  </a:schemeClr>
                </a:solidFill>
                <a:latin typeface="+mj-lt"/>
                <a:ea typeface="+mn-ea"/>
                <a:cs typeface="+mn-cs"/>
              </a:defRPr>
            </a:pPr>
            <a:endParaRPr lang="en-US"/>
          </a:p>
        </c:txPr>
        <c:crossAx val="562590208"/>
        <c:crossesAt val="0"/>
        <c:auto val="1"/>
        <c:lblAlgn val="ctr"/>
        <c:lblOffset val="100"/>
        <c:tickLblSkip val="2"/>
        <c:noMultiLvlLbl val="0"/>
      </c:catAx>
      <c:valAx>
        <c:axId val="562590208"/>
        <c:scaling>
          <c:orientation val="minMax"/>
        </c:scaling>
        <c:delete val="0"/>
        <c:axPos val="l"/>
        <c:numFmt formatCode="[&gt;999999]\ #,,&quot;M&quot;;#,&quot;K&quot;" sourceLinked="0"/>
        <c:majorTickMark val="out"/>
        <c:minorTickMark val="none"/>
        <c:tickLblPos val="nextTo"/>
        <c:spPr>
          <a:noFill/>
          <a:ln w="3175" cap="flat" cmpd="sng" algn="ctr">
            <a:solidFill>
              <a:schemeClr val="bg2"/>
            </a:solidFill>
            <a:prstDash val="solid"/>
            <a:round/>
          </a:ln>
          <a:effectLst/>
        </c:spPr>
        <c:txPr>
          <a:bodyPr rot="-60000000" spcFirstLastPara="1" vertOverflow="ellipsis" vert="horz" wrap="square" anchor="ctr" anchorCtr="1"/>
          <a:lstStyle/>
          <a:p>
            <a:pPr>
              <a:defRPr sz="1000" b="0" i="0" u="none" strike="noStrike" kern="1200" baseline="0">
                <a:solidFill>
                  <a:schemeClr val="bg2">
                    <a:lumMod val="50000"/>
                  </a:schemeClr>
                </a:solidFill>
                <a:latin typeface="+mj-lt"/>
                <a:ea typeface="+mn-ea"/>
                <a:cs typeface="+mn-cs"/>
              </a:defRPr>
            </a:pPr>
            <a:endParaRPr lang="en-US"/>
          </a:p>
        </c:txPr>
        <c:crossAx val="562589816"/>
        <c:crosses val="autoZero"/>
        <c:crossBetween val="midCat"/>
      </c:valAx>
      <c:spPr>
        <a:noFill/>
        <a:ln>
          <a:noFill/>
        </a:ln>
        <a:effectLst/>
      </c:spPr>
    </c:plotArea>
    <c:legend>
      <c:legendPos val="b"/>
      <c:legendEntry>
        <c:idx val="0"/>
        <c:txPr>
          <a:bodyPr rot="0" spcFirstLastPara="1" vertOverflow="ellipsis" vert="horz" wrap="square" anchor="ctr" anchorCtr="1"/>
          <a:lstStyle/>
          <a:p>
            <a:pPr>
              <a:defRPr sz="1000" b="0" i="0" u="none" strike="noStrike" kern="1200" baseline="0">
                <a:solidFill>
                  <a:schemeClr val="accent2">
                    <a:lumMod val="7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ysClr val="window" lastClr="FFFFFF"/>
    </a:solidFill>
    <a:ln w="6350" cap="flat" cmpd="sng" algn="ctr">
      <a:noFill/>
      <a:prstDash val="solid"/>
      <a:round/>
    </a:ln>
    <a:effectLst/>
  </c:spPr>
  <c:txPr>
    <a:bodyPr/>
    <a:lstStyle/>
    <a:p>
      <a:pPr>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'Eg graduate'!$Q$5</c:f>
              <c:strCache>
                <c:ptCount val="1"/>
                <c:pt idx="0">
                  <c:v>Original debt</c:v>
                </c:pt>
              </c:strCache>
            </c:strRef>
          </c:tx>
          <c:spPr>
            <a:solidFill>
              <a:schemeClr val="accent1"/>
            </a:solidFill>
            <a:ln w="25400">
              <a:noFill/>
            </a:ln>
            <a:effectLst/>
          </c:spPr>
          <c:dLbls>
            <c:dLbl>
              <c:idx val="0"/>
              <c:delete val="1"/>
              <c:extLst xmlns:c16r2="http://schemas.microsoft.com/office/drawing/2015/06/chart">
                <c:ext xmlns:c16="http://schemas.microsoft.com/office/drawing/2014/chart" uri="{C3380CC4-5D6E-409C-BE32-E72D297353CC}">
                  <c16:uniqueId val="{00000000-F244-47E8-B215-C096E5515D85}"/>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1-F244-47E8-B215-C096E5515D85}"/>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2-F244-47E8-B215-C096E5515D85}"/>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3-F244-47E8-B215-C096E5515D85}"/>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4-F244-47E8-B215-C096E5515D85}"/>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5-F244-47E8-B215-C096E5515D85}"/>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6-F244-47E8-B215-C096E5515D85}"/>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07-F244-47E8-B215-C096E5515D85}"/>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08-F244-47E8-B215-C096E5515D85}"/>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09-F244-47E8-B215-C096E5515D85}"/>
                </c:ext>
                <c:ext xmlns:c15="http://schemas.microsoft.com/office/drawing/2012/chart" uri="{CE6537A1-D6FC-4f65-9D91-7224C49458BB}"/>
              </c:extLst>
            </c:dLbl>
            <c:dLbl>
              <c:idx val="10"/>
              <c:delete val="1"/>
              <c:extLst xmlns:c16r2="http://schemas.microsoft.com/office/drawing/2015/06/chart">
                <c:ext xmlns:c16="http://schemas.microsoft.com/office/drawing/2014/chart" uri="{C3380CC4-5D6E-409C-BE32-E72D297353CC}">
                  <c16:uniqueId val="{0000000A-F244-47E8-B215-C096E5515D85}"/>
                </c:ext>
                <c:ext xmlns:c15="http://schemas.microsoft.com/office/drawing/2012/chart" uri="{CE6537A1-D6FC-4f65-9D91-7224C49458BB}"/>
              </c:extLst>
            </c:dLbl>
            <c:dLbl>
              <c:idx val="11"/>
              <c:delete val="1"/>
              <c:extLst xmlns:c16r2="http://schemas.microsoft.com/office/drawing/2015/06/chart">
                <c:ext xmlns:c16="http://schemas.microsoft.com/office/drawing/2014/chart" uri="{C3380CC4-5D6E-409C-BE32-E72D297353CC}">
                  <c16:uniqueId val="{0000000B-F244-47E8-B215-C096E5515D85}"/>
                </c:ext>
                <c:ext xmlns:c15="http://schemas.microsoft.com/office/drawing/2012/chart" uri="{CE6537A1-D6FC-4f65-9D91-7224C49458BB}"/>
              </c:extLst>
            </c:dLbl>
            <c:dLbl>
              <c:idx val="12"/>
              <c:delete val="1"/>
              <c:extLst xmlns:c16r2="http://schemas.microsoft.com/office/drawing/2015/06/chart">
                <c:ext xmlns:c16="http://schemas.microsoft.com/office/drawing/2014/chart" uri="{C3380CC4-5D6E-409C-BE32-E72D297353CC}">
                  <c16:uniqueId val="{0000000C-F244-47E8-B215-C096E5515D85}"/>
                </c:ext>
                <c:ext xmlns:c15="http://schemas.microsoft.com/office/drawing/2012/chart" uri="{CE6537A1-D6FC-4f65-9D91-7224C49458BB}"/>
              </c:extLst>
            </c:dLbl>
            <c:dLbl>
              <c:idx val="13"/>
              <c:delete val="1"/>
              <c:extLst xmlns:c16r2="http://schemas.microsoft.com/office/drawing/2015/06/chart">
                <c:ext xmlns:c16="http://schemas.microsoft.com/office/drawing/2014/chart" uri="{C3380CC4-5D6E-409C-BE32-E72D297353CC}">
                  <c16:uniqueId val="{0000000D-F244-47E8-B215-C096E5515D85}"/>
                </c:ext>
                <c:ext xmlns:c15="http://schemas.microsoft.com/office/drawing/2012/chart" uri="{CE6537A1-D6FC-4f65-9D91-7224C49458BB}"/>
              </c:extLst>
            </c:dLbl>
            <c:dLbl>
              <c:idx val="14"/>
              <c:layout>
                <c:manualLayout>
                  <c:x val="-3.8779579162174825E-3"/>
                  <c:y val="-1.2937595710830533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E-F244-47E8-B215-C096E5515D85}"/>
                </c:ext>
                <c:ext xmlns:c15="http://schemas.microsoft.com/office/drawing/2012/chart" uri="{CE6537A1-D6FC-4f65-9D91-7224C49458BB}"/>
              </c:extLst>
            </c:dLbl>
            <c:dLbl>
              <c:idx val="15"/>
              <c:delete val="1"/>
              <c:extLst xmlns:c16r2="http://schemas.microsoft.com/office/drawing/2015/06/chart">
                <c:ext xmlns:c16="http://schemas.microsoft.com/office/drawing/2014/chart" uri="{C3380CC4-5D6E-409C-BE32-E72D297353CC}">
                  <c16:uniqueId val="{0000000F-F244-47E8-B215-C096E5515D85}"/>
                </c:ext>
                <c:ext xmlns:c15="http://schemas.microsoft.com/office/drawing/2012/chart" uri="{CE6537A1-D6FC-4f65-9D91-7224C49458BB}"/>
              </c:extLst>
            </c:dLbl>
            <c:dLbl>
              <c:idx val="16"/>
              <c:delete val="1"/>
              <c:extLst xmlns:c16r2="http://schemas.microsoft.com/office/drawing/2015/06/chart">
                <c:ext xmlns:c16="http://schemas.microsoft.com/office/drawing/2014/chart" uri="{C3380CC4-5D6E-409C-BE32-E72D297353CC}">
                  <c16:uniqueId val="{00000010-F244-47E8-B215-C096E5515D85}"/>
                </c:ext>
                <c:ext xmlns:c15="http://schemas.microsoft.com/office/drawing/2012/chart" uri="{CE6537A1-D6FC-4f65-9D91-7224C49458BB}"/>
              </c:extLst>
            </c:dLbl>
            <c:dLbl>
              <c:idx val="17"/>
              <c:delete val="1"/>
              <c:extLst xmlns:c16r2="http://schemas.microsoft.com/office/drawing/2015/06/chart">
                <c:ext xmlns:c16="http://schemas.microsoft.com/office/drawing/2014/chart" uri="{C3380CC4-5D6E-409C-BE32-E72D297353CC}">
                  <c16:uniqueId val="{00000011-F244-47E8-B215-C096E5515D85}"/>
                </c:ext>
                <c:ext xmlns:c15="http://schemas.microsoft.com/office/drawing/2012/chart" uri="{CE6537A1-D6FC-4f65-9D91-7224C49458BB}"/>
              </c:extLst>
            </c:dLbl>
            <c:dLbl>
              <c:idx val="18"/>
              <c:delete val="1"/>
              <c:extLst xmlns:c16r2="http://schemas.microsoft.com/office/drawing/2015/06/chart">
                <c:ext xmlns:c16="http://schemas.microsoft.com/office/drawing/2014/chart" uri="{C3380CC4-5D6E-409C-BE32-E72D297353CC}">
                  <c16:uniqueId val="{00000012-F244-47E8-B215-C096E5515D85}"/>
                </c:ext>
                <c:ext xmlns:c15="http://schemas.microsoft.com/office/drawing/2012/chart" uri="{CE6537A1-D6FC-4f65-9D91-7224C49458BB}"/>
              </c:extLst>
            </c:dLbl>
            <c:dLbl>
              <c:idx val="19"/>
              <c:delete val="1"/>
              <c:extLst xmlns:c16r2="http://schemas.microsoft.com/office/drawing/2015/06/chart">
                <c:ext xmlns:c16="http://schemas.microsoft.com/office/drawing/2014/chart" uri="{C3380CC4-5D6E-409C-BE32-E72D297353CC}">
                  <c16:uniqueId val="{00000013-F244-47E8-B215-C096E5515D85}"/>
                </c:ext>
                <c:ext xmlns:c15="http://schemas.microsoft.com/office/drawing/2012/chart" uri="{CE6537A1-D6FC-4f65-9D91-7224C49458BB}"/>
              </c:extLst>
            </c:dLbl>
            <c:dLbl>
              <c:idx val="20"/>
              <c:delete val="1"/>
              <c:extLst xmlns:c16r2="http://schemas.microsoft.com/office/drawing/2015/06/chart">
                <c:ext xmlns:c16="http://schemas.microsoft.com/office/drawing/2014/chart" uri="{C3380CC4-5D6E-409C-BE32-E72D297353CC}">
                  <c16:uniqueId val="{00000014-F244-47E8-B215-C096E5515D85}"/>
                </c:ext>
                <c:ext xmlns:c15="http://schemas.microsoft.com/office/drawing/2012/chart" uri="{CE6537A1-D6FC-4f65-9D91-7224C49458BB}"/>
              </c:extLst>
            </c:dLbl>
            <c:dLbl>
              <c:idx val="21"/>
              <c:delete val="1"/>
              <c:extLst xmlns:c16r2="http://schemas.microsoft.com/office/drawing/2015/06/chart">
                <c:ext xmlns:c16="http://schemas.microsoft.com/office/drawing/2014/chart" uri="{C3380CC4-5D6E-409C-BE32-E72D297353CC}">
                  <c16:uniqueId val="{00000015-F244-47E8-B215-C096E5515D85}"/>
                </c:ext>
                <c:ext xmlns:c15="http://schemas.microsoft.com/office/drawing/2012/chart" uri="{CE6537A1-D6FC-4f65-9D91-7224C49458BB}"/>
              </c:extLst>
            </c:dLbl>
            <c:dLbl>
              <c:idx val="22"/>
              <c:delete val="1"/>
              <c:extLst xmlns:c16r2="http://schemas.microsoft.com/office/drawing/2015/06/chart">
                <c:ext xmlns:c16="http://schemas.microsoft.com/office/drawing/2014/chart" uri="{C3380CC4-5D6E-409C-BE32-E72D297353CC}">
                  <c16:uniqueId val="{00000016-F244-47E8-B215-C096E5515D85}"/>
                </c:ext>
                <c:ext xmlns:c15="http://schemas.microsoft.com/office/drawing/2012/chart" uri="{CE6537A1-D6FC-4f65-9D91-7224C49458BB}"/>
              </c:extLst>
            </c:dLbl>
            <c:dLbl>
              <c:idx val="23"/>
              <c:delete val="1"/>
              <c:extLst xmlns:c16r2="http://schemas.microsoft.com/office/drawing/2015/06/chart">
                <c:ext xmlns:c16="http://schemas.microsoft.com/office/drawing/2014/chart" uri="{C3380CC4-5D6E-409C-BE32-E72D297353CC}">
                  <c16:uniqueId val="{00000017-F244-47E8-B215-C096E5515D85}"/>
                </c:ext>
                <c:ext xmlns:c15="http://schemas.microsoft.com/office/drawing/2012/chart" uri="{CE6537A1-D6FC-4f65-9D91-7224C49458BB}"/>
              </c:extLst>
            </c:dLbl>
            <c:dLbl>
              <c:idx val="24"/>
              <c:delete val="1"/>
              <c:extLst xmlns:c16r2="http://schemas.microsoft.com/office/drawing/2015/06/chart">
                <c:ext xmlns:c16="http://schemas.microsoft.com/office/drawing/2014/chart" uri="{C3380CC4-5D6E-409C-BE32-E72D297353CC}">
                  <c16:uniqueId val="{00000018-F244-47E8-B215-C096E5515D85}"/>
                </c:ext>
                <c:ext xmlns:c15="http://schemas.microsoft.com/office/drawing/2012/chart" uri="{CE6537A1-D6FC-4f65-9D91-7224C49458BB}"/>
              </c:extLst>
            </c:dLbl>
            <c:dLbl>
              <c:idx val="25"/>
              <c:delete val="1"/>
              <c:extLst xmlns:c16r2="http://schemas.microsoft.com/office/drawing/2015/06/chart">
                <c:ext xmlns:c16="http://schemas.microsoft.com/office/drawing/2014/chart" uri="{C3380CC4-5D6E-409C-BE32-E72D297353CC}">
                  <c16:uniqueId val="{00000019-F244-47E8-B215-C096E5515D85}"/>
                </c:ext>
                <c:ext xmlns:c15="http://schemas.microsoft.com/office/drawing/2012/chart" uri="{CE6537A1-D6FC-4f65-9D91-7224C49458BB}"/>
              </c:extLst>
            </c:dLbl>
            <c:dLbl>
              <c:idx val="26"/>
              <c:delete val="1"/>
              <c:extLst xmlns:c16r2="http://schemas.microsoft.com/office/drawing/2015/06/chart">
                <c:ext xmlns:c16="http://schemas.microsoft.com/office/drawing/2014/chart" uri="{C3380CC4-5D6E-409C-BE32-E72D297353CC}">
                  <c16:uniqueId val="{0000001A-F244-47E8-B215-C096E5515D85}"/>
                </c:ext>
                <c:ext xmlns:c15="http://schemas.microsoft.com/office/drawing/2012/chart" uri="{CE6537A1-D6FC-4f65-9D91-7224C49458BB}"/>
              </c:extLst>
            </c:dLbl>
            <c:dLbl>
              <c:idx val="27"/>
              <c:delete val="1"/>
              <c:extLst xmlns:c16r2="http://schemas.microsoft.com/office/drawing/2015/06/chart">
                <c:ext xmlns:c16="http://schemas.microsoft.com/office/drawing/2014/chart" uri="{C3380CC4-5D6E-409C-BE32-E72D297353CC}">
                  <c16:uniqueId val="{0000001B-F244-47E8-B215-C096E5515D85}"/>
                </c:ext>
                <c:ext xmlns:c15="http://schemas.microsoft.com/office/drawing/2012/chart" uri="{CE6537A1-D6FC-4f65-9D91-7224C49458BB}"/>
              </c:extLst>
            </c:dLbl>
            <c:dLbl>
              <c:idx val="28"/>
              <c:delete val="1"/>
              <c:extLst xmlns:c16r2="http://schemas.microsoft.com/office/drawing/2015/06/chart">
                <c:ext xmlns:c16="http://schemas.microsoft.com/office/drawing/2014/chart" uri="{C3380CC4-5D6E-409C-BE32-E72D297353CC}">
                  <c16:uniqueId val="{0000001C-F244-47E8-B215-C096E5515D85}"/>
                </c:ext>
                <c:ext xmlns:c15="http://schemas.microsoft.com/office/drawing/2012/chart" uri="{CE6537A1-D6FC-4f65-9D91-7224C49458BB}"/>
              </c:extLst>
            </c:dLbl>
            <c:dLbl>
              <c:idx val="29"/>
              <c:delete val="1"/>
              <c:extLst xmlns:c16r2="http://schemas.microsoft.com/office/drawing/2015/06/chart">
                <c:ext xmlns:c16="http://schemas.microsoft.com/office/drawing/2014/chart" uri="{C3380CC4-5D6E-409C-BE32-E72D297353CC}">
                  <c16:uniqueId val="{0000001D-F244-47E8-B215-C096E5515D85}"/>
                </c:ext>
                <c:ext xmlns:c15="http://schemas.microsoft.com/office/drawing/2012/chart" uri="{CE6537A1-D6FC-4f65-9D91-7224C49458BB}"/>
              </c:extLst>
            </c:dLbl>
            <c:dLbl>
              <c:idx val="30"/>
              <c:delete val="1"/>
              <c:extLst xmlns:c16r2="http://schemas.microsoft.com/office/drawing/2015/06/chart">
                <c:ext xmlns:c16="http://schemas.microsoft.com/office/drawing/2014/chart" uri="{C3380CC4-5D6E-409C-BE32-E72D297353CC}">
                  <c16:uniqueId val="{0000001E-F244-47E8-B215-C096E5515D85}"/>
                </c:ext>
                <c:ext xmlns:c15="http://schemas.microsoft.com/office/drawing/2012/chart" uri="{CE6537A1-D6FC-4f65-9D91-7224C49458BB}"/>
              </c:extLst>
            </c:dLbl>
            <c:dLbl>
              <c:idx val="31"/>
              <c:delete val="1"/>
              <c:extLst xmlns:c16r2="http://schemas.microsoft.com/office/drawing/2015/06/chart">
                <c:ext xmlns:c16="http://schemas.microsoft.com/office/drawing/2014/chart" uri="{C3380CC4-5D6E-409C-BE32-E72D297353CC}">
                  <c16:uniqueId val="{0000001F-F244-47E8-B215-C096E5515D8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'Eg graduate'!$B$8:$B$38</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cat>
          <c:val>
            <c:numRef>
              <c:f>'Eg graduate'!$Q$6:$Q$37</c:f>
              <c:numCache>
                <c:formatCode>_-[$£-809]* #,##0.00_-;\-[$£-809]* #,##0.00_-;_-[$£-809]* "-"??_-;_-@_-</c:formatCode>
                <c:ptCount val="32"/>
                <c:pt idx="0">
                  <c:v>16417.25</c:v>
                </c:pt>
                <c:pt idx="1">
                  <c:v>32819.267500000002</c:v>
                </c:pt>
                <c:pt idx="2">
                  <c:v>49205.595524999997</c:v>
                </c:pt>
                <c:pt idx="3">
                  <c:v>50775</c:v>
                </c:pt>
                <c:pt idx="4">
                  <c:v>50775</c:v>
                </c:pt>
                <c:pt idx="5">
                  <c:v>50775</c:v>
                </c:pt>
                <c:pt idx="6">
                  <c:v>50397.560860126221</c:v>
                </c:pt>
                <c:pt idx="7">
                  <c:v>50314.00480122483</c:v>
                </c:pt>
                <c:pt idx="8">
                  <c:v>49503.888427833721</c:v>
                </c:pt>
                <c:pt idx="9">
                  <c:v>48449.025256562134</c:v>
                </c:pt>
                <c:pt idx="10">
                  <c:v>47034.202111534396</c:v>
                </c:pt>
                <c:pt idx="11">
                  <c:v>45480.955691304844</c:v>
                </c:pt>
                <c:pt idx="12">
                  <c:v>44045.3634603631</c:v>
                </c:pt>
                <c:pt idx="13">
                  <c:v>42649.674926386193</c:v>
                </c:pt>
                <c:pt idx="14">
                  <c:v>41032.106910440612</c:v>
                </c:pt>
                <c:pt idx="15">
                  <c:v>39493.743329076162</c:v>
                </c:pt>
                <c:pt idx="16">
                  <c:v>38429.609757771505</c:v>
                </c:pt>
                <c:pt idx="17">
                  <c:v>37259.992369314372</c:v>
                </c:pt>
                <c:pt idx="18">
                  <c:v>35762.586588939972</c:v>
                </c:pt>
                <c:pt idx="19">
                  <c:v>34267.569022414129</c:v>
                </c:pt>
                <c:pt idx="20">
                  <c:v>32791.718869695644</c:v>
                </c:pt>
                <c:pt idx="21">
                  <c:v>31009.621006793172</c:v>
                </c:pt>
                <c:pt idx="22">
                  <c:v>29468.532090667682</c:v>
                </c:pt>
                <c:pt idx="23">
                  <c:v>27848.045009093439</c:v>
                </c:pt>
                <c:pt idx="24">
                  <c:v>26356.681156082832</c:v>
                </c:pt>
                <c:pt idx="25">
                  <c:v>24763.455952000939</c:v>
                </c:pt>
                <c:pt idx="26">
                  <c:v>23390.226143651067</c:v>
                </c:pt>
                <c:pt idx="27">
                  <c:v>22017.211091354748</c:v>
                </c:pt>
                <c:pt idx="28">
                  <c:v>20227.23464040157</c:v>
                </c:pt>
                <c:pt idx="29">
                  <c:v>18626.571861208718</c:v>
                </c:pt>
                <c:pt idx="30">
                  <c:v>17153.506162862846</c:v>
                </c:pt>
                <c:pt idx="31">
                  <c:v>15302.516824559047</c:v>
                </c:pt>
              </c:numCache>
            </c:numRef>
          </c:val>
          <c:extLst xmlns:c16r2="http://schemas.microsoft.com/office/drawing/2015/06/chart">
            <c:ext xmlns:c16="http://schemas.microsoft.com/office/drawing/2014/chart" uri="{C3380CC4-5D6E-409C-BE32-E72D297353CC}">
              <c16:uniqueId val="{00000020-F244-47E8-B215-C096E5515D85}"/>
            </c:ext>
          </c:extLst>
        </c:ser>
        <c:ser>
          <c:idx val="2"/>
          <c:order val="1"/>
          <c:tx>
            <c:strRef>
              <c:f>'Eg graduate'!$P$5</c:f>
              <c:strCache>
                <c:ptCount val="1"/>
                <c:pt idx="0">
                  <c:v>Real interest</c:v>
                </c:pt>
              </c:strCache>
            </c:strRef>
          </c:tx>
          <c:spPr>
            <a:solidFill>
              <a:schemeClr val="accent2"/>
            </a:solidFill>
            <a:ln w="25400">
              <a:noFill/>
            </a:ln>
            <a:effectLst/>
          </c:spPr>
          <c:dLbls>
            <c:dLbl>
              <c:idx val="0"/>
              <c:delete val="1"/>
              <c:extLst xmlns:c16r2="http://schemas.microsoft.com/office/drawing/2015/06/chart">
                <c:ext xmlns:c16="http://schemas.microsoft.com/office/drawing/2014/chart" uri="{C3380CC4-5D6E-409C-BE32-E72D297353CC}">
                  <c16:uniqueId val="{00000021-F244-47E8-B215-C096E5515D85}"/>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22-F244-47E8-B215-C096E5515D85}"/>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23-F244-47E8-B215-C096E5515D85}"/>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24-F244-47E8-B215-C096E5515D85}"/>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25-F244-47E8-B215-C096E5515D85}"/>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26-F244-47E8-B215-C096E5515D85}"/>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27-F244-47E8-B215-C096E5515D85}"/>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28-F244-47E8-B215-C096E5515D85}"/>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29-F244-47E8-B215-C096E5515D85}"/>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2A-F244-47E8-B215-C096E5515D85}"/>
                </c:ext>
                <c:ext xmlns:c15="http://schemas.microsoft.com/office/drawing/2012/chart" uri="{CE6537A1-D6FC-4f65-9D91-7224C49458BB}"/>
              </c:extLst>
            </c:dLbl>
            <c:dLbl>
              <c:idx val="10"/>
              <c:delete val="1"/>
              <c:extLst xmlns:c16r2="http://schemas.microsoft.com/office/drawing/2015/06/chart">
                <c:ext xmlns:c16="http://schemas.microsoft.com/office/drawing/2014/chart" uri="{C3380CC4-5D6E-409C-BE32-E72D297353CC}">
                  <c16:uniqueId val="{0000002B-F244-47E8-B215-C096E5515D85}"/>
                </c:ext>
                <c:ext xmlns:c15="http://schemas.microsoft.com/office/drawing/2012/chart" uri="{CE6537A1-D6FC-4f65-9D91-7224C49458BB}"/>
              </c:extLst>
            </c:dLbl>
            <c:dLbl>
              <c:idx val="11"/>
              <c:delete val="1"/>
              <c:extLst xmlns:c16r2="http://schemas.microsoft.com/office/drawing/2015/06/chart">
                <c:ext xmlns:c16="http://schemas.microsoft.com/office/drawing/2014/chart" uri="{C3380CC4-5D6E-409C-BE32-E72D297353CC}">
                  <c16:uniqueId val="{0000002C-F244-47E8-B215-C096E5515D85}"/>
                </c:ext>
                <c:ext xmlns:c15="http://schemas.microsoft.com/office/drawing/2012/chart" uri="{CE6537A1-D6FC-4f65-9D91-7224C49458BB}"/>
              </c:extLst>
            </c:dLbl>
            <c:dLbl>
              <c:idx val="12"/>
              <c:delete val="1"/>
              <c:extLst xmlns:c16r2="http://schemas.microsoft.com/office/drawing/2015/06/chart">
                <c:ext xmlns:c16="http://schemas.microsoft.com/office/drawing/2014/chart" uri="{C3380CC4-5D6E-409C-BE32-E72D297353CC}">
                  <c16:uniqueId val="{0000002D-F244-47E8-B215-C096E5515D85}"/>
                </c:ext>
                <c:ext xmlns:c15="http://schemas.microsoft.com/office/drawing/2012/chart" uri="{CE6537A1-D6FC-4f65-9D91-7224C49458BB}"/>
              </c:extLst>
            </c:dLbl>
            <c:dLbl>
              <c:idx val="13"/>
              <c:delete val="1"/>
              <c:extLst xmlns:c16r2="http://schemas.microsoft.com/office/drawing/2015/06/chart">
                <c:ext xmlns:c16="http://schemas.microsoft.com/office/drawing/2014/chart" uri="{C3380CC4-5D6E-409C-BE32-E72D297353CC}">
                  <c16:uniqueId val="{0000002E-F244-47E8-B215-C096E5515D85}"/>
                </c:ext>
                <c:ext xmlns:c15="http://schemas.microsoft.com/office/drawing/2012/chart" uri="{CE6537A1-D6FC-4f65-9D91-7224C49458BB}"/>
              </c:extLst>
            </c:dLbl>
            <c:dLbl>
              <c:idx val="14"/>
              <c:delete val="1"/>
              <c:extLst xmlns:c16r2="http://schemas.microsoft.com/office/drawing/2015/06/chart">
                <c:ext xmlns:c16="http://schemas.microsoft.com/office/drawing/2014/chart" uri="{C3380CC4-5D6E-409C-BE32-E72D297353CC}">
                  <c16:uniqueId val="{0000002F-F244-47E8-B215-C096E5515D85}"/>
                </c:ext>
                <c:ext xmlns:c15="http://schemas.microsoft.com/office/drawing/2012/chart" uri="{CE6537A1-D6FC-4f65-9D91-7224C49458BB}"/>
              </c:extLst>
            </c:dLbl>
            <c:dLbl>
              <c:idx val="15"/>
              <c:delete val="1"/>
              <c:extLst xmlns:c16r2="http://schemas.microsoft.com/office/drawing/2015/06/chart">
                <c:ext xmlns:c16="http://schemas.microsoft.com/office/drawing/2014/chart" uri="{C3380CC4-5D6E-409C-BE32-E72D297353CC}">
                  <c16:uniqueId val="{00000030-F244-47E8-B215-C096E5515D85}"/>
                </c:ext>
                <c:ext xmlns:c15="http://schemas.microsoft.com/office/drawing/2012/chart" uri="{CE6537A1-D6FC-4f65-9D91-7224C49458BB}"/>
              </c:extLst>
            </c:dLbl>
            <c:dLbl>
              <c:idx val="16"/>
              <c:delete val="1"/>
              <c:extLst xmlns:c16r2="http://schemas.microsoft.com/office/drawing/2015/06/chart">
                <c:ext xmlns:c16="http://schemas.microsoft.com/office/drawing/2014/chart" uri="{C3380CC4-5D6E-409C-BE32-E72D297353CC}">
                  <c16:uniqueId val="{00000031-F244-47E8-B215-C096E5515D85}"/>
                </c:ext>
                <c:ext xmlns:c15="http://schemas.microsoft.com/office/drawing/2012/chart" uri="{CE6537A1-D6FC-4f65-9D91-7224C49458BB}"/>
              </c:extLst>
            </c:dLbl>
            <c:dLbl>
              <c:idx val="17"/>
              <c:delete val="1"/>
              <c:extLst xmlns:c16r2="http://schemas.microsoft.com/office/drawing/2015/06/chart">
                <c:ext xmlns:c16="http://schemas.microsoft.com/office/drawing/2014/chart" uri="{C3380CC4-5D6E-409C-BE32-E72D297353CC}">
                  <c16:uniqueId val="{00000032-F244-47E8-B215-C096E5515D85}"/>
                </c:ext>
                <c:ext xmlns:c15="http://schemas.microsoft.com/office/drawing/2012/chart" uri="{CE6537A1-D6FC-4f65-9D91-7224C49458BB}"/>
              </c:extLst>
            </c:dLbl>
            <c:dLbl>
              <c:idx val="18"/>
              <c:layout>
                <c:manualLayout>
                  <c:x val="5.8169368743262954E-3"/>
                  <c:y val="-6.4687978554152075E-3"/>
                </c:manualLayout>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33-F244-47E8-B215-C096E5515D85}"/>
                </c:ext>
                <c:ext xmlns:c15="http://schemas.microsoft.com/office/drawing/2012/chart" uri="{CE6537A1-D6FC-4f65-9D91-7224C49458BB}"/>
              </c:extLst>
            </c:dLbl>
            <c:dLbl>
              <c:idx val="19"/>
              <c:delete val="1"/>
              <c:extLst xmlns:c16r2="http://schemas.microsoft.com/office/drawing/2015/06/chart">
                <c:ext xmlns:c16="http://schemas.microsoft.com/office/drawing/2014/chart" uri="{C3380CC4-5D6E-409C-BE32-E72D297353CC}">
                  <c16:uniqueId val="{00000034-F244-47E8-B215-C096E5515D85}"/>
                </c:ext>
                <c:ext xmlns:c15="http://schemas.microsoft.com/office/drawing/2012/chart" uri="{CE6537A1-D6FC-4f65-9D91-7224C49458BB}"/>
              </c:extLst>
            </c:dLbl>
            <c:dLbl>
              <c:idx val="20"/>
              <c:delete val="1"/>
              <c:extLst xmlns:c16r2="http://schemas.microsoft.com/office/drawing/2015/06/chart">
                <c:ext xmlns:c16="http://schemas.microsoft.com/office/drawing/2014/chart" uri="{C3380CC4-5D6E-409C-BE32-E72D297353CC}">
                  <c16:uniqueId val="{00000035-F244-47E8-B215-C096E5515D85}"/>
                </c:ext>
                <c:ext xmlns:c15="http://schemas.microsoft.com/office/drawing/2012/chart" uri="{CE6537A1-D6FC-4f65-9D91-7224C49458BB}"/>
              </c:extLst>
            </c:dLbl>
            <c:dLbl>
              <c:idx val="21"/>
              <c:delete val="1"/>
              <c:extLst xmlns:c16r2="http://schemas.microsoft.com/office/drawing/2015/06/chart">
                <c:ext xmlns:c16="http://schemas.microsoft.com/office/drawing/2014/chart" uri="{C3380CC4-5D6E-409C-BE32-E72D297353CC}">
                  <c16:uniqueId val="{00000036-F244-47E8-B215-C096E5515D85}"/>
                </c:ext>
                <c:ext xmlns:c15="http://schemas.microsoft.com/office/drawing/2012/chart" uri="{CE6537A1-D6FC-4f65-9D91-7224C49458BB}"/>
              </c:extLst>
            </c:dLbl>
            <c:dLbl>
              <c:idx val="22"/>
              <c:delete val="1"/>
              <c:extLst xmlns:c16r2="http://schemas.microsoft.com/office/drawing/2015/06/chart">
                <c:ext xmlns:c16="http://schemas.microsoft.com/office/drawing/2014/chart" uri="{C3380CC4-5D6E-409C-BE32-E72D297353CC}">
                  <c16:uniqueId val="{00000037-F244-47E8-B215-C096E5515D85}"/>
                </c:ext>
                <c:ext xmlns:c15="http://schemas.microsoft.com/office/drawing/2012/chart" uri="{CE6537A1-D6FC-4f65-9D91-7224C49458BB}"/>
              </c:extLst>
            </c:dLbl>
            <c:dLbl>
              <c:idx val="23"/>
              <c:delete val="1"/>
              <c:extLst xmlns:c16r2="http://schemas.microsoft.com/office/drawing/2015/06/chart">
                <c:ext xmlns:c16="http://schemas.microsoft.com/office/drawing/2014/chart" uri="{C3380CC4-5D6E-409C-BE32-E72D297353CC}">
                  <c16:uniqueId val="{00000038-F244-47E8-B215-C096E5515D85}"/>
                </c:ext>
                <c:ext xmlns:c15="http://schemas.microsoft.com/office/drawing/2012/chart" uri="{CE6537A1-D6FC-4f65-9D91-7224C49458BB}"/>
              </c:extLst>
            </c:dLbl>
            <c:dLbl>
              <c:idx val="24"/>
              <c:delete val="1"/>
              <c:extLst xmlns:c16r2="http://schemas.microsoft.com/office/drawing/2015/06/chart">
                <c:ext xmlns:c16="http://schemas.microsoft.com/office/drawing/2014/chart" uri="{C3380CC4-5D6E-409C-BE32-E72D297353CC}">
                  <c16:uniqueId val="{00000039-F244-47E8-B215-C096E5515D85}"/>
                </c:ext>
                <c:ext xmlns:c15="http://schemas.microsoft.com/office/drawing/2012/chart" uri="{CE6537A1-D6FC-4f65-9D91-7224C49458BB}"/>
              </c:extLst>
            </c:dLbl>
            <c:dLbl>
              <c:idx val="25"/>
              <c:delete val="1"/>
              <c:extLst xmlns:c16r2="http://schemas.microsoft.com/office/drawing/2015/06/chart">
                <c:ext xmlns:c16="http://schemas.microsoft.com/office/drawing/2014/chart" uri="{C3380CC4-5D6E-409C-BE32-E72D297353CC}">
                  <c16:uniqueId val="{0000003A-F244-47E8-B215-C096E5515D85}"/>
                </c:ext>
                <c:ext xmlns:c15="http://schemas.microsoft.com/office/drawing/2012/chart" uri="{CE6537A1-D6FC-4f65-9D91-7224C49458BB}"/>
              </c:extLst>
            </c:dLbl>
            <c:dLbl>
              <c:idx val="26"/>
              <c:delete val="1"/>
              <c:extLst xmlns:c16r2="http://schemas.microsoft.com/office/drawing/2015/06/chart">
                <c:ext xmlns:c16="http://schemas.microsoft.com/office/drawing/2014/chart" uri="{C3380CC4-5D6E-409C-BE32-E72D297353CC}">
                  <c16:uniqueId val="{0000003B-F244-47E8-B215-C096E5515D85}"/>
                </c:ext>
                <c:ext xmlns:c15="http://schemas.microsoft.com/office/drawing/2012/chart" uri="{CE6537A1-D6FC-4f65-9D91-7224C49458BB}"/>
              </c:extLst>
            </c:dLbl>
            <c:dLbl>
              <c:idx val="27"/>
              <c:delete val="1"/>
              <c:extLst xmlns:c16r2="http://schemas.microsoft.com/office/drawing/2015/06/chart">
                <c:ext xmlns:c16="http://schemas.microsoft.com/office/drawing/2014/chart" uri="{C3380CC4-5D6E-409C-BE32-E72D297353CC}">
                  <c16:uniqueId val="{0000003C-F244-47E8-B215-C096E5515D85}"/>
                </c:ext>
                <c:ext xmlns:c15="http://schemas.microsoft.com/office/drawing/2012/chart" uri="{CE6537A1-D6FC-4f65-9D91-7224C49458BB}"/>
              </c:extLst>
            </c:dLbl>
            <c:dLbl>
              <c:idx val="28"/>
              <c:delete val="1"/>
              <c:extLst xmlns:c16r2="http://schemas.microsoft.com/office/drawing/2015/06/chart">
                <c:ext xmlns:c16="http://schemas.microsoft.com/office/drawing/2014/chart" uri="{C3380CC4-5D6E-409C-BE32-E72D297353CC}">
                  <c16:uniqueId val="{0000003D-F244-47E8-B215-C096E5515D85}"/>
                </c:ext>
                <c:ext xmlns:c15="http://schemas.microsoft.com/office/drawing/2012/chart" uri="{CE6537A1-D6FC-4f65-9D91-7224C49458BB}"/>
              </c:extLst>
            </c:dLbl>
            <c:dLbl>
              <c:idx val="29"/>
              <c:delete val="1"/>
              <c:extLst xmlns:c16r2="http://schemas.microsoft.com/office/drawing/2015/06/chart">
                <c:ext xmlns:c16="http://schemas.microsoft.com/office/drawing/2014/chart" uri="{C3380CC4-5D6E-409C-BE32-E72D297353CC}">
                  <c16:uniqueId val="{0000003E-F244-47E8-B215-C096E5515D85}"/>
                </c:ext>
                <c:ext xmlns:c15="http://schemas.microsoft.com/office/drawing/2012/chart" uri="{CE6537A1-D6FC-4f65-9D91-7224C49458BB}"/>
              </c:extLst>
            </c:dLbl>
            <c:dLbl>
              <c:idx val="30"/>
              <c:delete val="1"/>
              <c:extLst xmlns:c16r2="http://schemas.microsoft.com/office/drawing/2015/06/chart">
                <c:ext xmlns:c16="http://schemas.microsoft.com/office/drawing/2014/chart" uri="{C3380CC4-5D6E-409C-BE32-E72D297353CC}">
                  <c16:uniqueId val="{0000003F-F244-47E8-B215-C096E5515D85}"/>
                </c:ext>
                <c:ext xmlns:c15="http://schemas.microsoft.com/office/drawing/2012/chart" uri="{CE6537A1-D6FC-4f65-9D91-7224C49458BB}"/>
              </c:extLst>
            </c:dLbl>
            <c:dLbl>
              <c:idx val="31"/>
              <c:delete val="1"/>
              <c:extLst xmlns:c16r2="http://schemas.microsoft.com/office/drawing/2015/06/chart">
                <c:ext xmlns:c16="http://schemas.microsoft.com/office/drawing/2014/chart" uri="{C3380CC4-5D6E-409C-BE32-E72D297353CC}">
                  <c16:uniqueId val="{00000040-F244-47E8-B215-C096E5515D8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'Eg graduate'!$B$8:$B$38</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cat>
          <c:val>
            <c:numRef>
              <c:f>'Eg graduate'!$P$6:$P$37</c:f>
              <c:numCache>
                <c:formatCode>_-[$£-809]* #,##0.00_-;\-[$£-809]* #,##0.00_-;_-[$£-809]* "-"??_-;_-@_-</c:formatCode>
                <c:ptCount val="32"/>
                <c:pt idx="0">
                  <c:v>507.75</c:v>
                </c:pt>
                <c:pt idx="1">
                  <c:v>1538.4825000000001</c:v>
                </c:pt>
                <c:pt idx="2">
                  <c:v>3107.8869749999999</c:v>
                </c:pt>
                <c:pt idx="3">
                  <c:v>3107.8869749999999</c:v>
                </c:pt>
                <c:pt idx="4">
                  <c:v>3107.8869749999999</c:v>
                </c:pt>
                <c:pt idx="5">
                  <c:v>3107.8869749999999</c:v>
                </c:pt>
                <c:pt idx="6">
                  <c:v>3286.1211983689277</c:v>
                </c:pt>
                <c:pt idx="7">
                  <c:v>3409.7924825809932</c:v>
                </c:pt>
                <c:pt idx="8">
                  <c:v>3849.3085984366039</c:v>
                </c:pt>
                <c:pt idx="9">
                  <c:v>4550.2067651754442</c:v>
                </c:pt>
                <c:pt idx="10">
                  <c:v>5538.2698089808646</c:v>
                </c:pt>
                <c:pt idx="11">
                  <c:v>6720.6092089381627</c:v>
                </c:pt>
                <c:pt idx="12">
                  <c:v>7935.8420825556477</c:v>
                </c:pt>
                <c:pt idx="13">
                  <c:v>9145.4928668490666</c:v>
                </c:pt>
                <c:pt idx="14">
                  <c:v>10451.109278738557</c:v>
                </c:pt>
                <c:pt idx="15">
                  <c:v>11761.327271992493</c:v>
                </c:pt>
                <c:pt idx="16">
                  <c:v>12855.534075386036</c:v>
                </c:pt>
                <c:pt idx="17">
                  <c:v>13897.402210926035</c:v>
                </c:pt>
                <c:pt idx="18">
                  <c:v>15061.922142374409</c:v>
                </c:pt>
                <c:pt idx="19">
                  <c:v>16277.961663649603</c:v>
                </c:pt>
                <c:pt idx="20">
                  <c:v>17505.504590070464</c:v>
                </c:pt>
                <c:pt idx="21">
                  <c:v>18871.750831820977</c:v>
                </c:pt>
                <c:pt idx="22">
                  <c:v>20188.304096493088</c:v>
                </c:pt>
                <c:pt idx="23">
                  <c:v>21513.976823321966</c:v>
                </c:pt>
                <c:pt idx="24">
                  <c:v>22782.326100248833</c:v>
                </c:pt>
                <c:pt idx="25">
                  <c:v>24066.257272519728</c:v>
                </c:pt>
                <c:pt idx="26">
                  <c:v>25255.998101684185</c:v>
                </c:pt>
                <c:pt idx="27">
                  <c:v>26400.485959843998</c:v>
                </c:pt>
                <c:pt idx="28">
                  <c:v>27703.648331092918</c:v>
                </c:pt>
                <c:pt idx="29">
                  <c:v>28988.466399981295</c:v>
                </c:pt>
                <c:pt idx="30">
                  <c:v>30205.03804100195</c:v>
                </c:pt>
                <c:pt idx="31">
                  <c:v>31550.098754306986</c:v>
                </c:pt>
              </c:numCache>
            </c:numRef>
          </c:val>
          <c:extLst xmlns:c16r2="http://schemas.microsoft.com/office/drawing/2015/06/chart">
            <c:ext xmlns:c16="http://schemas.microsoft.com/office/drawing/2014/chart" uri="{C3380CC4-5D6E-409C-BE32-E72D297353CC}">
              <c16:uniqueId val="{00000041-F244-47E8-B215-C096E5515D85}"/>
            </c:ext>
          </c:extLst>
        </c:ser>
        <c:dLbls>
          <c:showLegendKey val="0"/>
          <c:showVal val="0"/>
          <c:showCatName val="0"/>
          <c:showSerName val="0"/>
          <c:showPercent val="0"/>
          <c:showBubbleSize val="0"/>
        </c:dLbls>
        <c:axId val="562617256"/>
        <c:axId val="562610592"/>
      </c:areaChart>
      <c:catAx>
        <c:axId val="56261725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a:t>Years after graduation</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62610592"/>
        <c:crosses val="autoZero"/>
        <c:auto val="1"/>
        <c:lblAlgn val="ctr"/>
        <c:lblOffset val="100"/>
        <c:tickLblSkip val="10"/>
        <c:noMultiLvlLbl val="0"/>
      </c:catAx>
      <c:valAx>
        <c:axId val="5626105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a:t>Remaining debt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_-[$£-809]* #,##0_-;\-[$£-809]* #,##0_-;_-[$£-809]* &quot;-&quot;_-;_-@_-"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62617256"/>
        <c:crosses val="autoZero"/>
        <c:crossBetween val="midCat"/>
      </c:valAx>
      <c:spPr>
        <a:noFill/>
        <a:ln>
          <a:noFill/>
        </a:ln>
        <a:effectLst/>
      </c:spPr>
    </c:plotArea>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6303587051618"/>
          <c:y val="2.3527777227900622E-2"/>
          <c:w val="0.87445461504811894"/>
          <c:h val="0.86164782161803211"/>
        </c:manualLayout>
      </c:layout>
      <c:lineChart>
        <c:grouping val="standard"/>
        <c:varyColors val="0"/>
        <c:ser>
          <c:idx val="0"/>
          <c:order val="0"/>
          <c:spPr>
            <a:ln w="28575" cap="rnd">
              <a:solidFill>
                <a:schemeClr val="accent1"/>
              </a:solidFill>
              <a:round/>
            </a:ln>
            <a:effectLst/>
          </c:spPr>
          <c:marker>
            <c:symbol val="none"/>
          </c:marker>
          <c:cat>
            <c:numRef>
              <c:f>'OBR '!$B$5:$B$58</c:f>
              <c:numCache>
                <c:formatCode>General</c:formatCode>
                <c:ptCount val="54"/>
                <c:pt idx="6">
                  <c:v>2020</c:v>
                </c:pt>
                <c:pt idx="16">
                  <c:v>2030</c:v>
                </c:pt>
                <c:pt idx="26">
                  <c:v>2040</c:v>
                </c:pt>
                <c:pt idx="36">
                  <c:v>2050</c:v>
                </c:pt>
                <c:pt idx="46">
                  <c:v>2060</c:v>
                </c:pt>
              </c:numCache>
            </c:numRef>
          </c:cat>
          <c:val>
            <c:numRef>
              <c:f>'OBR '!$I$5:$I$55</c:f>
              <c:numCache>
                <c:formatCode>General</c:formatCode>
                <c:ptCount val="51"/>
                <c:pt idx="0">
                  <c:v>0.35</c:v>
                </c:pt>
                <c:pt idx="1">
                  <c:v>0.55000000000000004</c:v>
                </c:pt>
                <c:pt idx="2">
                  <c:v>0.68</c:v>
                </c:pt>
                <c:pt idx="3">
                  <c:v>0.72</c:v>
                </c:pt>
                <c:pt idx="4">
                  <c:v>0.75</c:v>
                </c:pt>
                <c:pt idx="5">
                  <c:v>0.75</c:v>
                </c:pt>
                <c:pt idx="6">
                  <c:v>0.74</c:v>
                </c:pt>
                <c:pt idx="7">
                  <c:v>0.72</c:v>
                </c:pt>
                <c:pt idx="8">
                  <c:v>0.72</c:v>
                </c:pt>
                <c:pt idx="9">
                  <c:v>0.72</c:v>
                </c:pt>
                <c:pt idx="10">
                  <c:v>0.73</c:v>
                </c:pt>
                <c:pt idx="11">
                  <c:v>0.74</c:v>
                </c:pt>
                <c:pt idx="12">
                  <c:v>0.75</c:v>
                </c:pt>
                <c:pt idx="13">
                  <c:v>0.76</c:v>
                </c:pt>
                <c:pt idx="14">
                  <c:v>0.77</c:v>
                </c:pt>
                <c:pt idx="15">
                  <c:v>0.78</c:v>
                </c:pt>
                <c:pt idx="16">
                  <c:v>0.78</c:v>
                </c:pt>
                <c:pt idx="17">
                  <c:v>0.79</c:v>
                </c:pt>
                <c:pt idx="18">
                  <c:v>0.79</c:v>
                </c:pt>
                <c:pt idx="19">
                  <c:v>0.79</c:v>
                </c:pt>
                <c:pt idx="20">
                  <c:v>0.79</c:v>
                </c:pt>
                <c:pt idx="21">
                  <c:v>0.79</c:v>
                </c:pt>
                <c:pt idx="22">
                  <c:v>0.79</c:v>
                </c:pt>
                <c:pt idx="23">
                  <c:v>0.79</c:v>
                </c:pt>
                <c:pt idx="24">
                  <c:v>0.78</c:v>
                </c:pt>
                <c:pt idx="25">
                  <c:v>0.78</c:v>
                </c:pt>
                <c:pt idx="26">
                  <c:v>0.78</c:v>
                </c:pt>
                <c:pt idx="27">
                  <c:v>0.78</c:v>
                </c:pt>
                <c:pt idx="28">
                  <c:v>0.77</c:v>
                </c:pt>
                <c:pt idx="29">
                  <c:v>0.77</c:v>
                </c:pt>
                <c:pt idx="30">
                  <c:v>0.76</c:v>
                </c:pt>
                <c:pt idx="31">
                  <c:v>0.76</c:v>
                </c:pt>
                <c:pt idx="32">
                  <c:v>0.76</c:v>
                </c:pt>
                <c:pt idx="33">
                  <c:v>0.75</c:v>
                </c:pt>
                <c:pt idx="34">
                  <c:v>0.75</c:v>
                </c:pt>
                <c:pt idx="35">
                  <c:v>0.74</c:v>
                </c:pt>
                <c:pt idx="36">
                  <c:v>0.74</c:v>
                </c:pt>
                <c:pt idx="37">
                  <c:v>0.74</c:v>
                </c:pt>
                <c:pt idx="38">
                  <c:v>0.74</c:v>
                </c:pt>
                <c:pt idx="39">
                  <c:v>0.74</c:v>
                </c:pt>
                <c:pt idx="40">
                  <c:v>0.74</c:v>
                </c:pt>
                <c:pt idx="41">
                  <c:v>0.74</c:v>
                </c:pt>
                <c:pt idx="42">
                  <c:v>0.74</c:v>
                </c:pt>
                <c:pt idx="43">
                  <c:v>0.74</c:v>
                </c:pt>
                <c:pt idx="44">
                  <c:v>0.74</c:v>
                </c:pt>
                <c:pt idx="45">
                  <c:v>0.74</c:v>
                </c:pt>
                <c:pt idx="46">
                  <c:v>0.75</c:v>
                </c:pt>
                <c:pt idx="47">
                  <c:v>0.75</c:v>
                </c:pt>
                <c:pt idx="48">
                  <c:v>0.75</c:v>
                </c:pt>
                <c:pt idx="49">
                  <c:v>0.75</c:v>
                </c:pt>
                <c:pt idx="50">
                  <c:v>0.75</c:v>
                </c:pt>
              </c:numCache>
            </c:numRef>
          </c:val>
          <c:smooth val="0"/>
          <c:extLst xmlns:c16r2="http://schemas.microsoft.com/office/drawing/2015/06/chart">
            <c:ext xmlns:c16="http://schemas.microsoft.com/office/drawing/2014/chart" uri="{C3380CC4-5D6E-409C-BE32-E72D297353CC}">
              <c16:uniqueId val="{00000004-34DB-4898-886C-2C6291051F13}"/>
            </c:ext>
          </c:extLst>
        </c:ser>
        <c:ser>
          <c:idx val="2"/>
          <c:order val="1"/>
          <c:tx>
            <c:strRef>
              <c:f>'OBR '!$H$4</c:f>
              <c:strCache>
                <c:ptCount val="1"/>
                <c:pt idx="0">
                  <c:v>Repayments</c:v>
                </c:pt>
              </c:strCache>
            </c:strRef>
          </c:tx>
          <c:spPr>
            <a:ln w="28575" cap="rnd">
              <a:solidFill>
                <a:srgbClr val="92D050"/>
              </a:solidFill>
              <a:round/>
            </a:ln>
            <a:effectLst/>
          </c:spPr>
          <c:marker>
            <c:symbol val="none"/>
          </c:marker>
          <c:dLbls>
            <c:dLbl>
              <c:idx val="50"/>
              <c:layout>
                <c:manualLayout>
                  <c:x val="-5.5556649168854912E-3"/>
                  <c:y val="-5.5555555555555552E-2"/>
                </c:manualLayout>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2-34DB-4898-886C-2C6291051F13}"/>
                </c:ext>
                <c:ext xmlns:c15="http://schemas.microsoft.com/office/drawing/2012/chart" uri="{CE6537A1-D6FC-4f65-9D91-7224C49458BB}">
                  <c15:layout>
                    <c:manualLayout>
                      <c:w val="0.1966111111111111"/>
                      <c:h val="0.21731481481481482"/>
                    </c:manualLayout>
                  </c15:layout>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'OBR '!$B$5:$B$58</c:f>
              <c:numCache>
                <c:formatCode>General</c:formatCode>
                <c:ptCount val="54"/>
                <c:pt idx="6">
                  <c:v>2020</c:v>
                </c:pt>
                <c:pt idx="16">
                  <c:v>2030</c:v>
                </c:pt>
                <c:pt idx="26">
                  <c:v>2040</c:v>
                </c:pt>
                <c:pt idx="36">
                  <c:v>2050</c:v>
                </c:pt>
                <c:pt idx="46">
                  <c:v>2060</c:v>
                </c:pt>
              </c:numCache>
            </c:numRef>
          </c:cat>
          <c:val>
            <c:numRef>
              <c:f>'OBR '!$H$5:$H$55</c:f>
              <c:numCache>
                <c:formatCode>0.00</c:formatCode>
                <c:ptCount val="51"/>
                <c:pt idx="0">
                  <c:v>0</c:v>
                </c:pt>
                <c:pt idx="1">
                  <c:v>0</c:v>
                </c:pt>
                <c:pt idx="2">
                  <c:v>0</c:v>
                </c:pt>
                <c:pt idx="3">
                  <c:v>0.01</c:v>
                </c:pt>
                <c:pt idx="4">
                  <c:v>0.01</c:v>
                </c:pt>
                <c:pt idx="5">
                  <c:v>0.02</c:v>
                </c:pt>
                <c:pt idx="6">
                  <c:v>0.04</c:v>
                </c:pt>
                <c:pt idx="7">
                  <c:v>0.06</c:v>
                </c:pt>
                <c:pt idx="8">
                  <c:v>7.0000000000000007E-2</c:v>
                </c:pt>
                <c:pt idx="9">
                  <c:v>0.09</c:v>
                </c:pt>
                <c:pt idx="10">
                  <c:v>0.11</c:v>
                </c:pt>
                <c:pt idx="11">
                  <c:v>0.13</c:v>
                </c:pt>
                <c:pt idx="12">
                  <c:v>0.16</c:v>
                </c:pt>
                <c:pt idx="13">
                  <c:v>0.17</c:v>
                </c:pt>
                <c:pt idx="14">
                  <c:v>0.2</c:v>
                </c:pt>
                <c:pt idx="15">
                  <c:v>0.22</c:v>
                </c:pt>
                <c:pt idx="16">
                  <c:v>0.24</c:v>
                </c:pt>
                <c:pt idx="17">
                  <c:v>0.26</c:v>
                </c:pt>
                <c:pt idx="18">
                  <c:v>0.27</c:v>
                </c:pt>
                <c:pt idx="19">
                  <c:v>0.28999999999999998</c:v>
                </c:pt>
                <c:pt idx="20">
                  <c:v>0.3</c:v>
                </c:pt>
                <c:pt idx="21">
                  <c:v>0.32</c:v>
                </c:pt>
                <c:pt idx="22">
                  <c:v>0.34</c:v>
                </c:pt>
                <c:pt idx="23">
                  <c:v>0.35</c:v>
                </c:pt>
                <c:pt idx="24">
                  <c:v>0.37</c:v>
                </c:pt>
                <c:pt idx="25">
                  <c:v>0.38</c:v>
                </c:pt>
                <c:pt idx="26">
                  <c:v>0.39</c:v>
                </c:pt>
                <c:pt idx="27">
                  <c:v>0.4</c:v>
                </c:pt>
                <c:pt idx="28">
                  <c:v>0.42</c:v>
                </c:pt>
                <c:pt idx="29">
                  <c:v>0.43</c:v>
                </c:pt>
                <c:pt idx="30">
                  <c:v>0.43</c:v>
                </c:pt>
                <c:pt idx="31">
                  <c:v>0.44</c:v>
                </c:pt>
                <c:pt idx="32">
                  <c:v>0.45</c:v>
                </c:pt>
                <c:pt idx="33">
                  <c:v>0.46</c:v>
                </c:pt>
                <c:pt idx="34">
                  <c:v>0.45</c:v>
                </c:pt>
                <c:pt idx="35">
                  <c:v>0.45</c:v>
                </c:pt>
                <c:pt idx="36">
                  <c:v>0.46</c:v>
                </c:pt>
                <c:pt idx="37">
                  <c:v>0.45</c:v>
                </c:pt>
                <c:pt idx="38">
                  <c:v>0.45</c:v>
                </c:pt>
                <c:pt idx="39">
                  <c:v>0.45</c:v>
                </c:pt>
                <c:pt idx="40">
                  <c:v>0.45</c:v>
                </c:pt>
                <c:pt idx="41">
                  <c:v>0.46</c:v>
                </c:pt>
                <c:pt idx="42">
                  <c:v>0.45</c:v>
                </c:pt>
                <c:pt idx="43">
                  <c:v>0.45</c:v>
                </c:pt>
                <c:pt idx="44">
                  <c:v>0.45</c:v>
                </c:pt>
                <c:pt idx="45">
                  <c:v>0.45</c:v>
                </c:pt>
                <c:pt idx="46">
                  <c:v>0.45</c:v>
                </c:pt>
                <c:pt idx="47">
                  <c:v>0.45</c:v>
                </c:pt>
                <c:pt idx="48">
                  <c:v>0.45</c:v>
                </c:pt>
                <c:pt idx="49">
                  <c:v>0.44</c:v>
                </c:pt>
                <c:pt idx="50">
                  <c:v>0.44</c:v>
                </c:pt>
              </c:numCache>
            </c:numRef>
          </c:val>
          <c:smooth val="0"/>
          <c:extLst xmlns:c16r2="http://schemas.microsoft.com/office/drawing/2015/06/chart">
            <c:ext xmlns:c16="http://schemas.microsoft.com/office/drawing/2014/chart" uri="{C3380CC4-5D6E-409C-BE32-E72D297353CC}">
              <c16:uniqueId val="{00000003-34DB-4898-886C-2C6291051F13}"/>
            </c:ext>
          </c:extLst>
        </c:ser>
        <c:dLbls>
          <c:showLegendKey val="0"/>
          <c:showVal val="0"/>
          <c:showCatName val="0"/>
          <c:showSerName val="0"/>
          <c:showPercent val="0"/>
          <c:showBubbleSize val="0"/>
        </c:dLbls>
        <c:smooth val="0"/>
        <c:axId val="562610200"/>
        <c:axId val="562614512"/>
      </c:lineChart>
      <c:catAx>
        <c:axId val="562610200"/>
        <c:scaling>
          <c:orientation val="minMax"/>
        </c:scaling>
        <c:delete val="0"/>
        <c:axPos val="b"/>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2614512"/>
        <c:crosses val="autoZero"/>
        <c:auto val="1"/>
        <c:lblAlgn val="ctr"/>
        <c:lblOffset val="100"/>
        <c:noMultiLvlLbl val="0"/>
      </c:catAx>
      <c:valAx>
        <c:axId val="562614512"/>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dirty="0"/>
                  <a:t>Percent of GDP</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solidFill>
              <a:schemeClr val="bg2"/>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261020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'OBR '!$E$4</c:f>
              <c:strCache>
                <c:ptCount val="1"/>
                <c:pt idx="0">
                  <c:v>FSR 2017</c:v>
                </c:pt>
              </c:strCache>
            </c:strRef>
          </c:tx>
          <c:spPr>
            <a:solidFill>
              <a:schemeClr val="accent1"/>
            </a:solidFill>
            <a:ln>
              <a:noFill/>
            </a:ln>
            <a:effectLst/>
          </c:spPr>
          <c:cat>
            <c:numRef>
              <c:f>'OBR '!$B$8:$B$58</c:f>
              <c:numCache>
                <c:formatCode>General</c:formatCode>
                <c:ptCount val="51"/>
                <c:pt idx="3">
                  <c:v>2020</c:v>
                </c:pt>
                <c:pt idx="13">
                  <c:v>2030</c:v>
                </c:pt>
                <c:pt idx="23">
                  <c:v>2040</c:v>
                </c:pt>
                <c:pt idx="33">
                  <c:v>2050</c:v>
                </c:pt>
                <c:pt idx="43">
                  <c:v>2060</c:v>
                </c:pt>
              </c:numCache>
            </c:numRef>
          </c:cat>
          <c:val>
            <c:numRef>
              <c:f>'OBR '!$E$8:$E$58</c:f>
              <c:numCache>
                <c:formatCode>0.0</c:formatCode>
                <c:ptCount val="51"/>
                <c:pt idx="0">
                  <c:v>4.516952808228929</c:v>
                </c:pt>
                <c:pt idx="1">
                  <c:v>4.8554462340490954</c:v>
                </c:pt>
                <c:pt idx="2">
                  <c:v>5.3298775223848356</c:v>
                </c:pt>
                <c:pt idx="3">
                  <c:v>5.8293464267072004</c:v>
                </c:pt>
                <c:pt idx="4">
                  <c:v>6.3305076044250335</c:v>
                </c:pt>
                <c:pt idx="5">
                  <c:v>6.9038383397212257</c:v>
                </c:pt>
                <c:pt idx="6">
                  <c:v>7.4101832876479454</c:v>
                </c:pt>
                <c:pt idx="7">
                  <c:v>7.8813244919689076</c:v>
                </c:pt>
                <c:pt idx="8">
                  <c:v>8.3189390542843604</c:v>
                </c:pt>
                <c:pt idx="9">
                  <c:v>8.7213066035644395</c:v>
                </c:pt>
                <c:pt idx="10">
                  <c:v>9.0882738383856925</c:v>
                </c:pt>
                <c:pt idx="11">
                  <c:v>9.4207408594801443</c:v>
                </c:pt>
                <c:pt idx="12">
                  <c:v>9.7234830134892576</c:v>
                </c:pt>
                <c:pt idx="13">
                  <c:v>10.00651732106282</c:v>
                </c:pt>
                <c:pt idx="14">
                  <c:v>10.260331624013009</c:v>
                </c:pt>
                <c:pt idx="15">
                  <c:v>10.473101104109016</c:v>
                </c:pt>
                <c:pt idx="16">
                  <c:v>10.642975848477201</c:v>
                </c:pt>
                <c:pt idx="17">
                  <c:v>10.779615736229186</c:v>
                </c:pt>
                <c:pt idx="18">
                  <c:v>10.888597985739272</c:v>
                </c:pt>
                <c:pt idx="19">
                  <c:v>10.972648974637961</c:v>
                </c:pt>
                <c:pt idx="20">
                  <c:v>11.034985081233316</c:v>
                </c:pt>
                <c:pt idx="21">
                  <c:v>11.074038607492676</c:v>
                </c:pt>
                <c:pt idx="22">
                  <c:v>11.085797402919853</c:v>
                </c:pt>
                <c:pt idx="23">
                  <c:v>11.078892745703913</c:v>
                </c:pt>
                <c:pt idx="24">
                  <c:v>11.050428258129513</c:v>
                </c:pt>
                <c:pt idx="25">
                  <c:v>11.009144605920008</c:v>
                </c:pt>
                <c:pt idx="26">
                  <c:v>10.956013540440026</c:v>
                </c:pt>
                <c:pt idx="27">
                  <c:v>10.892340895106187</c:v>
                </c:pt>
                <c:pt idx="28">
                  <c:v>10.813794300421785</c:v>
                </c:pt>
                <c:pt idx="29">
                  <c:v>10.72472395038954</c:v>
                </c:pt>
                <c:pt idx="30">
                  <c:v>10.635946527736582</c:v>
                </c:pt>
                <c:pt idx="31">
                  <c:v>10.547586764432324</c:v>
                </c:pt>
                <c:pt idx="32">
                  <c:v>10.459797809850468</c:v>
                </c:pt>
                <c:pt idx="33">
                  <c:v>10.371335764716333</c:v>
                </c:pt>
                <c:pt idx="34">
                  <c:v>10.281449178600324</c:v>
                </c:pt>
                <c:pt idx="35">
                  <c:v>10.192537264414531</c:v>
                </c:pt>
                <c:pt idx="36">
                  <c:v>10.099018787738698</c:v>
                </c:pt>
                <c:pt idx="37">
                  <c:v>10.008436850388064</c:v>
                </c:pt>
                <c:pt idx="38">
                  <c:v>9.9229213554458706</c:v>
                </c:pt>
                <c:pt idx="39">
                  <c:v>9.8429037434008428</c:v>
                </c:pt>
                <c:pt idx="40">
                  <c:v>9.7710854160829292</c:v>
                </c:pt>
                <c:pt idx="41">
                  <c:v>9.7059073874847375</c:v>
                </c:pt>
                <c:pt idx="42">
                  <c:v>9.6453519328167481</c:v>
                </c:pt>
                <c:pt idx="43">
                  <c:v>9.5895647016016543</c:v>
                </c:pt>
                <c:pt idx="44">
                  <c:v>9.533331749302409</c:v>
                </c:pt>
                <c:pt idx="45">
                  <c:v>9.4808569241595428</c:v>
                </c:pt>
                <c:pt idx="46">
                  <c:v>9.4336830661463225</c:v>
                </c:pt>
                <c:pt idx="47">
                  <c:v>9.3894488768195625</c:v>
                </c:pt>
                <c:pt idx="48">
                  <c:v>9.3481857675282516</c:v>
                </c:pt>
                <c:pt idx="49">
                  <c:v>9.310074178070268</c:v>
                </c:pt>
                <c:pt idx="50">
                  <c:v>9.2764987235985661</c:v>
                </c:pt>
              </c:numCache>
            </c:numRef>
          </c:val>
          <c:extLst xmlns:c16r2="http://schemas.microsoft.com/office/drawing/2015/06/chart">
            <c:ext xmlns:c16="http://schemas.microsoft.com/office/drawing/2014/chart" uri="{C3380CC4-5D6E-409C-BE32-E72D297353CC}">
              <c16:uniqueId val="{00000000-0BCD-4D48-AEA8-1ED51E58D8F5}"/>
            </c:ext>
          </c:extLst>
        </c:ser>
        <c:dLbls>
          <c:showLegendKey val="0"/>
          <c:showVal val="0"/>
          <c:showCatName val="0"/>
          <c:showSerName val="0"/>
          <c:showPercent val="0"/>
          <c:showBubbleSize val="0"/>
        </c:dLbls>
        <c:axId val="562617648"/>
        <c:axId val="562616080"/>
      </c:areaChart>
      <c:catAx>
        <c:axId val="562617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2616080"/>
        <c:crosses val="autoZero"/>
        <c:auto val="1"/>
        <c:lblAlgn val="ctr"/>
        <c:lblOffset val="100"/>
        <c:noMultiLvlLbl val="0"/>
      </c:catAx>
      <c:valAx>
        <c:axId val="562616080"/>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dirty="0"/>
                  <a:t>Percent of GDP</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solidFill>
              <a:schemeClr val="bg2"/>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2617648"/>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v>Full time</c:v>
          </c:tx>
          <c:spPr>
            <a:ln w="28575" cap="rnd">
              <a:solidFill>
                <a:srgbClr val="11A08A"/>
              </a:solidFill>
              <a:round/>
            </a:ln>
            <a:effectLst/>
          </c:spPr>
          <c:marker>
            <c:symbol val="none"/>
          </c:marker>
          <c:dLbls>
            <c:dLbl>
              <c:idx val="0"/>
              <c:layout>
                <c:manualLayout>
                  <c:x val="-2.9166666666666667E-2"/>
                  <c:y val="-2.794107805992848E-2"/>
                </c:manualLayout>
              </c:layout>
              <c:tx>
                <c:rich>
                  <a:bodyPr/>
                  <a:lstStyle/>
                  <a:p>
                    <a:fld id="{505DBD18-5A1C-42CC-AAC0-0A4984E3F297}" type="CELLRANGE">
                      <a:rPr lang="en-US"/>
                      <a:pPr/>
                      <a:t>[CELLRANGE]</a:t>
                    </a:fld>
                    <a:endParaRPr lang="en-GB"/>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2-AA31-4593-B51C-176F59832801}"/>
                </c:ext>
                <c:ext xmlns:c15="http://schemas.microsoft.com/office/drawing/2012/chart" uri="{CE6537A1-D6FC-4f65-9D91-7224C49458BB}">
                  <c15:dlblFieldTable/>
                  <c15:showDataLabelsRange val="1"/>
                </c:ext>
              </c:extLst>
            </c:dLbl>
            <c:dLbl>
              <c:idx val="1"/>
              <c:tx>
                <c:rich>
                  <a:bodyPr/>
                  <a:lstStyle/>
                  <a:p>
                    <a:fld id="{364F756B-E01E-411F-B9D3-4091E9CBC29F}" type="CELLRANGE">
                      <a:rPr lang="en-GB"/>
                      <a:pPr/>
                      <a:t>[CELLRANGE]</a:t>
                    </a:fld>
                    <a:endParaRPr lang="en-GB"/>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3-AA31-4593-B51C-176F59832801}"/>
                </c:ext>
                <c:ext xmlns:c15="http://schemas.microsoft.com/office/drawing/2012/chart" uri="{CE6537A1-D6FC-4f65-9D91-7224C49458BB}">
                  <c15:dlblFieldTable/>
                  <c15:showDataLabelsRange val="1"/>
                </c:ext>
              </c:extLst>
            </c:dLbl>
            <c:dLbl>
              <c:idx val="2"/>
              <c:tx>
                <c:rich>
                  <a:bodyPr/>
                  <a:lstStyle/>
                  <a:p>
                    <a:fld id="{309AEAF2-394E-4D55-8505-1DC3D428AAF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3"/>
              <c:tx>
                <c:rich>
                  <a:bodyPr/>
                  <a:lstStyle/>
                  <a:p>
                    <a:fld id="{982CED92-4284-45D5-B1E2-1F00CAFA049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4"/>
              <c:tx>
                <c:rich>
                  <a:bodyPr/>
                  <a:lstStyle/>
                  <a:p>
                    <a:fld id="{CA0FBF8E-420A-4C28-9C7D-B90E218DAE2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5"/>
              <c:tx>
                <c:rich>
                  <a:bodyPr/>
                  <a:lstStyle/>
                  <a:p>
                    <a:fld id="{8F202C88-B4BF-4C03-B787-071EB8D65BE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6"/>
              <c:tx>
                <c:rich>
                  <a:bodyPr/>
                  <a:lstStyle/>
                  <a:p>
                    <a:fld id="{C69C407C-D414-4E5E-9528-48B0C44937F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7"/>
              <c:layout>
                <c:manualLayout>
                  <c:x val="-3.7500000000000054E-2"/>
                  <c:y val="4.4240040261553426E-2"/>
                </c:manualLayout>
              </c:layout>
              <c:tx>
                <c:rich>
                  <a:bodyPr/>
                  <a:lstStyle/>
                  <a:p>
                    <a:fld id="{F8405E36-738F-40C9-9B07-E5CB135A56BC}" type="CELLRANGE">
                      <a:rPr lang="en-US"/>
                      <a:pPr/>
                      <a:t>[CELLRANGE]</a:t>
                    </a:fld>
                    <a:endParaRPr lang="en-GB"/>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0-AA31-4593-B51C-176F59832801}"/>
                </c:ext>
                <c:ext xmlns:c15="http://schemas.microsoft.com/office/drawing/2012/chart" uri="{CE6537A1-D6FC-4f65-9D91-7224C49458BB}">
                  <c15:dlblFieldTable/>
                  <c15:showDataLabelsRange val="1"/>
                </c:ext>
              </c:extLst>
            </c:dLbl>
            <c:dLbl>
              <c:idx val="8"/>
              <c:tx>
                <c:rich>
                  <a:bodyPr/>
                  <a:lstStyle/>
                  <a:p>
                    <a:fld id="{D59EFA4F-2F93-4F52-8718-D8E3ADBF770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9"/>
              <c:tx>
                <c:rich>
                  <a:bodyPr/>
                  <a:lstStyle/>
                  <a:p>
                    <a:fld id="{9553F957-7EB1-4D58-A380-EE4B874C9B0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0"/>
              <c:tx>
                <c:rich>
                  <a:bodyPr/>
                  <a:lstStyle/>
                  <a:p>
                    <a:fld id="{37612BE6-4D0E-4127-9945-303472DAE6C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1"/>
              <c:tx>
                <c:rich>
                  <a:bodyPr/>
                  <a:lstStyle/>
                  <a:p>
                    <a:fld id="{AB50FF3F-7B97-488B-AE67-652134E26CC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2"/>
              <c:tx>
                <c:rich>
                  <a:bodyPr/>
                  <a:lstStyle/>
                  <a:p>
                    <a:fld id="{99864925-BF18-4E0C-99AB-37A2556F710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3"/>
              <c:layout>
                <c:manualLayout>
                  <c:x val="-4.7222222222222221E-2"/>
                  <c:y val="5.355373294819625E-2"/>
                </c:manualLayout>
              </c:layout>
              <c:tx>
                <c:rich>
                  <a:bodyPr/>
                  <a:lstStyle/>
                  <a:p>
                    <a:fld id="{77A63A94-D86A-44DE-8FF0-3778AD767F96}" type="CELLRANGE">
                      <a:rPr lang="en-US"/>
                      <a:pPr/>
                      <a:t>[CELLRANGE]</a:t>
                    </a:fld>
                    <a:endParaRPr lang="en-GB"/>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1-AA31-4593-B51C-176F59832801}"/>
                </c:ext>
                <c:ext xmlns:c15="http://schemas.microsoft.com/office/drawing/2012/chart" uri="{CE6537A1-D6FC-4f65-9D91-7224C49458BB}">
                  <c15:dlblFieldTable/>
                  <c15:showDataLabelsRange val="1"/>
                </c:ext>
              </c:extLst>
            </c:dLbl>
            <c:dLbl>
              <c:idx val="14"/>
              <c:tx>
                <c:rich>
                  <a:bodyPr/>
                  <a:lstStyle/>
                  <a:p>
                    <a:fld id="{4FB6C722-B46B-4B14-AB59-54B4234AE37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5"/>
              <c:tx>
                <c:rich>
                  <a:bodyPr/>
                  <a:lstStyle/>
                  <a:p>
                    <a:fld id="{5B7CFC8C-2A5F-4714-A778-4E98C413BE6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6"/>
              <c:tx>
                <c:rich>
                  <a:bodyPr/>
                  <a:lstStyle/>
                  <a:p>
                    <a:fld id="{B4B2E737-4EA0-491A-9C83-EFA21C0E376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'Participation '!$C$3:$S$3</c:f>
              <c:strCache>
                <c:ptCount val="17"/>
                <c:pt idx="0">
                  <c:v>99/00</c:v>
                </c:pt>
                <c:pt idx="1">
                  <c:v>00/01</c:v>
                </c:pt>
                <c:pt idx="2">
                  <c:v>01/02</c:v>
                </c:pt>
                <c:pt idx="3">
                  <c:v>02/03</c:v>
                </c:pt>
                <c:pt idx="4">
                  <c:v>03/04</c:v>
                </c:pt>
                <c:pt idx="5">
                  <c:v>04/05</c:v>
                </c:pt>
                <c:pt idx="6">
                  <c:v>05/06</c:v>
                </c:pt>
                <c:pt idx="7">
                  <c:v>06/07</c:v>
                </c:pt>
                <c:pt idx="8">
                  <c:v>07/08</c:v>
                </c:pt>
                <c:pt idx="9">
                  <c:v>08/09
</c:v>
                </c:pt>
                <c:pt idx="10">
                  <c:v>09/10</c:v>
                </c:pt>
                <c:pt idx="11">
                  <c:v>10/11</c:v>
                </c:pt>
                <c:pt idx="12">
                  <c:v>11/12
</c:v>
                </c:pt>
                <c:pt idx="13">
                  <c:v>12/13</c:v>
                </c:pt>
                <c:pt idx="14">
                  <c:v>13/14</c:v>
                </c:pt>
                <c:pt idx="15">
                  <c:v>14/15
</c:v>
                </c:pt>
                <c:pt idx="16">
                  <c:v>15/16</c:v>
                </c:pt>
              </c:strCache>
            </c:strRef>
          </c:cat>
          <c:val>
            <c:numRef>
              <c:f>'Participation '!$C$6:$S$6</c:f>
              <c:numCache>
                <c:formatCode>General</c:formatCode>
                <c:ptCount val="17"/>
                <c:pt idx="0">
                  <c:v>40.500000000000007</c:v>
                </c:pt>
                <c:pt idx="1">
                  <c:v>40.900000000000006</c:v>
                </c:pt>
                <c:pt idx="2">
                  <c:v>41.400000000000006</c:v>
                </c:pt>
                <c:pt idx="3">
                  <c:v>42.500000000000007</c:v>
                </c:pt>
                <c:pt idx="4">
                  <c:v>41.900000000000006</c:v>
                </c:pt>
                <c:pt idx="5">
                  <c:v>41.7</c:v>
                </c:pt>
                <c:pt idx="6">
                  <c:v>44.400000000000006</c:v>
                </c:pt>
                <c:pt idx="7">
                  <c:v>41.7</c:v>
                </c:pt>
                <c:pt idx="8">
                  <c:v>43.1</c:v>
                </c:pt>
                <c:pt idx="9">
                  <c:v>45.1</c:v>
                </c:pt>
                <c:pt idx="10">
                  <c:v>45.9</c:v>
                </c:pt>
                <c:pt idx="11">
                  <c:v>45.8</c:v>
                </c:pt>
                <c:pt idx="12">
                  <c:v>49</c:v>
                </c:pt>
                <c:pt idx="13">
                  <c:v>42.6</c:v>
                </c:pt>
                <c:pt idx="14">
                  <c:v>46.4</c:v>
                </c:pt>
                <c:pt idx="15">
                  <c:v>47.9</c:v>
                </c:pt>
                <c:pt idx="16">
                  <c:v>49.3</c:v>
                </c:pt>
              </c:numCache>
            </c:numRef>
          </c:val>
          <c:smooth val="0"/>
          <c:extLst xmlns:c16r2="http://schemas.microsoft.com/office/drawing/2015/06/chart">
            <c:ext xmlns:c16="http://schemas.microsoft.com/office/drawing/2014/chart" uri="{C3380CC4-5D6E-409C-BE32-E72D297353CC}">
              <c16:uniqueId val="{00000000-5C2D-4383-A815-CA27F755D2FF}"/>
            </c:ext>
            <c:ext xmlns:c15="http://schemas.microsoft.com/office/drawing/2012/chart" uri="{02D57815-91ED-43cb-92C2-25804820EDAC}">
              <c15:datalabelsRange>
                <c15:f>'Participation '!$C$9:$S$9</c15:f>
                <c15:dlblRangeCache>
                  <c:ptCount val="17"/>
                  <c:pt idx="0">
                    <c:v>Full time</c:v>
                  </c:pt>
                  <c:pt idx="7">
                    <c:v>£3K fees</c:v>
                  </c:pt>
                  <c:pt idx="13">
                    <c:v>£9K fees</c:v>
                  </c:pt>
                </c15:dlblRangeCache>
              </c15:datalabelsRange>
            </c:ext>
          </c:extLst>
        </c:ser>
        <c:ser>
          <c:idx val="1"/>
          <c:order val="1"/>
          <c:tx>
            <c:v>Part time</c:v>
          </c:tx>
          <c:spPr>
            <a:ln w="28575" cap="rnd">
              <a:solidFill>
                <a:schemeClr val="accent2"/>
              </a:solidFill>
              <a:round/>
            </a:ln>
            <a:effectLst/>
          </c:spPr>
          <c:marker>
            <c:symbol val="none"/>
          </c:marker>
          <c:dLbls>
            <c:dLbl>
              <c:idx val="7"/>
              <c:layout>
                <c:manualLayout>
                  <c:x val="-0.38194444444444442"/>
                  <c:y val="-2.8505823492838752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0-71AA-4FD5-A3E8-9E2192B7BEA0}"/>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'Participation '!$C$12:$S$12</c:f>
              <c:numCache>
                <c:formatCode>General</c:formatCode>
                <c:ptCount val="17"/>
                <c:pt idx="0">
                  <c:v>5.8999999999999995</c:v>
                </c:pt>
                <c:pt idx="1">
                  <c:v>5.5</c:v>
                </c:pt>
                <c:pt idx="2">
                  <c:v>5.3999999999999995</c:v>
                </c:pt>
                <c:pt idx="3">
                  <c:v>5.8</c:v>
                </c:pt>
                <c:pt idx="4">
                  <c:v>6</c:v>
                </c:pt>
                <c:pt idx="5">
                  <c:v>6</c:v>
                </c:pt>
                <c:pt idx="6">
                  <c:v>6.2</c:v>
                </c:pt>
                <c:pt idx="7">
                  <c:v>6.1</c:v>
                </c:pt>
                <c:pt idx="8">
                  <c:v>5.9</c:v>
                </c:pt>
                <c:pt idx="9">
                  <c:v>6</c:v>
                </c:pt>
                <c:pt idx="10">
                  <c:v>5.9</c:v>
                </c:pt>
                <c:pt idx="11">
                  <c:v>5.7</c:v>
                </c:pt>
                <c:pt idx="12">
                  <c:v>5.7</c:v>
                </c:pt>
                <c:pt idx="13">
                  <c:v>4.5999999999999996</c:v>
                </c:pt>
                <c:pt idx="14">
                  <c:v>4.0999999999999996</c:v>
                </c:pt>
                <c:pt idx="15">
                  <c:v>4</c:v>
                </c:pt>
                <c:pt idx="16">
                  <c:v>3.9</c:v>
                </c:pt>
              </c:numCache>
            </c:numRef>
          </c:val>
          <c:smooth val="0"/>
          <c:extLst xmlns:c16r2="http://schemas.microsoft.com/office/drawing/2015/06/chart">
            <c:ext xmlns:c16="http://schemas.microsoft.com/office/drawing/2014/chart" uri="{C3380CC4-5D6E-409C-BE32-E72D297353CC}">
              <c16:uniqueId val="{00000000-E216-48C4-B1ED-1C9B6C147C1E}"/>
            </c:ext>
          </c:extLst>
        </c:ser>
        <c:dLbls>
          <c:showLegendKey val="0"/>
          <c:showVal val="0"/>
          <c:showCatName val="0"/>
          <c:showSerName val="0"/>
          <c:showPercent val="0"/>
          <c:showBubbleSize val="0"/>
        </c:dLbls>
        <c:smooth val="0"/>
        <c:axId val="562619216"/>
        <c:axId val="562618432"/>
      </c:lineChart>
      <c:catAx>
        <c:axId val="56261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62618432"/>
        <c:crosses val="autoZero"/>
        <c:auto val="1"/>
        <c:lblAlgn val="ctr"/>
        <c:lblOffset val="100"/>
        <c:noMultiLvlLbl val="0"/>
      </c:catAx>
      <c:valAx>
        <c:axId val="562618432"/>
        <c:scaling>
          <c:orientation val="minMax"/>
          <c:max val="55"/>
          <c:min val="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dirty="0"/>
                  <a:t>18-30 participation rate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bg2"/>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626192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483395461491375E-2"/>
          <c:y val="3.7590720922039675E-2"/>
          <c:w val="0.88726556846308557"/>
          <c:h val="0.89216987399025349"/>
        </c:manualLayout>
      </c:layout>
      <c:lineChart>
        <c:grouping val="standard"/>
        <c:varyColors val="0"/>
        <c:ser>
          <c:idx val="1"/>
          <c:order val="0"/>
          <c:tx>
            <c:strRef>
              <c:f>'8,9 -Participation, gaps '!$B$20</c:f>
              <c:strCache>
                <c:ptCount val="1"/>
                <c:pt idx="0">
                  <c:v>Area based</c:v>
                </c:pt>
              </c:strCache>
            </c:strRef>
          </c:tx>
          <c:spPr>
            <a:ln w="28575" cap="rnd">
              <a:solidFill>
                <a:schemeClr val="accent2"/>
              </a:solidFill>
              <a:round/>
            </a:ln>
            <a:effectLst/>
          </c:spPr>
          <c:marker>
            <c:symbol val="none"/>
          </c:marker>
          <c:dLbls>
            <c:dLbl>
              <c:idx val="0"/>
              <c:tx>
                <c:rich>
                  <a:bodyPr/>
                  <a:lstStyle/>
                  <a:p>
                    <a:fld id="{FE4D859E-2386-4D9B-B741-79A33B0132E8}" type="CELLRANGE">
                      <a:rPr lang="en-US"/>
                      <a:pPr/>
                      <a:t>[CELLRANGE]</a:t>
                    </a:fld>
                    <a:endParaRPr lang="en-GB"/>
                  </a:p>
                </c:rich>
              </c:tx>
              <c:showLegendKey val="0"/>
              <c:showVal val="0"/>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1-5CDB-4D2D-BE28-D250EA7B217B}"/>
                </c:ext>
                <c:ext xmlns:c15="http://schemas.microsoft.com/office/drawing/2012/chart" uri="{CE6537A1-D6FC-4f65-9D91-7224C49458BB}">
                  <c15:dlblFieldTable/>
                  <c15:showDataLabelsRange val="1"/>
                </c:ext>
              </c:extLst>
            </c:dLbl>
            <c:dLbl>
              <c:idx val="1"/>
              <c:tx>
                <c:rich>
                  <a:bodyPr/>
                  <a:lstStyle/>
                  <a:p>
                    <a:fld id="{743E12A0-55F0-4D81-9256-18950B9FA800}" type="CELLRANGE">
                      <a:rPr lang="en-GB"/>
                      <a:pPr/>
                      <a:t>[CELLRANGE]</a:t>
                    </a:fld>
                    <a:endParaRPr lang="en-GB"/>
                  </a:p>
                </c:rich>
              </c:tx>
              <c:showLegendKey val="0"/>
              <c:showVal val="0"/>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2-5CDB-4D2D-BE28-D250EA7B217B}"/>
                </c:ext>
                <c:ext xmlns:c15="http://schemas.microsoft.com/office/drawing/2012/chart" uri="{CE6537A1-D6FC-4f65-9D91-7224C49458BB}">
                  <c15:dlblFieldTable/>
                  <c15:showDataLabelsRange val="1"/>
                </c:ext>
              </c:extLst>
            </c:dLbl>
            <c:dLbl>
              <c:idx val="2"/>
              <c:tx>
                <c:rich>
                  <a:bodyPr/>
                  <a:lstStyle/>
                  <a:p>
                    <a:fld id="{951DA4B5-A614-4546-8722-A1A8BFB08694}" type="CELLRANGE">
                      <a:rPr lang="en-GB"/>
                      <a:pPr/>
                      <a:t>[CELLRANGE]</a:t>
                    </a:fld>
                    <a:endParaRPr lang="en-GB"/>
                  </a:p>
                </c:rich>
              </c:tx>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Lst>
            </c:dLbl>
            <c:dLbl>
              <c:idx val="3"/>
              <c:tx>
                <c:rich>
                  <a:bodyPr/>
                  <a:lstStyle/>
                  <a:p>
                    <a:fld id="{D4DAE27F-150B-473F-B641-5E8631EB6543}" type="CELLRANGE">
                      <a:rPr lang="en-GB"/>
                      <a:pPr/>
                      <a:t>[CELLRANGE]</a:t>
                    </a:fld>
                    <a:endParaRPr lang="en-GB"/>
                  </a:p>
                </c:rich>
              </c:tx>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Lst>
            </c:dLbl>
            <c:dLbl>
              <c:idx val="4"/>
              <c:layout>
                <c:manualLayout>
                  <c:x val="-3.8568122732337229E-2"/>
                  <c:y val="0.1521993592584672"/>
                </c:manualLayout>
              </c:layout>
              <c:tx>
                <c:rich>
                  <a:bodyPr/>
                  <a:lstStyle/>
                  <a:p>
                    <a:fld id="{7422947E-B8D1-4739-B304-7E57A6C70534}" type="CELLRANGE">
                      <a:rPr lang="en-US"/>
                      <a:pPr/>
                      <a:t>[CELLRANGE]</a:t>
                    </a:fld>
                    <a:endParaRPr lang="en-GB"/>
                  </a:p>
                </c:rich>
              </c:tx>
              <c:showLegendKey val="0"/>
              <c:showVal val="0"/>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0-5CDB-4D2D-BE28-D250EA7B217B}"/>
                </c:ext>
                <c:ext xmlns:c15="http://schemas.microsoft.com/office/drawing/2012/chart" uri="{CE6537A1-D6FC-4f65-9D91-7224C49458BB}">
                  <c15:dlblFieldTable/>
                  <c15:showDataLabelsRange val="1"/>
                </c:ext>
              </c:extLst>
            </c:dLbl>
            <c:dLbl>
              <c:idx val="5"/>
              <c:tx>
                <c:rich>
                  <a:bodyPr/>
                  <a:lstStyle/>
                  <a:p>
                    <a:fld id="{38847A1A-22A4-46FC-B2FC-FA0B85E9F1B0}" type="CELLRANGE">
                      <a:rPr lang="en-GB"/>
                      <a:pPr/>
                      <a:t>[CELLRANGE]</a:t>
                    </a:fld>
                    <a:endParaRPr lang="en-GB"/>
                  </a:p>
                </c:rich>
              </c:tx>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Lst>
            </c:dLbl>
            <c:dLbl>
              <c:idx val="6"/>
              <c:tx>
                <c:rich>
                  <a:bodyPr/>
                  <a:lstStyle/>
                  <a:p>
                    <a:fld id="{4865BD32-14D3-4F2D-853A-3E5771560028}" type="CELLRANGE">
                      <a:rPr lang="en-GB"/>
                      <a:pPr/>
                      <a:t>[CELLRANGE]</a:t>
                    </a:fld>
                    <a:endParaRPr lang="en-GB"/>
                  </a:p>
                </c:rich>
              </c:tx>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Lst>
            </c:dLbl>
            <c:dLbl>
              <c:idx val="7"/>
              <c:tx>
                <c:rich>
                  <a:bodyPr/>
                  <a:lstStyle/>
                  <a:p>
                    <a:fld id="{C1AE17E2-7935-418B-8048-768991FE3509}" type="CELLRANGE">
                      <a:rPr lang="en-GB"/>
                      <a:pPr/>
                      <a:t>[CELLRANGE]</a:t>
                    </a:fld>
                    <a:endParaRPr lang="en-GB"/>
                  </a:p>
                </c:rich>
              </c:tx>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Lst>
            </c:dLbl>
            <c:dLbl>
              <c:idx val="8"/>
              <c:layout>
                <c:manualLayout>
                  <c:x val="-4.2853469702596918E-3"/>
                  <c:y val="-4.1986030140266813E-2"/>
                </c:manualLayout>
              </c:layout>
              <c:tx>
                <c:rich>
                  <a:bodyPr/>
                  <a:lstStyle/>
                  <a:p>
                    <a:fld id="{8001F7F1-B712-40D0-B7E5-0F8E1A53BEA3}" type="CELLRANGE">
                      <a:rPr lang="en-US" baseline="0"/>
                      <a:pPr/>
                      <a:t>[CELLRANGE]</a:t>
                    </a:fld>
                    <a:r>
                      <a:rPr lang="en-US" baseline="0"/>
                      <a:t> </a:t>
                    </a:r>
                    <a:fld id="{9F874EC0-40B1-434D-88E9-7DC7F5B2E903}" type="SERIESNAME">
                      <a:rPr lang="en-US" baseline="0"/>
                      <a:pPr/>
                      <a:t>[SERIES NAME]</a:t>
                    </a:fld>
                    <a:endParaRPr lang="en-US" baseline="0"/>
                  </a:p>
                </c:rich>
              </c:tx>
              <c:showLegendKey val="0"/>
              <c:showVal val="0"/>
              <c:showCatName val="0"/>
              <c:showSerName val="1"/>
              <c:showPercent val="0"/>
              <c:showBubbleSize val="0"/>
              <c:separator> </c:separator>
              <c:extLst xmlns:c16r2="http://schemas.microsoft.com/office/drawing/2015/06/chart">
                <c:ext xmlns:c16="http://schemas.microsoft.com/office/drawing/2014/chart" uri="{C3380CC4-5D6E-409C-BE32-E72D297353CC}">
                  <c16:uniqueId val="{00000002-11F4-4E38-9625-026815078517}"/>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'8,9 -Participation, gaps '!$C$18:$K$18</c:f>
              <c:strCache>
                <c:ptCount val="9"/>
                <c:pt idx="0">
                  <c:v>08/09
</c:v>
                </c:pt>
                <c:pt idx="1">
                  <c:v>09/10</c:v>
                </c:pt>
                <c:pt idx="2">
                  <c:v>10/11</c:v>
                </c:pt>
                <c:pt idx="3">
                  <c:v>11/12
</c:v>
                </c:pt>
                <c:pt idx="4">
                  <c:v>12/13</c:v>
                </c:pt>
                <c:pt idx="5">
                  <c:v>13/14</c:v>
                </c:pt>
                <c:pt idx="6">
                  <c:v>14/15
</c:v>
                </c:pt>
                <c:pt idx="7">
                  <c:v>15/16</c:v>
                </c:pt>
                <c:pt idx="8">
                  <c:v>16/17</c:v>
                </c:pt>
              </c:strCache>
            </c:strRef>
          </c:cat>
          <c:val>
            <c:numRef>
              <c:f>'8,9 -Participation, gaps '!$C$20:$K$20</c:f>
              <c:numCache>
                <c:formatCode>General</c:formatCode>
                <c:ptCount val="9"/>
                <c:pt idx="0">
                  <c:v>29.4</c:v>
                </c:pt>
                <c:pt idx="1">
                  <c:v>28.799999999999997</c:v>
                </c:pt>
                <c:pt idx="2">
                  <c:v>27.6</c:v>
                </c:pt>
                <c:pt idx="3">
                  <c:v>29.300000000000004</c:v>
                </c:pt>
                <c:pt idx="4">
                  <c:v>26.6</c:v>
                </c:pt>
                <c:pt idx="5">
                  <c:v>26.6</c:v>
                </c:pt>
                <c:pt idx="6">
                  <c:v>26.6</c:v>
                </c:pt>
                <c:pt idx="7">
                  <c:v>26.400000000000002</c:v>
                </c:pt>
                <c:pt idx="8">
                  <c:v>26.8</c:v>
                </c:pt>
              </c:numCache>
            </c:numRef>
          </c:val>
          <c:smooth val="0"/>
          <c:extLst xmlns:c16r2="http://schemas.microsoft.com/office/drawing/2015/06/chart">
            <c:ext xmlns:c16="http://schemas.microsoft.com/office/drawing/2014/chart" uri="{C3380CC4-5D6E-409C-BE32-E72D297353CC}">
              <c16:uniqueId val="{00000003-11F4-4E38-9625-026815078517}"/>
            </c:ext>
            <c:ext xmlns:c15="http://schemas.microsoft.com/office/drawing/2012/chart" uri="{02D57815-91ED-43cb-92C2-25804820EDAC}">
              <c15:datalabelsRange>
                <c15:f>'8,9 -Participation, gaps '!$C$21:$K$21</c15:f>
                <c15:dlblRangeCache>
                  <c:ptCount val="9"/>
                  <c:pt idx="4">
                    <c:v>£9K fees</c:v>
                  </c:pt>
                </c15:dlblRangeCache>
              </c15:datalabelsRange>
            </c:ext>
          </c:extLst>
        </c:ser>
        <c:ser>
          <c:idx val="0"/>
          <c:order val="1"/>
          <c:tx>
            <c:strRef>
              <c:f>'8,9 -Participation, gaps '!$B$19</c:f>
              <c:strCache>
                <c:ptCount val="1"/>
                <c:pt idx="0">
                  <c:v>Pupil based</c:v>
                </c:pt>
              </c:strCache>
            </c:strRef>
          </c:tx>
          <c:spPr>
            <a:ln w="28575" cap="rnd">
              <a:solidFill>
                <a:srgbClr val="11A08A"/>
              </a:solidFill>
              <a:round/>
            </a:ln>
            <a:effectLst/>
          </c:spPr>
          <c:marker>
            <c:symbol val="none"/>
          </c:marker>
          <c:dLbls>
            <c:dLbl>
              <c:idx val="8"/>
              <c:layout>
                <c:manualLayout>
                  <c:x val="-1.1111111111111112E-2"/>
                  <c:y val="-2.7777777777777776E-2"/>
                </c:manualLayout>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0-11F4-4E38-9625-026815078517}"/>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'8,9 -Participation, gaps '!$C$18:$K$18</c:f>
              <c:strCache>
                <c:ptCount val="9"/>
                <c:pt idx="0">
                  <c:v>08/09
</c:v>
                </c:pt>
                <c:pt idx="1">
                  <c:v>09/10</c:v>
                </c:pt>
                <c:pt idx="2">
                  <c:v>10/11</c:v>
                </c:pt>
                <c:pt idx="3">
                  <c:v>11/12
</c:v>
                </c:pt>
                <c:pt idx="4">
                  <c:v>12/13</c:v>
                </c:pt>
                <c:pt idx="5">
                  <c:v>13/14</c:v>
                </c:pt>
                <c:pt idx="6">
                  <c:v>14/15
</c:v>
                </c:pt>
                <c:pt idx="7">
                  <c:v>15/16</c:v>
                </c:pt>
                <c:pt idx="8">
                  <c:v>16/17</c:v>
                </c:pt>
              </c:strCache>
            </c:strRef>
          </c:cat>
          <c:val>
            <c:numRef>
              <c:f>'8,9 -Participation, gaps '!$C$19:$K$19</c:f>
              <c:numCache>
                <c:formatCode>General</c:formatCode>
                <c:ptCount val="9"/>
                <c:pt idx="0">
                  <c:v>15.5</c:v>
                </c:pt>
                <c:pt idx="1">
                  <c:v>15.6</c:v>
                </c:pt>
                <c:pt idx="2">
                  <c:v>15.9</c:v>
                </c:pt>
                <c:pt idx="3">
                  <c:v>15.4</c:v>
                </c:pt>
                <c:pt idx="4">
                  <c:v>14.6</c:v>
                </c:pt>
                <c:pt idx="5">
                  <c:v>15.7</c:v>
                </c:pt>
                <c:pt idx="6">
                  <c:v>15.8</c:v>
                </c:pt>
                <c:pt idx="7">
                  <c:v>15.6</c:v>
                </c:pt>
                <c:pt idx="8">
                  <c:v>16.7</c:v>
                </c:pt>
              </c:numCache>
            </c:numRef>
          </c:val>
          <c:smooth val="0"/>
          <c:extLst xmlns:c16r2="http://schemas.microsoft.com/office/drawing/2015/06/chart">
            <c:ext xmlns:c16="http://schemas.microsoft.com/office/drawing/2014/chart" uri="{C3380CC4-5D6E-409C-BE32-E72D297353CC}">
              <c16:uniqueId val="{00000001-11F4-4E38-9625-026815078517}"/>
            </c:ext>
          </c:extLst>
        </c:ser>
        <c:dLbls>
          <c:showLegendKey val="0"/>
          <c:showVal val="0"/>
          <c:showCatName val="0"/>
          <c:showSerName val="0"/>
          <c:showPercent val="0"/>
          <c:showBubbleSize val="0"/>
        </c:dLbls>
        <c:smooth val="0"/>
        <c:axId val="562613336"/>
        <c:axId val="562618040"/>
      </c:lineChart>
      <c:catAx>
        <c:axId val="562613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62618040"/>
        <c:crosses val="autoZero"/>
        <c:auto val="1"/>
        <c:lblAlgn val="ctr"/>
        <c:lblOffset val="100"/>
        <c:noMultiLvlLbl val="0"/>
      </c:catAx>
      <c:valAx>
        <c:axId val="562618040"/>
        <c:scaling>
          <c:orientation val="minMax"/>
          <c:max val="30"/>
          <c:min val="1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a:t>Percentage point gap</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bg2"/>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62613336"/>
        <c:crosses val="autoZero"/>
        <c:crossBetween val="midCat"/>
        <c:majorUnit val="5"/>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8-03-09T11:58:02.148" idx="15">
    <p:pos x="10" y="10"/>
    <p:text>DR QA'd figure</p:text>
    <p:extLst>
      <p:ext uri="{C676402C-5697-4E1C-873F-D02D1690AC5C}">
        <p15:threadingInfo xmlns:p15="http://schemas.microsoft.com/office/powerpoint/2012/main" timeZoneBias="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2-20T07:44:21.625" idx="10">
    <p:pos x="10" y="10"/>
    <p:text/>
    <p:extLst>
      <p:ext uri="{C676402C-5697-4E1C-873F-D02D1690AC5C}">
        <p15:threadingInfo xmlns:p15="http://schemas.microsoft.com/office/powerpoint/2012/main" timeZoneBias="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3-06T16:39:29.202" idx="14">
    <p:pos x="10" y="10"/>
    <p:text>Check consitency with Gerard</p:text>
    <p:extLst>
      <p:ext uri="{C676402C-5697-4E1C-873F-D02D1690AC5C}">
        <p15:threadingInfo xmlns:p15="http://schemas.microsoft.com/office/powerpoint/2012/main" timeZoneBias="0"/>
      </p:ext>
    </p:extLst>
  </p:cm>
</p:cmLst>
</file>

<file path=ppt/drawings/drawing1.xml><?xml version="1.0" encoding="utf-8"?>
<c:userShapes xmlns:c="http://schemas.openxmlformats.org/drawingml/2006/chart">
  <cdr:relSizeAnchor xmlns:cdr="http://schemas.openxmlformats.org/drawingml/2006/chartDrawing">
    <cdr:from>
      <cdr:x>0.775</cdr:x>
      <cdr:y>0.09639</cdr:y>
    </cdr:from>
    <cdr:to>
      <cdr:x>0.96927</cdr:x>
      <cdr:y>0.14405</cdr:y>
    </cdr:to>
    <cdr:sp macro="" textlink="">
      <cdr:nvSpPr>
        <cdr:cNvPr id="2" name="TextBox 1">
          <a:extLst xmlns:a="http://schemas.openxmlformats.org/drawingml/2006/main">
            <a:ext uri="{FF2B5EF4-FFF2-40B4-BE49-F238E27FC236}">
              <a16:creationId xmlns:a16="http://schemas.microsoft.com/office/drawing/2014/main" xmlns="" id="{EFB448A4-340B-474E-AADC-448DE0BA0F38}"/>
            </a:ext>
          </a:extLst>
        </cdr:cNvPr>
        <cdr:cNvSpPr txBox="1"/>
      </cdr:nvSpPr>
      <cdr:spPr>
        <a:xfrm xmlns:a="http://schemas.openxmlformats.org/drawingml/2006/main">
          <a:off x="7086599" y="525865"/>
          <a:ext cx="1776368" cy="2600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GB" sz="1600" dirty="0"/>
            <a:t>Loan outlays</a:t>
          </a:r>
        </a:p>
      </cdr:txBody>
    </cdr:sp>
  </cdr:relSizeAnchor>
</c:userShapes>
</file>

<file path=ppt/drawings/drawing2.xml><?xml version="1.0" encoding="utf-8"?>
<c:userShapes xmlns:c="http://schemas.openxmlformats.org/drawingml/2006/chart">
  <cdr:relSizeAnchor xmlns:cdr="http://schemas.openxmlformats.org/drawingml/2006/chartDrawing">
    <cdr:from>
      <cdr:x>0.22193</cdr:x>
      <cdr:y>0.43978</cdr:y>
    </cdr:from>
    <cdr:to>
      <cdr:x>0.40987</cdr:x>
      <cdr:y>0.63168</cdr:y>
    </cdr:to>
    <cdr:sp macro="" textlink="">
      <cdr:nvSpPr>
        <cdr:cNvPr id="2" name="TextBox 1">
          <a:extLst xmlns:a="http://schemas.openxmlformats.org/drawingml/2006/main">
            <a:ext uri="{FF2B5EF4-FFF2-40B4-BE49-F238E27FC236}">
              <a16:creationId xmlns:a16="http://schemas.microsoft.com/office/drawing/2014/main" xmlns="" id="{20409AC0-FEF9-4BE8-BF4A-AB9D1F6C96F8}"/>
            </a:ext>
          </a:extLst>
        </cdr:cNvPr>
        <cdr:cNvSpPr txBox="1"/>
      </cdr:nvSpPr>
      <cdr:spPr>
        <a:xfrm xmlns:a="http://schemas.openxmlformats.org/drawingml/2006/main">
          <a:off x="1253511" y="1541504"/>
          <a:ext cx="1061545" cy="6726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200" b="1" dirty="0">
              <a:solidFill>
                <a:schemeClr val="bg1"/>
              </a:solidFill>
            </a:rPr>
            <a:t>Graduates</a:t>
          </a:r>
        </a:p>
        <a:p xmlns:a="http://schemas.openxmlformats.org/drawingml/2006/main">
          <a:pPr algn="ctr"/>
          <a:r>
            <a:rPr lang="en-GB" sz="1200" b="1" dirty="0">
              <a:solidFill>
                <a:schemeClr val="bg1"/>
              </a:solidFill>
            </a:rPr>
            <a:t>65%</a:t>
          </a:r>
        </a:p>
      </cdr:txBody>
    </cdr:sp>
  </cdr:relSizeAnchor>
</c:userShapes>
</file>

<file path=ppt/drawings/drawing3.xml><?xml version="1.0" encoding="utf-8"?>
<c:userShapes xmlns:c="http://schemas.openxmlformats.org/drawingml/2006/chart">
  <cdr:relSizeAnchor xmlns:cdr="http://schemas.openxmlformats.org/drawingml/2006/chartDrawing">
    <cdr:from>
      <cdr:x>0.00405</cdr:x>
      <cdr:y>0.73352</cdr:y>
    </cdr:from>
    <cdr:to>
      <cdr:x>0.15846</cdr:x>
      <cdr:y>0.84241</cdr:y>
    </cdr:to>
    <cdr:sp macro="" textlink="">
      <cdr:nvSpPr>
        <cdr:cNvPr id="2" name="TextBox 3">
          <a:extLst xmlns:a="http://schemas.openxmlformats.org/drawingml/2006/main">
            <a:ext uri="{FF2B5EF4-FFF2-40B4-BE49-F238E27FC236}">
              <a16:creationId xmlns:a16="http://schemas.microsoft.com/office/drawing/2014/main" xmlns="" id="{71B7DA84-C13A-4243-9AD8-FDDB3D3C2135}"/>
            </a:ext>
          </a:extLst>
        </cdr:cNvPr>
        <cdr:cNvSpPr txBox="1"/>
      </cdr:nvSpPr>
      <cdr:spPr>
        <a:xfrm xmlns:a="http://schemas.openxmlformats.org/drawingml/2006/main">
          <a:off x="32501" y="3772862"/>
          <a:ext cx="1239088" cy="56007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GB" sz="1200"/>
            <a:t>Graduate pays 100%</a:t>
          </a:r>
        </a:p>
      </cdr:txBody>
    </cdr:sp>
  </cdr:relSizeAnchor>
  <cdr:relSizeAnchor xmlns:cdr="http://schemas.openxmlformats.org/drawingml/2006/chartDrawing">
    <cdr:from>
      <cdr:x>0.15721</cdr:x>
      <cdr:y>0.87415</cdr:y>
    </cdr:from>
    <cdr:to>
      <cdr:x>0.40014</cdr:x>
      <cdr:y>0.95158</cdr:y>
    </cdr:to>
    <cdr:sp macro="" textlink="">
      <cdr:nvSpPr>
        <cdr:cNvPr id="3" name="TextBox 3">
          <a:extLst xmlns:a="http://schemas.openxmlformats.org/drawingml/2006/main">
            <a:ext uri="{FF2B5EF4-FFF2-40B4-BE49-F238E27FC236}">
              <a16:creationId xmlns:a16="http://schemas.microsoft.com/office/drawing/2014/main" xmlns="" id="{71B7DA84-C13A-4243-9AD8-FDDB3D3C2135}"/>
            </a:ext>
          </a:extLst>
        </cdr:cNvPr>
        <cdr:cNvSpPr txBox="1"/>
      </cdr:nvSpPr>
      <cdr:spPr>
        <a:xfrm xmlns:a="http://schemas.openxmlformats.org/drawingml/2006/main">
          <a:off x="1083386" y="3954984"/>
          <a:ext cx="1674101" cy="35032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GB" sz="1200"/>
            <a:t>Now</a:t>
          </a:r>
          <a:r>
            <a:rPr lang="en-GB" sz="1200" baseline="0"/>
            <a:t> (deficit + debt)</a:t>
          </a:r>
          <a:endParaRPr lang="en-GB" sz="1200"/>
        </a:p>
      </cdr:txBody>
    </cdr:sp>
  </cdr:relSizeAnchor>
  <cdr:relSizeAnchor xmlns:cdr="http://schemas.openxmlformats.org/drawingml/2006/chartDrawing">
    <cdr:from>
      <cdr:x>0.76088</cdr:x>
      <cdr:y>0.87415</cdr:y>
    </cdr:from>
    <cdr:to>
      <cdr:x>0.99862</cdr:x>
      <cdr:y>0.95158</cdr:y>
    </cdr:to>
    <cdr:sp macro="" textlink="">
      <cdr:nvSpPr>
        <cdr:cNvPr id="4" name="TextBox 3">
          <a:extLst xmlns:a="http://schemas.openxmlformats.org/drawingml/2006/main">
            <a:ext uri="{FF2B5EF4-FFF2-40B4-BE49-F238E27FC236}">
              <a16:creationId xmlns:a16="http://schemas.microsoft.com/office/drawing/2014/main" xmlns="" id="{CE5F4DAD-AB38-4F4F-AC89-2BDB77BBA877}"/>
            </a:ext>
          </a:extLst>
        </cdr:cNvPr>
        <cdr:cNvSpPr txBox="1"/>
      </cdr:nvSpPr>
      <cdr:spPr>
        <a:xfrm xmlns:a="http://schemas.openxmlformats.org/drawingml/2006/main">
          <a:off x="5243512" y="3954984"/>
          <a:ext cx="1638315" cy="35032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GB" sz="1200"/>
            <a:t>Later (debt - write-offs)</a:t>
          </a:r>
        </a:p>
      </cdr:txBody>
    </cdr:sp>
  </cdr:relSizeAnchor>
</c:userShapes>
</file>

<file path=ppt/drawings/drawing4.xml><?xml version="1.0" encoding="utf-8"?>
<c:userShapes xmlns:c="http://schemas.openxmlformats.org/drawingml/2006/chart">
  <cdr:relSizeAnchor xmlns:cdr="http://schemas.openxmlformats.org/drawingml/2006/chartDrawing">
    <cdr:from>
      <cdr:x>0.00701</cdr:x>
      <cdr:y>0</cdr:y>
    </cdr:from>
    <cdr:to>
      <cdr:x>0.85929</cdr:x>
      <cdr:y>0.08359</cdr:y>
    </cdr:to>
    <cdr:sp macro="" textlink="">
      <cdr:nvSpPr>
        <cdr:cNvPr id="2" name="TextBox 1"/>
        <cdr:cNvSpPr txBox="1"/>
      </cdr:nvSpPr>
      <cdr:spPr>
        <a:xfrm xmlns:a="http://schemas.openxmlformats.org/drawingml/2006/main">
          <a:off x="32050" y="0"/>
          <a:ext cx="3896624" cy="2412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GB" sz="1050" b="0" i="1" dirty="0">
              <a:effectLst/>
              <a:latin typeface="+mj-lt"/>
              <a:ea typeface="+mn-ea"/>
              <a:cs typeface="+mn-cs"/>
            </a:rPr>
            <a:t>HEFCE</a:t>
          </a:r>
          <a:r>
            <a:rPr lang="en-GB" sz="1050" b="0" i="1" baseline="0" dirty="0">
              <a:effectLst/>
              <a:latin typeface="+mj-lt"/>
              <a:ea typeface="+mn-ea"/>
              <a:cs typeface="+mn-cs"/>
            </a:rPr>
            <a:t> teaching grant funding vs total apprenticeships budget, 2011-12 to 2015-16</a:t>
          </a:r>
        </a:p>
        <a:p xmlns:a="http://schemas.openxmlformats.org/drawingml/2006/main">
          <a:endParaRPr lang="en-GB" sz="1200" dirty="0"/>
        </a:p>
      </cdr:txBody>
    </cdr:sp>
  </cdr:relSizeAnchor>
</c:userShapes>
</file>

<file path=ppt/drawings/drawing5.xml><?xml version="1.0" encoding="utf-8"?>
<c:userShapes xmlns:c="http://schemas.openxmlformats.org/drawingml/2006/chart">
  <cdr:relSizeAnchor xmlns:cdr="http://schemas.openxmlformats.org/drawingml/2006/chartDrawing">
    <cdr:from>
      <cdr:x>0.00701</cdr:x>
      <cdr:y>0.01183</cdr:y>
    </cdr:from>
    <cdr:to>
      <cdr:x>0.98392</cdr:x>
      <cdr:y>0.13481</cdr:y>
    </cdr:to>
    <cdr:sp macro="" textlink="">
      <cdr:nvSpPr>
        <cdr:cNvPr id="2" name="TextBox 1"/>
        <cdr:cNvSpPr txBox="1"/>
      </cdr:nvSpPr>
      <cdr:spPr>
        <a:xfrm xmlns:a="http://schemas.openxmlformats.org/drawingml/2006/main">
          <a:off x="40377" y="44717"/>
          <a:ext cx="5626997" cy="4648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GB" sz="1050" b="0" i="1">
              <a:effectLst/>
              <a:latin typeface="+mj-lt"/>
              <a:ea typeface="+mn-ea"/>
              <a:cs typeface="+mn-cs"/>
            </a:rPr>
            <a:t>Ppt</a:t>
          </a:r>
          <a:r>
            <a:rPr lang="en-GB" sz="1050" b="0" i="1" baseline="0">
              <a:effectLst/>
              <a:latin typeface="+mj-lt"/>
              <a:ea typeface="+mn-ea"/>
              <a:cs typeface="+mn-cs"/>
            </a:rPr>
            <a:t> c</a:t>
          </a:r>
          <a:r>
            <a:rPr lang="en-GB" sz="1050" b="0" i="1">
              <a:effectLst/>
              <a:latin typeface="+mj-lt"/>
              <a:ea typeface="+mn-ea"/>
              <a:cs typeface="+mn-cs"/>
            </a:rPr>
            <a:t>hange in share of undergraduate students (all modes &amp; domiciles),</a:t>
          </a:r>
          <a:r>
            <a:rPr lang="en-GB" sz="1050" b="0" i="1" baseline="0">
              <a:effectLst/>
              <a:latin typeface="+mj-lt"/>
              <a:ea typeface="+mn-ea"/>
              <a:cs typeface="+mn-cs"/>
            </a:rPr>
            <a:t> 2011-12 to 2015-16</a:t>
          </a:r>
          <a:endParaRPr lang="en-GB" sz="1050">
            <a:effectLst/>
            <a:latin typeface="+mj-lt"/>
          </a:endParaRPr>
        </a:p>
        <a:p xmlns:a="http://schemas.openxmlformats.org/drawingml/2006/main">
          <a:endParaRPr lang="en-GB" sz="1200"/>
        </a:p>
      </cdr:txBody>
    </cdr:sp>
  </cdr:relSizeAnchor>
</c:userShapes>
</file>

<file path=ppt/drawings/drawing6.xml><?xml version="1.0" encoding="utf-8"?>
<c:userShapes xmlns:c="http://schemas.openxmlformats.org/drawingml/2006/chart">
  <cdr:relSizeAnchor xmlns:cdr="http://schemas.openxmlformats.org/drawingml/2006/chartDrawing">
    <cdr:from>
      <cdr:x>0.00701</cdr:x>
      <cdr:y>0</cdr:y>
    </cdr:from>
    <cdr:to>
      <cdr:x>0.85929</cdr:x>
      <cdr:y>0.08359</cdr:y>
    </cdr:to>
    <cdr:sp macro="" textlink="">
      <cdr:nvSpPr>
        <cdr:cNvPr id="2" name="TextBox 1"/>
        <cdr:cNvSpPr txBox="1"/>
      </cdr:nvSpPr>
      <cdr:spPr>
        <a:xfrm xmlns:a="http://schemas.openxmlformats.org/drawingml/2006/main">
          <a:off x="32050" y="0"/>
          <a:ext cx="3896624" cy="2412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GB" sz="1050" b="0" i="1" baseline="0">
              <a:effectLst/>
              <a:latin typeface="+mj-lt"/>
              <a:ea typeface="+mn-ea"/>
              <a:cs typeface="+mn-cs"/>
            </a:rPr>
            <a:t>Part-time first year student enrolments in HE, 2005-06 to 2015-16</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FE513E2-84D4-4F99-AA49-7B40114A08D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xmlns="" id="{872F0D43-8F11-41A7-802E-F55B1354EA04}"/>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AEF1F59-9984-481E-9512-8FD5F9DE73C4}" type="datetimeFigureOut">
              <a:rPr lang="en-GB" smtClean="0"/>
              <a:t>22/03/2018</a:t>
            </a:fld>
            <a:endParaRPr lang="en-GB"/>
          </a:p>
        </p:txBody>
      </p:sp>
      <p:sp>
        <p:nvSpPr>
          <p:cNvPr id="4" name="Footer Placeholder 3">
            <a:extLst>
              <a:ext uri="{FF2B5EF4-FFF2-40B4-BE49-F238E27FC236}">
                <a16:creationId xmlns:a16="http://schemas.microsoft.com/office/drawing/2014/main" xmlns="" id="{A928DE40-83C2-49EC-AC10-4DC00C9377E4}"/>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xmlns="" id="{5FEE8A09-89D5-454A-A626-B01CCFAC07C5}"/>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FDEBE30-6639-476D-AB25-DFB922212572}" type="slidenum">
              <a:rPr lang="en-GB" smtClean="0"/>
              <a:t>‹#›</a:t>
            </a:fld>
            <a:endParaRPr lang="en-GB"/>
          </a:p>
        </p:txBody>
      </p:sp>
    </p:spTree>
    <p:extLst>
      <p:ext uri="{BB962C8B-B14F-4D97-AF65-F5344CB8AC3E}">
        <p14:creationId xmlns:p14="http://schemas.microsoft.com/office/powerpoint/2010/main" val="374015751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3-21T12:24:35.015"/>
    </inkml:context>
    <inkml:brush xml:id="br0">
      <inkml:brushProperty name="width" value="0.05" units="cm"/>
      <inkml:brushProperty name="height" value="0.05" units="cm"/>
    </inkml:brush>
  </inkml:definitions>
  <inkml:trace contextRef="#ctx0" brushRef="#br0">58 1 6304,'-20'7'827,"8"-3"-318,3 0-132,2 0-58,3 0-69,1-1-58,1 1-22,2 1 12,0-5-182,0 3 201,0-3-76,0 0-101,0 0-70,0 0-62,0 0 32,0 0-33,2-2-228,1-1 38,3-2-197,-1 1 120,1 0 100,0 0 96,-1 1 51,16-7-226,-15 8 177,-2 1-35,9 1-553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FC34D199-6024-4828-A09E-3DF0EC84D64E}"/>
              </a:ext>
            </a:extLst>
          </p:cNvPr>
          <p:cNvSpPr txBox="1">
            <a:spLocks noGrp="1"/>
          </p:cNvSpPr>
          <p:nvPr>
            <p:ph type="hdr" sz="quarter"/>
          </p:nvPr>
        </p:nvSpPr>
        <p:spPr>
          <a:xfrm>
            <a:off x="0" y="1"/>
            <a:ext cx="2945659" cy="49805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a:extLst>
              <a:ext uri="{FF2B5EF4-FFF2-40B4-BE49-F238E27FC236}">
                <a16:creationId xmlns:a16="http://schemas.microsoft.com/office/drawing/2014/main" xmlns="" id="{7C8BDED2-F50E-4498-8114-5380E1AEC15A}"/>
              </a:ext>
            </a:extLst>
          </p:cNvPr>
          <p:cNvSpPr txBox="1">
            <a:spLocks noGrp="1"/>
          </p:cNvSpPr>
          <p:nvPr>
            <p:ph type="dt" idx="1"/>
          </p:nvPr>
        </p:nvSpPr>
        <p:spPr>
          <a:xfrm>
            <a:off x="3850438" y="1"/>
            <a:ext cx="2945659" cy="498059"/>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77F61069-46F5-4C60-9260-737B9AE7AA59}" type="datetime1">
              <a:rPr lang="en-GB"/>
              <a:pPr lvl="0"/>
              <a:t>22/03/2018</a:t>
            </a:fld>
            <a:endParaRPr lang="en-GB"/>
          </a:p>
        </p:txBody>
      </p:sp>
      <p:sp>
        <p:nvSpPr>
          <p:cNvPr id="4" name="Slide Image Placeholder 3">
            <a:extLst>
              <a:ext uri="{FF2B5EF4-FFF2-40B4-BE49-F238E27FC236}">
                <a16:creationId xmlns:a16="http://schemas.microsoft.com/office/drawing/2014/main" xmlns="" id="{19B38472-D0DB-4932-8A62-52BBA9E1A0E3}"/>
              </a:ext>
            </a:extLst>
          </p:cNvPr>
          <p:cNvSpPr>
            <a:spLocks noGrp="1" noRot="1" noChangeAspect="1"/>
          </p:cNvSpPr>
          <p:nvPr>
            <p:ph type="sldImg" idx="2"/>
          </p:nvPr>
        </p:nvSpPr>
        <p:spPr>
          <a:xfrm>
            <a:off x="422275" y="1241425"/>
            <a:ext cx="5953125" cy="3349625"/>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xmlns="" id="{12BE0165-A736-4E7A-8091-BB7BA5BAE283}"/>
              </a:ext>
            </a:extLst>
          </p:cNvPr>
          <p:cNvSpPr txBox="1">
            <a:spLocks noGrp="1"/>
          </p:cNvSpPr>
          <p:nvPr>
            <p:ph type="body" sz="quarter" idx="3"/>
          </p:nvPr>
        </p:nvSpPr>
        <p:spPr>
          <a:xfrm>
            <a:off x="679768" y="4777193"/>
            <a:ext cx="5438140" cy="3908614"/>
          </a:xfrm>
          <a:prstGeom prst="rect">
            <a:avLst/>
          </a:prstGeom>
          <a:noFill/>
          <a:ln>
            <a:noFill/>
          </a:ln>
        </p:spPr>
        <p:txBody>
          <a:bodyPr vert="horz" wrap="square" lIns="91440" tIns="45720" rIns="91440" bIns="45720" anchor="t" anchorCtr="0" compatLnSpc="1">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xmlns="" id="{B3F802EB-89E6-42B8-8064-144A616F0476}"/>
              </a:ext>
            </a:extLst>
          </p:cNvPr>
          <p:cNvSpPr txBox="1">
            <a:spLocks noGrp="1"/>
          </p:cNvSpPr>
          <p:nvPr>
            <p:ph type="ftr" sz="quarter" idx="4"/>
          </p:nvPr>
        </p:nvSpPr>
        <p:spPr>
          <a:xfrm>
            <a:off x="0" y="9428578"/>
            <a:ext cx="2945659" cy="498059"/>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a:extLst>
              <a:ext uri="{FF2B5EF4-FFF2-40B4-BE49-F238E27FC236}">
                <a16:creationId xmlns:a16="http://schemas.microsoft.com/office/drawing/2014/main" xmlns="" id="{983B7E36-05E1-48EE-8C02-7098FF891342}"/>
              </a:ext>
            </a:extLst>
          </p:cNvPr>
          <p:cNvSpPr txBox="1">
            <a:spLocks noGrp="1"/>
          </p:cNvSpPr>
          <p:nvPr>
            <p:ph type="sldNum" sz="quarter" idx="5"/>
          </p:nvPr>
        </p:nvSpPr>
        <p:spPr>
          <a:xfrm>
            <a:off x="3850438" y="9428578"/>
            <a:ext cx="2945659" cy="498059"/>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843488FC-5646-435D-8F4D-B65B04518D6C}" type="slidenum">
              <a:t>‹#›</a:t>
            </a:fld>
            <a:endParaRPr lang="en-GB"/>
          </a:p>
        </p:txBody>
      </p:sp>
    </p:spTree>
    <p:extLst>
      <p:ext uri="{BB962C8B-B14F-4D97-AF65-F5344CB8AC3E}">
        <p14:creationId xmlns:p14="http://schemas.microsoft.com/office/powerpoint/2010/main" val="1359934910"/>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lvl="0"/>
            <a:fld id="{843488FC-5646-435D-8F4D-B65B04518D6C}" type="slidenum">
              <a:rPr lang="en-GB" smtClean="0"/>
              <a:t>7</a:t>
            </a:fld>
            <a:endParaRPr lang="en-GB"/>
          </a:p>
        </p:txBody>
      </p:sp>
    </p:spTree>
    <p:extLst>
      <p:ext uri="{BB962C8B-B14F-4D97-AF65-F5344CB8AC3E}">
        <p14:creationId xmlns:p14="http://schemas.microsoft.com/office/powerpoint/2010/main" val="2769374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E3D4F7-6031-45E5-B60D-FFEDB1B95A5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7974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E3D4F7-6031-45E5-B60D-FFEDB1B95A5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0148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E3D4F7-6031-45E5-B60D-FFEDB1B95A5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2217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E3D4F7-6031-45E5-B60D-FFEDB1B95A5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8401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43E9A1-94F3-4C3E-A120-6E535E5958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4149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43E9A1-94F3-4C3E-A120-6E535E5958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8104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73E95B-29FB-471B-8672-4550636C334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9953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73E95B-29FB-471B-8672-4550636C334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2903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73E95B-29FB-471B-8672-4550636C334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6769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73E95B-29FB-471B-8672-4550636C334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7587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3D0138-E8E3-40C1-8BB9-EAB37AAD428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2075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73E95B-29FB-471B-8672-4550636C334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0022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73E95B-29FB-471B-8672-4550636C334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9590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73E95B-29FB-471B-8672-4550636C334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7762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73E95B-29FB-471B-8672-4550636C334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662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73E95B-29FB-471B-8672-4550636C334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67932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73E95B-29FB-471B-8672-4550636C334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6594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73E95B-29FB-471B-8672-4550636C334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2988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73E95B-29FB-471B-8672-4550636C334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88783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73E95B-29FB-471B-8672-4550636C334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89006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73E95B-29FB-471B-8672-4550636C334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794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3D0138-E8E3-40C1-8BB9-EAB37AAD428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453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73E95B-29FB-471B-8672-4550636C334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64186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73E95B-29FB-471B-8672-4550636C33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5224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73E95B-29FB-471B-8672-4550636C33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48998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73E95B-29FB-471B-8672-4550636C33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76982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73E95B-29FB-471B-8672-4550636C33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19300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73E95B-29FB-471B-8672-4550636C33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46787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73E95B-29FB-471B-8672-4550636C33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19840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73E95B-29FB-471B-8672-4550636C33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36244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73E95B-29FB-471B-8672-4550636C33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39476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73E95B-29FB-471B-8672-4550636C33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4825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3D0138-E8E3-40C1-8BB9-EAB37AAD428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77710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73E95B-29FB-471B-8672-4550636C33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33956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73E95B-29FB-471B-8672-4550636C33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85439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73E95B-29FB-471B-8672-4550636C33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39783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73E95B-29FB-471B-8672-4550636C33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91075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73E95B-29FB-471B-8672-4550636C33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3772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276310-7BB9-1141-B6A0-BDFAFA4A119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4784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a:t>Gap all but disappears once GSCE and A-levels are taken into account</a:t>
            </a:r>
          </a:p>
          <a:p>
            <a:pPr marL="285750" indent="-285750">
              <a:buFont typeface="Arial" panose="020B0604020202020204" pitchFamily="34" charset="0"/>
              <a:buChar char="•"/>
            </a:pPr>
            <a:r>
              <a:rPr lang="en-GB" dirty="0"/>
              <a:t>But not for high status universities</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3D0138-E8E3-40C1-8BB9-EAB37AAD428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6236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3D0138-E8E3-40C1-8BB9-EAB37AAD428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773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pPr eaLnBrk="1" hangingPunct="1">
              <a:spcBef>
                <a:spcPct val="0"/>
              </a:spcBef>
            </a:pPr>
            <a:endParaRPr lang="en-GB" dirty="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0F2A13-2842-42A3-933C-F503BCC68ED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6471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E3D4F7-6031-45E5-B60D-FFEDB1B95A5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7752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E3D4F7-6031-45E5-B60D-FFEDB1B95A5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08232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A08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BF39D7-2C4A-498F-A3C8-36954B41394E}"/>
              </a:ext>
            </a:extLst>
          </p:cNvPr>
          <p:cNvSpPr txBox="1">
            <a:spLocks noGrp="1"/>
          </p:cNvSpPr>
          <p:nvPr>
            <p:ph type="ctrTitle"/>
          </p:nvPr>
        </p:nvSpPr>
        <p:spPr>
          <a:xfrm>
            <a:off x="0" y="924238"/>
            <a:ext cx="12191996" cy="2387598"/>
          </a:xfrm>
        </p:spPr>
        <p:txBody>
          <a:bodyPr anchor="b" anchorCtr="1"/>
          <a:lstStyle>
            <a:lvl1pPr algn="ctr">
              <a:defRPr sz="5400" b="1">
                <a:solidFill>
                  <a:srgbClr val="FFFFFF"/>
                </a:solidFill>
              </a:defRPr>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xmlns="" id="{A79A4E84-A0CA-413D-8DB5-566025BF3D57}"/>
              </a:ext>
            </a:extLst>
          </p:cNvPr>
          <p:cNvSpPr txBox="1">
            <a:spLocks noGrp="1"/>
          </p:cNvSpPr>
          <p:nvPr>
            <p:ph type="subTitle" idx="1"/>
          </p:nvPr>
        </p:nvSpPr>
        <p:spPr>
          <a:xfrm>
            <a:off x="0" y="3602041"/>
            <a:ext cx="12191996" cy="1183325"/>
          </a:xfrm>
        </p:spPr>
        <p:txBody>
          <a:bodyPr anchorCtr="1"/>
          <a:lstStyle>
            <a:lvl1pPr marL="0" indent="0" algn="ctr">
              <a:buNone/>
              <a:defRPr sz="3100" b="1">
                <a:solidFill>
                  <a:srgbClr val="FFFFFF"/>
                </a:solidFill>
              </a:defRPr>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xmlns="" id="{AE131C6E-1DD6-4D17-9DF1-79123F4F7D26}"/>
              </a:ext>
            </a:extLst>
          </p:cNvPr>
          <p:cNvSpPr txBox="1">
            <a:spLocks noGrp="1"/>
          </p:cNvSpPr>
          <p:nvPr>
            <p:ph type="dt" sz="half" idx="7"/>
          </p:nvPr>
        </p:nvSpPr>
        <p:spPr/>
        <p:txBody>
          <a:bodyPr/>
          <a:lstStyle>
            <a:lvl1pPr>
              <a:defRPr/>
            </a:lvl1pPr>
          </a:lstStyle>
          <a:p>
            <a:pPr lvl="0"/>
            <a:fld id="{3855F2B5-70F6-456B-BD2D-1BA04B86F2CF}" type="datetime1">
              <a:rPr lang="en-GB"/>
              <a:pPr lvl="0"/>
              <a:t>22/03/2018</a:t>
            </a:fld>
            <a:endParaRPr lang="en-GB"/>
          </a:p>
        </p:txBody>
      </p:sp>
      <p:sp>
        <p:nvSpPr>
          <p:cNvPr id="5" name="Footer Placeholder 4">
            <a:extLst>
              <a:ext uri="{FF2B5EF4-FFF2-40B4-BE49-F238E27FC236}">
                <a16:creationId xmlns:a16="http://schemas.microsoft.com/office/drawing/2014/main" xmlns="" id="{94D97C21-D73C-4C4E-8430-E1C96E7F766B}"/>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xmlns="" id="{7DDC6EF1-B021-4F47-A73B-6C53AF409A34}"/>
              </a:ext>
            </a:extLst>
          </p:cNvPr>
          <p:cNvSpPr txBox="1">
            <a:spLocks noGrp="1"/>
          </p:cNvSpPr>
          <p:nvPr>
            <p:ph type="sldNum" sz="quarter" idx="8"/>
          </p:nvPr>
        </p:nvSpPr>
        <p:spPr/>
        <p:txBody>
          <a:bodyPr/>
          <a:lstStyle>
            <a:lvl1pPr>
              <a:defRPr/>
            </a:lvl1pPr>
          </a:lstStyle>
          <a:p>
            <a:pPr lvl="0"/>
            <a:fld id="{8D2DCA6A-6814-4EC2-8D6C-ABA2CE01A6EC}" type="slidenum">
              <a:t>‹#›</a:t>
            </a:fld>
            <a:endParaRPr lang="en-GB"/>
          </a:p>
        </p:txBody>
      </p:sp>
      <p:sp>
        <p:nvSpPr>
          <p:cNvPr id="7" name="Rectangle 6">
            <a:extLst>
              <a:ext uri="{FF2B5EF4-FFF2-40B4-BE49-F238E27FC236}">
                <a16:creationId xmlns:a16="http://schemas.microsoft.com/office/drawing/2014/main" xmlns="" id="{11A313BE-35AC-47E1-8239-D05AA95E07B7}"/>
              </a:ext>
            </a:extLst>
          </p:cNvPr>
          <p:cNvSpPr/>
          <p:nvPr/>
        </p:nvSpPr>
        <p:spPr>
          <a:xfrm>
            <a:off x="0" y="5852562"/>
            <a:ext cx="12191996" cy="1007577"/>
          </a:xfrm>
          <a:prstGeom prst="rect">
            <a:avLst/>
          </a:prstGeom>
          <a:solidFill>
            <a:srgbClr val="FFFFFF"/>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1" i="0" u="none" strike="noStrike" kern="1200" cap="none" spc="0" baseline="0" dirty="0">
              <a:solidFill>
                <a:srgbClr val="00A08A"/>
              </a:solidFill>
              <a:uFillTx/>
              <a:latin typeface="Calibri"/>
            </a:endParaRPr>
          </a:p>
        </p:txBody>
      </p:sp>
      <p:pic>
        <p:nvPicPr>
          <p:cNvPr id="8" name="Picture 7">
            <a:extLst>
              <a:ext uri="{FF2B5EF4-FFF2-40B4-BE49-F238E27FC236}">
                <a16:creationId xmlns:a16="http://schemas.microsoft.com/office/drawing/2014/main" xmlns="" id="{C78D81E8-CB0E-44B4-97CC-AAACE6B9D380}"/>
              </a:ext>
            </a:extLst>
          </p:cNvPr>
          <p:cNvPicPr>
            <a:picLocks noChangeAspect="1"/>
          </p:cNvPicPr>
          <p:nvPr/>
        </p:nvPicPr>
        <p:blipFill>
          <a:blip r:embed="rId2"/>
          <a:stretch>
            <a:fillRect/>
          </a:stretch>
        </p:blipFill>
        <p:spPr>
          <a:xfrm>
            <a:off x="9066495" y="5854930"/>
            <a:ext cx="2499695" cy="1009616"/>
          </a:xfrm>
          <a:prstGeom prst="rect">
            <a:avLst/>
          </a:prstGeom>
          <a:noFill/>
          <a:ln cap="flat">
            <a:noFill/>
          </a:ln>
        </p:spPr>
      </p:pic>
      <p:pic>
        <p:nvPicPr>
          <p:cNvPr id="9" name="Picture 8">
            <a:extLst>
              <a:ext uri="{FF2B5EF4-FFF2-40B4-BE49-F238E27FC236}">
                <a16:creationId xmlns:a16="http://schemas.microsoft.com/office/drawing/2014/main" xmlns="" id="{032531C4-3773-4423-A5D6-71D5DE887887}"/>
              </a:ext>
            </a:extLst>
          </p:cNvPr>
          <p:cNvPicPr>
            <a:picLocks noChangeAspect="1"/>
          </p:cNvPicPr>
          <p:nvPr/>
        </p:nvPicPr>
        <p:blipFill>
          <a:blip r:embed="rId3"/>
          <a:stretch>
            <a:fillRect/>
          </a:stretch>
        </p:blipFill>
        <p:spPr>
          <a:xfrm>
            <a:off x="316958" y="5881128"/>
            <a:ext cx="1958187" cy="938540"/>
          </a:xfrm>
          <a:prstGeom prst="rect">
            <a:avLst/>
          </a:prstGeom>
          <a:noFill/>
          <a:ln cap="flat">
            <a:noFill/>
          </a:ln>
        </p:spPr>
      </p:pic>
      <p:sp>
        <p:nvSpPr>
          <p:cNvPr id="10" name="TextBox 9">
            <a:extLst>
              <a:ext uri="{FF2B5EF4-FFF2-40B4-BE49-F238E27FC236}">
                <a16:creationId xmlns:a16="http://schemas.microsoft.com/office/drawing/2014/main" xmlns="" id="{A227138F-9036-4BA9-9470-3D4DDFC1437E}"/>
              </a:ext>
            </a:extLst>
          </p:cNvPr>
          <p:cNvSpPr txBox="1"/>
          <p:nvPr userDrawn="1"/>
        </p:nvSpPr>
        <p:spPr>
          <a:xfrm>
            <a:off x="2482694" y="6175072"/>
            <a:ext cx="2050553" cy="369332"/>
          </a:xfrm>
          <a:prstGeom prst="rect">
            <a:avLst/>
          </a:prstGeom>
          <a:noFill/>
        </p:spPr>
        <p:txBody>
          <a:bodyPr wrap="square" rtlCol="0">
            <a:spAutoFit/>
          </a:bodyPr>
          <a:lstStyle/>
          <a:p>
            <a:r>
              <a:rPr lang="en-GB" sz="1800" b="1" i="0" u="none" strike="noStrike" kern="1200" cap="none" spc="0" baseline="0" dirty="0">
                <a:solidFill>
                  <a:srgbClr val="00AE88"/>
                </a:solidFill>
                <a:uFillTx/>
                <a:latin typeface="+mn-lt"/>
              </a:rPr>
              <a:t>www.epi.org.uk</a:t>
            </a:r>
            <a:endParaRPr lang="en-GB" dirty="0"/>
          </a:p>
        </p:txBody>
      </p:sp>
      <p:sp>
        <p:nvSpPr>
          <p:cNvPr id="11" name="TextBox 10">
            <a:extLst>
              <a:ext uri="{FF2B5EF4-FFF2-40B4-BE49-F238E27FC236}">
                <a16:creationId xmlns:a16="http://schemas.microsoft.com/office/drawing/2014/main" xmlns="" id="{45423CA3-2FA3-4F00-8FBA-BC7996714CA3}"/>
              </a:ext>
            </a:extLst>
          </p:cNvPr>
          <p:cNvSpPr txBox="1"/>
          <p:nvPr userDrawn="1"/>
        </p:nvSpPr>
        <p:spPr>
          <a:xfrm>
            <a:off x="6891250" y="6175072"/>
            <a:ext cx="1961805" cy="369332"/>
          </a:xfrm>
          <a:prstGeom prst="rect">
            <a:avLst/>
          </a:prstGeom>
          <a:noFill/>
        </p:spPr>
        <p:txBody>
          <a:bodyPr wrap="square" rtlCol="0">
            <a:spAutoFit/>
          </a:bodyPr>
          <a:lstStyle/>
          <a:p>
            <a:r>
              <a:rPr lang="en-GB" sz="1800" b="1" i="0" u="none" strike="noStrike" kern="1200" cap="none" spc="0" baseline="0" dirty="0">
                <a:solidFill>
                  <a:srgbClr val="00A08A"/>
                </a:solidFill>
                <a:uFillTx/>
                <a:latin typeface="+mn-lt"/>
              </a:rPr>
              <a:t>@</a:t>
            </a:r>
            <a:r>
              <a:rPr lang="en-GB" sz="1800" b="1" i="0" u="none" strike="noStrike" kern="1200" cap="none" spc="0" baseline="0" dirty="0" err="1">
                <a:solidFill>
                  <a:srgbClr val="00A08A"/>
                </a:solidFill>
                <a:uFillTx/>
                <a:latin typeface="+mn-lt"/>
              </a:rPr>
              <a:t>EduPolicyInst</a:t>
            </a:r>
            <a:endParaRPr lang="en-GB" dirty="0"/>
          </a:p>
        </p:txBody>
      </p:sp>
      <p:sp>
        <p:nvSpPr>
          <p:cNvPr id="12" name="TextBox 11">
            <a:extLst>
              <a:ext uri="{FF2B5EF4-FFF2-40B4-BE49-F238E27FC236}">
                <a16:creationId xmlns:a16="http://schemas.microsoft.com/office/drawing/2014/main" xmlns="" id="{A4D9C4AC-C696-4EEA-B709-1E9978C03255}"/>
              </a:ext>
            </a:extLst>
          </p:cNvPr>
          <p:cNvSpPr txBox="1"/>
          <p:nvPr userDrawn="1"/>
        </p:nvSpPr>
        <p:spPr>
          <a:xfrm>
            <a:off x="4973701" y="6196991"/>
            <a:ext cx="17041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kern="1200" cap="none" spc="0" baseline="0" dirty="0">
                <a:solidFill>
                  <a:srgbClr val="00A08A"/>
                </a:solidFill>
                <a:uFillTx/>
                <a:latin typeface="+mn-lt"/>
              </a:rPr>
              <a:t>#</a:t>
            </a:r>
            <a:r>
              <a:rPr lang="en-GB" sz="1800" b="1" i="0" u="none" strike="noStrike" kern="1200" cap="none" spc="0" baseline="0" dirty="0" err="1">
                <a:solidFill>
                  <a:srgbClr val="00A08A"/>
                </a:solidFill>
                <a:uFillTx/>
                <a:latin typeface="+mn-lt"/>
              </a:rPr>
              <a:t>HEReview</a:t>
            </a:r>
            <a:endParaRPr lang="en-GB" sz="1800" b="1" i="0" u="none" strike="noStrike" kern="1200" cap="none" spc="0" baseline="0" dirty="0">
              <a:solidFill>
                <a:srgbClr val="00A08A"/>
              </a:solidFill>
              <a:uFillTx/>
              <a:latin typeface="+mn-lt"/>
            </a:endParaRPr>
          </a:p>
          <a:p>
            <a:endParaRPr lang="en-GB" dirty="0"/>
          </a:p>
        </p:txBody>
      </p:sp>
    </p:spTree>
    <p:extLst>
      <p:ext uri="{BB962C8B-B14F-4D97-AF65-F5344CB8AC3E}">
        <p14:creationId xmlns:p14="http://schemas.microsoft.com/office/powerpoint/2010/main" val="171700742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E34970-4D09-4F79-8459-5497F59C314E}"/>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xmlns="" id="{387A0E0A-8A57-44A2-A534-C50BC68E10D7}"/>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92D48DB-5E62-4CA9-9CDA-BE20967B1721}"/>
              </a:ext>
            </a:extLst>
          </p:cNvPr>
          <p:cNvSpPr txBox="1">
            <a:spLocks noGrp="1"/>
          </p:cNvSpPr>
          <p:nvPr>
            <p:ph type="dt" sz="half" idx="7"/>
          </p:nvPr>
        </p:nvSpPr>
        <p:spPr/>
        <p:txBody>
          <a:bodyPr/>
          <a:lstStyle>
            <a:lvl1pPr>
              <a:defRPr/>
            </a:lvl1pPr>
          </a:lstStyle>
          <a:p>
            <a:pPr lvl="0"/>
            <a:fld id="{A4FA9C6A-557F-4212-A5FF-C85479197E13}" type="datetime1">
              <a:rPr lang="en-GB"/>
              <a:pPr lvl="0"/>
              <a:t>22/03/2018</a:t>
            </a:fld>
            <a:endParaRPr lang="en-GB"/>
          </a:p>
        </p:txBody>
      </p:sp>
      <p:sp>
        <p:nvSpPr>
          <p:cNvPr id="5" name="Footer Placeholder 4">
            <a:extLst>
              <a:ext uri="{FF2B5EF4-FFF2-40B4-BE49-F238E27FC236}">
                <a16:creationId xmlns:a16="http://schemas.microsoft.com/office/drawing/2014/main" xmlns="" id="{E172F496-D4BC-41F4-8919-2E66A6309A9A}"/>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xmlns="" id="{009FBD61-F829-4BF4-9E74-06A5D6EA624D}"/>
              </a:ext>
            </a:extLst>
          </p:cNvPr>
          <p:cNvSpPr txBox="1">
            <a:spLocks noGrp="1"/>
          </p:cNvSpPr>
          <p:nvPr>
            <p:ph type="sldNum" sz="quarter" idx="8"/>
          </p:nvPr>
        </p:nvSpPr>
        <p:spPr/>
        <p:txBody>
          <a:bodyPr/>
          <a:lstStyle>
            <a:lvl1pPr>
              <a:defRPr/>
            </a:lvl1pPr>
          </a:lstStyle>
          <a:p>
            <a:pPr lvl="0"/>
            <a:fld id="{194FE808-909E-4AAE-AEC4-6909E5073999}" type="slidenum">
              <a:t>‹#›</a:t>
            </a:fld>
            <a:endParaRPr lang="en-GB"/>
          </a:p>
        </p:txBody>
      </p:sp>
    </p:spTree>
    <p:extLst>
      <p:ext uri="{BB962C8B-B14F-4D97-AF65-F5344CB8AC3E}">
        <p14:creationId xmlns:p14="http://schemas.microsoft.com/office/powerpoint/2010/main" val="137386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AC035B2-493A-430E-8B61-AC7395215C67}"/>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xmlns="" id="{5A2AD70D-CECF-4E97-AD44-E21336D937FA}"/>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CE6F8BB-2FA8-4B83-A592-2830418CCB94}"/>
              </a:ext>
            </a:extLst>
          </p:cNvPr>
          <p:cNvSpPr txBox="1">
            <a:spLocks noGrp="1"/>
          </p:cNvSpPr>
          <p:nvPr>
            <p:ph type="dt" sz="half" idx="7"/>
          </p:nvPr>
        </p:nvSpPr>
        <p:spPr/>
        <p:txBody>
          <a:bodyPr/>
          <a:lstStyle>
            <a:lvl1pPr>
              <a:defRPr/>
            </a:lvl1pPr>
          </a:lstStyle>
          <a:p>
            <a:pPr lvl="0"/>
            <a:fld id="{A03E2456-82A0-415C-8350-A125BFDD6792}" type="datetime1">
              <a:rPr lang="en-GB"/>
              <a:pPr lvl="0"/>
              <a:t>22/03/2018</a:t>
            </a:fld>
            <a:endParaRPr lang="en-GB"/>
          </a:p>
        </p:txBody>
      </p:sp>
      <p:sp>
        <p:nvSpPr>
          <p:cNvPr id="5" name="Footer Placeholder 4">
            <a:extLst>
              <a:ext uri="{FF2B5EF4-FFF2-40B4-BE49-F238E27FC236}">
                <a16:creationId xmlns:a16="http://schemas.microsoft.com/office/drawing/2014/main" xmlns="" id="{70BE4068-25C8-403A-9385-913813D6F7CA}"/>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xmlns="" id="{40895FEA-93BA-4C99-BC17-7E8322DA3598}"/>
              </a:ext>
            </a:extLst>
          </p:cNvPr>
          <p:cNvSpPr txBox="1">
            <a:spLocks noGrp="1"/>
          </p:cNvSpPr>
          <p:nvPr>
            <p:ph type="sldNum" sz="quarter" idx="8"/>
          </p:nvPr>
        </p:nvSpPr>
        <p:spPr/>
        <p:txBody>
          <a:bodyPr/>
          <a:lstStyle>
            <a:lvl1pPr>
              <a:defRPr/>
            </a:lvl1pPr>
          </a:lstStyle>
          <a:p>
            <a:pPr lvl="0"/>
            <a:fld id="{C89DAE7A-D66D-4D01-9A0F-FF50EA6111F4}" type="slidenum">
              <a:t>‹#›</a:t>
            </a:fld>
            <a:endParaRPr lang="en-GB"/>
          </a:p>
        </p:txBody>
      </p:sp>
    </p:spTree>
    <p:extLst>
      <p:ext uri="{BB962C8B-B14F-4D97-AF65-F5344CB8AC3E}">
        <p14:creationId xmlns:p14="http://schemas.microsoft.com/office/powerpoint/2010/main" val="1375299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0A7CB9-7DAB-4C9B-95D2-CE2552D84C19}" type="datetime1">
              <a:rPr lang="en-GB" smtClean="0"/>
              <a:t>22/03/2018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448800" y="6538914"/>
            <a:ext cx="2743200" cy="365125"/>
          </a:xfrm>
        </p:spPr>
        <p:txBody>
          <a:bodyPr/>
          <a:lstStyle/>
          <a:p>
            <a:fld id="{ED9DE18E-F2A3-4858-8433-156A7BE29166}" type="slidenum">
              <a:rPr lang="en-GB" smtClean="0"/>
              <a:t>‹#›</a:t>
            </a:fld>
            <a:endParaRPr lang="en-GB"/>
          </a:p>
        </p:txBody>
      </p:sp>
    </p:spTree>
    <p:extLst>
      <p:ext uri="{BB962C8B-B14F-4D97-AF65-F5344CB8AC3E}">
        <p14:creationId xmlns:p14="http://schemas.microsoft.com/office/powerpoint/2010/main" val="3548126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42499B-88ED-4217-BB4C-234454488992}" type="datetime1">
              <a:rPr lang="en-GB" smtClean="0"/>
              <a:t>22/03/2018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9DE18E-F2A3-4858-8433-156A7BE29166}" type="slidenum">
              <a:rPr lang="en-GB" smtClean="0"/>
              <a:t>‹#›</a:t>
            </a:fld>
            <a:endParaRPr lang="en-GB"/>
          </a:p>
        </p:txBody>
      </p:sp>
    </p:spTree>
    <p:extLst>
      <p:ext uri="{BB962C8B-B14F-4D97-AF65-F5344CB8AC3E}">
        <p14:creationId xmlns:p14="http://schemas.microsoft.com/office/powerpoint/2010/main" val="1593064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0C2F9C-0E6B-46E9-86D4-6AEE3CDC2EE2}" type="datetime1">
              <a:rPr lang="en-GB" smtClean="0"/>
              <a:t>22/03/2018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9DE18E-F2A3-4858-8433-156A7BE29166}" type="slidenum">
              <a:rPr lang="en-GB" smtClean="0"/>
              <a:t>‹#›</a:t>
            </a:fld>
            <a:endParaRPr lang="en-GB"/>
          </a:p>
        </p:txBody>
      </p:sp>
    </p:spTree>
    <p:extLst>
      <p:ext uri="{BB962C8B-B14F-4D97-AF65-F5344CB8AC3E}">
        <p14:creationId xmlns:p14="http://schemas.microsoft.com/office/powerpoint/2010/main" val="2848399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4E2B79-50B4-49DA-AA0D-A3EF26C6AA21}" type="datetime1">
              <a:rPr lang="en-GB" smtClean="0"/>
              <a:t>22/03/2018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9DE18E-F2A3-4858-8433-156A7BE29166}" type="slidenum">
              <a:rPr lang="en-GB" smtClean="0"/>
              <a:t>‹#›</a:t>
            </a:fld>
            <a:endParaRPr lang="en-GB"/>
          </a:p>
        </p:txBody>
      </p:sp>
    </p:spTree>
    <p:extLst>
      <p:ext uri="{BB962C8B-B14F-4D97-AF65-F5344CB8AC3E}">
        <p14:creationId xmlns:p14="http://schemas.microsoft.com/office/powerpoint/2010/main" val="1943509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245E91-3C47-42F2-8825-5214C7350DD4}" type="datetime1">
              <a:rPr lang="en-GB" smtClean="0"/>
              <a:t>22/03/2018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9DE18E-F2A3-4858-8433-156A7BE29166}" type="slidenum">
              <a:rPr lang="en-GB" smtClean="0"/>
              <a:t>‹#›</a:t>
            </a:fld>
            <a:endParaRPr lang="en-GB"/>
          </a:p>
        </p:txBody>
      </p:sp>
    </p:spTree>
    <p:extLst>
      <p:ext uri="{BB962C8B-B14F-4D97-AF65-F5344CB8AC3E}">
        <p14:creationId xmlns:p14="http://schemas.microsoft.com/office/powerpoint/2010/main" val="3977614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6D2B7D-DD85-468B-9D85-DEB8A96E60F4}" type="datetime1">
              <a:rPr lang="en-GB" smtClean="0"/>
              <a:t>22/03/2018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9DE18E-F2A3-4858-8433-156A7BE29166}" type="slidenum">
              <a:rPr lang="en-GB" smtClean="0"/>
              <a:t>‹#›</a:t>
            </a:fld>
            <a:endParaRPr lang="en-GB"/>
          </a:p>
        </p:txBody>
      </p:sp>
    </p:spTree>
    <p:extLst>
      <p:ext uri="{BB962C8B-B14F-4D97-AF65-F5344CB8AC3E}">
        <p14:creationId xmlns:p14="http://schemas.microsoft.com/office/powerpoint/2010/main" val="3997526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BE033C-42BF-4CB8-BF6F-AA90AD2FB4F6}" type="datetime1">
              <a:rPr lang="en-GB" smtClean="0"/>
              <a:t>22/03/2018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9DE18E-F2A3-4858-8433-156A7BE29166}" type="slidenum">
              <a:rPr lang="en-GB" smtClean="0"/>
              <a:t>‹#›</a:t>
            </a:fld>
            <a:endParaRPr lang="en-GB"/>
          </a:p>
        </p:txBody>
      </p:sp>
    </p:spTree>
    <p:extLst>
      <p:ext uri="{BB962C8B-B14F-4D97-AF65-F5344CB8AC3E}">
        <p14:creationId xmlns:p14="http://schemas.microsoft.com/office/powerpoint/2010/main" val="709058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56B642-F3F4-415C-9F0F-ADCFD88A2325}" type="datetime1">
              <a:rPr lang="en-GB" smtClean="0"/>
              <a:t>22/03/2018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9DE18E-F2A3-4858-8433-156A7BE29166}" type="slidenum">
              <a:rPr lang="en-GB" smtClean="0"/>
              <a:t>‹#›</a:t>
            </a:fld>
            <a:endParaRPr lang="en-GB"/>
          </a:p>
        </p:txBody>
      </p:sp>
    </p:spTree>
    <p:extLst>
      <p:ext uri="{BB962C8B-B14F-4D97-AF65-F5344CB8AC3E}">
        <p14:creationId xmlns:p14="http://schemas.microsoft.com/office/powerpoint/2010/main" val="2823019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1D64CE-15DE-46D8-A8A2-368F55C53F38}"/>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xmlns="" id="{4DB8D5D8-8919-45F1-B758-9DC289EB0391}"/>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2244986-B4B2-4348-9415-DBF45CA15055}"/>
              </a:ext>
            </a:extLst>
          </p:cNvPr>
          <p:cNvSpPr txBox="1">
            <a:spLocks noGrp="1"/>
          </p:cNvSpPr>
          <p:nvPr>
            <p:ph type="dt" sz="half" idx="7"/>
          </p:nvPr>
        </p:nvSpPr>
        <p:spPr/>
        <p:txBody>
          <a:bodyPr/>
          <a:lstStyle>
            <a:lvl1pPr>
              <a:defRPr/>
            </a:lvl1pPr>
          </a:lstStyle>
          <a:p>
            <a:pPr lvl="0"/>
            <a:fld id="{E5471940-5C5B-4E02-B594-6813B27ABB48}" type="datetime1">
              <a:rPr lang="en-GB"/>
              <a:pPr lvl="0"/>
              <a:t>22/03/2018</a:t>
            </a:fld>
            <a:endParaRPr lang="en-GB"/>
          </a:p>
        </p:txBody>
      </p:sp>
      <p:sp>
        <p:nvSpPr>
          <p:cNvPr id="5" name="Footer Placeholder 4">
            <a:extLst>
              <a:ext uri="{FF2B5EF4-FFF2-40B4-BE49-F238E27FC236}">
                <a16:creationId xmlns:a16="http://schemas.microsoft.com/office/drawing/2014/main" xmlns="" id="{5693A8B2-55C5-4AEC-BB04-B19E8D021AF8}"/>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xmlns="" id="{EE2E2FB1-8E64-45E1-889D-46DEDA62159E}"/>
              </a:ext>
            </a:extLst>
          </p:cNvPr>
          <p:cNvSpPr txBox="1">
            <a:spLocks noGrp="1"/>
          </p:cNvSpPr>
          <p:nvPr>
            <p:ph type="sldNum" sz="quarter" idx="8"/>
          </p:nvPr>
        </p:nvSpPr>
        <p:spPr/>
        <p:txBody>
          <a:bodyPr/>
          <a:lstStyle>
            <a:lvl1pPr>
              <a:defRPr/>
            </a:lvl1pPr>
          </a:lstStyle>
          <a:p>
            <a:pPr lvl="0"/>
            <a:fld id="{6A4B22B9-431D-4BA2-AAF4-EF48201627D6}" type="slidenum">
              <a:t>‹#›</a:t>
            </a:fld>
            <a:endParaRPr lang="en-GB"/>
          </a:p>
        </p:txBody>
      </p:sp>
    </p:spTree>
    <p:extLst>
      <p:ext uri="{BB962C8B-B14F-4D97-AF65-F5344CB8AC3E}">
        <p14:creationId xmlns:p14="http://schemas.microsoft.com/office/powerpoint/2010/main" val="3158495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C99F46D-A395-4EEB-BA01-D3513746E1EF}" type="datetime1">
              <a:rPr lang="en-GB" smtClean="0"/>
              <a:t>22/03/2018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9DE18E-F2A3-4858-8433-156A7BE29166}" type="slidenum">
              <a:rPr lang="en-GB" smtClean="0"/>
              <a:t>‹#›</a:t>
            </a:fld>
            <a:endParaRPr lang="en-GB"/>
          </a:p>
        </p:txBody>
      </p:sp>
    </p:spTree>
    <p:extLst>
      <p:ext uri="{BB962C8B-B14F-4D97-AF65-F5344CB8AC3E}">
        <p14:creationId xmlns:p14="http://schemas.microsoft.com/office/powerpoint/2010/main" val="2050261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1CF162-34EF-482C-8996-189473A81BB0}" type="datetime1">
              <a:rPr lang="en-GB" smtClean="0"/>
              <a:t>22/03/2018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9DE18E-F2A3-4858-8433-156A7BE29166}" type="slidenum">
              <a:rPr lang="en-GB" smtClean="0"/>
              <a:t>‹#›</a:t>
            </a:fld>
            <a:endParaRPr lang="en-GB"/>
          </a:p>
        </p:txBody>
      </p:sp>
    </p:spTree>
    <p:extLst>
      <p:ext uri="{BB962C8B-B14F-4D97-AF65-F5344CB8AC3E}">
        <p14:creationId xmlns:p14="http://schemas.microsoft.com/office/powerpoint/2010/main" val="1176874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3DB3C6-6EFA-4436-8D8A-E1DE1ED46CD9}" type="datetime1">
              <a:rPr lang="en-GB" smtClean="0"/>
              <a:t>22/03/2018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9DE18E-F2A3-4858-8433-156A7BE29166}" type="slidenum">
              <a:rPr lang="en-GB" smtClean="0"/>
              <a:t>‹#›</a:t>
            </a:fld>
            <a:endParaRPr lang="en-GB"/>
          </a:p>
        </p:txBody>
      </p:sp>
    </p:spTree>
    <p:extLst>
      <p:ext uri="{BB962C8B-B14F-4D97-AF65-F5344CB8AC3E}">
        <p14:creationId xmlns:p14="http://schemas.microsoft.com/office/powerpoint/2010/main" val="16565035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1AB9D34-50C8-4599-9F73-27E35F23939E}" type="datetimeFigureOut">
              <a:rPr lang="en-GB" smtClean="0"/>
              <a:t>22/03/2018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45FF38-44DF-4876-A297-CA84C82E26AB}" type="slidenum">
              <a:rPr lang="en-GB" smtClean="0"/>
              <a:t>‹#›</a:t>
            </a:fld>
            <a:endParaRPr lang="en-GB"/>
          </a:p>
        </p:txBody>
      </p:sp>
    </p:spTree>
    <p:extLst>
      <p:ext uri="{BB962C8B-B14F-4D97-AF65-F5344CB8AC3E}">
        <p14:creationId xmlns:p14="http://schemas.microsoft.com/office/powerpoint/2010/main" val="4123518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1AB9D34-50C8-4599-9F73-27E35F23939E}" type="datetimeFigureOut">
              <a:rPr lang="en-GB" smtClean="0"/>
              <a:t>22/03/2018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45FF38-44DF-4876-A297-CA84C82E26AB}" type="slidenum">
              <a:rPr lang="en-GB" smtClean="0"/>
              <a:t>‹#›</a:t>
            </a:fld>
            <a:endParaRPr lang="en-GB"/>
          </a:p>
        </p:txBody>
      </p:sp>
    </p:spTree>
    <p:extLst>
      <p:ext uri="{BB962C8B-B14F-4D97-AF65-F5344CB8AC3E}">
        <p14:creationId xmlns:p14="http://schemas.microsoft.com/office/powerpoint/2010/main" val="4029116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AB9D34-50C8-4599-9F73-27E35F23939E}" type="datetimeFigureOut">
              <a:rPr lang="en-GB" smtClean="0"/>
              <a:t>22/03/2018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45FF38-44DF-4876-A297-CA84C82E26AB}" type="slidenum">
              <a:rPr lang="en-GB" smtClean="0"/>
              <a:t>‹#›</a:t>
            </a:fld>
            <a:endParaRPr lang="en-GB"/>
          </a:p>
        </p:txBody>
      </p:sp>
    </p:spTree>
    <p:extLst>
      <p:ext uri="{BB962C8B-B14F-4D97-AF65-F5344CB8AC3E}">
        <p14:creationId xmlns:p14="http://schemas.microsoft.com/office/powerpoint/2010/main" val="3719018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1AB9D34-50C8-4599-9F73-27E35F23939E}" type="datetimeFigureOut">
              <a:rPr lang="en-GB" smtClean="0"/>
              <a:t>22/03/2018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45FF38-44DF-4876-A297-CA84C82E26AB}" type="slidenum">
              <a:rPr lang="en-GB" smtClean="0"/>
              <a:t>‹#›</a:t>
            </a:fld>
            <a:endParaRPr lang="en-GB"/>
          </a:p>
        </p:txBody>
      </p:sp>
    </p:spTree>
    <p:extLst>
      <p:ext uri="{BB962C8B-B14F-4D97-AF65-F5344CB8AC3E}">
        <p14:creationId xmlns:p14="http://schemas.microsoft.com/office/powerpoint/2010/main" val="36177180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1AB9D34-50C8-4599-9F73-27E35F23939E}" type="datetimeFigureOut">
              <a:rPr lang="en-GB" smtClean="0"/>
              <a:t>22/03/2018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45FF38-44DF-4876-A297-CA84C82E26AB}" type="slidenum">
              <a:rPr lang="en-GB" smtClean="0"/>
              <a:t>‹#›</a:t>
            </a:fld>
            <a:endParaRPr lang="en-GB"/>
          </a:p>
        </p:txBody>
      </p:sp>
    </p:spTree>
    <p:extLst>
      <p:ext uri="{BB962C8B-B14F-4D97-AF65-F5344CB8AC3E}">
        <p14:creationId xmlns:p14="http://schemas.microsoft.com/office/powerpoint/2010/main" val="32970607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1AB9D34-50C8-4599-9F73-27E35F23939E}" type="datetimeFigureOut">
              <a:rPr lang="en-GB" smtClean="0"/>
              <a:t>22/03/2018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45FF38-44DF-4876-A297-CA84C82E26AB}" type="slidenum">
              <a:rPr lang="en-GB" smtClean="0"/>
              <a:t>‹#›</a:t>
            </a:fld>
            <a:endParaRPr lang="en-GB"/>
          </a:p>
        </p:txBody>
      </p:sp>
    </p:spTree>
    <p:extLst>
      <p:ext uri="{BB962C8B-B14F-4D97-AF65-F5344CB8AC3E}">
        <p14:creationId xmlns:p14="http://schemas.microsoft.com/office/powerpoint/2010/main" val="8930495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AB9D34-50C8-4599-9F73-27E35F23939E}" type="datetimeFigureOut">
              <a:rPr lang="en-GB" smtClean="0"/>
              <a:t>22/03/2018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45FF38-44DF-4876-A297-CA84C82E26AB}" type="slidenum">
              <a:rPr lang="en-GB" smtClean="0"/>
              <a:t>‹#›</a:t>
            </a:fld>
            <a:endParaRPr lang="en-GB"/>
          </a:p>
        </p:txBody>
      </p:sp>
    </p:spTree>
    <p:extLst>
      <p:ext uri="{BB962C8B-B14F-4D97-AF65-F5344CB8AC3E}">
        <p14:creationId xmlns:p14="http://schemas.microsoft.com/office/powerpoint/2010/main" val="3543877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1B75C6-270C-44A1-A379-D9F54C5D3451}"/>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xmlns="" id="{02308EA1-DD30-4D2C-8CDB-F28B209AA13F}"/>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Edit Master text styles</a:t>
            </a:r>
          </a:p>
        </p:txBody>
      </p:sp>
      <p:sp>
        <p:nvSpPr>
          <p:cNvPr id="4" name="Date Placeholder 3">
            <a:extLst>
              <a:ext uri="{FF2B5EF4-FFF2-40B4-BE49-F238E27FC236}">
                <a16:creationId xmlns:a16="http://schemas.microsoft.com/office/drawing/2014/main" xmlns="" id="{8E5DAE63-5426-4644-8FF7-CD35B499433E}"/>
              </a:ext>
            </a:extLst>
          </p:cNvPr>
          <p:cNvSpPr txBox="1">
            <a:spLocks noGrp="1"/>
          </p:cNvSpPr>
          <p:nvPr>
            <p:ph type="dt" sz="half" idx="7"/>
          </p:nvPr>
        </p:nvSpPr>
        <p:spPr/>
        <p:txBody>
          <a:bodyPr/>
          <a:lstStyle>
            <a:lvl1pPr>
              <a:defRPr/>
            </a:lvl1pPr>
          </a:lstStyle>
          <a:p>
            <a:pPr lvl="0"/>
            <a:fld id="{45805E91-B12D-4EA6-A07D-D8CA0120B836}" type="datetime1">
              <a:rPr lang="en-GB"/>
              <a:pPr lvl="0"/>
              <a:t>22/03/2018</a:t>
            </a:fld>
            <a:endParaRPr lang="en-GB"/>
          </a:p>
        </p:txBody>
      </p:sp>
      <p:sp>
        <p:nvSpPr>
          <p:cNvPr id="5" name="Footer Placeholder 4">
            <a:extLst>
              <a:ext uri="{FF2B5EF4-FFF2-40B4-BE49-F238E27FC236}">
                <a16:creationId xmlns:a16="http://schemas.microsoft.com/office/drawing/2014/main" xmlns="" id="{D5CF5BBB-07BC-43D2-A6E4-9C0E9040DC18}"/>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xmlns="" id="{0C706413-4779-401D-8389-32CFF074B843}"/>
              </a:ext>
            </a:extLst>
          </p:cNvPr>
          <p:cNvSpPr txBox="1">
            <a:spLocks noGrp="1"/>
          </p:cNvSpPr>
          <p:nvPr>
            <p:ph type="sldNum" sz="quarter" idx="8"/>
          </p:nvPr>
        </p:nvSpPr>
        <p:spPr/>
        <p:txBody>
          <a:bodyPr/>
          <a:lstStyle>
            <a:lvl1pPr>
              <a:defRPr/>
            </a:lvl1pPr>
          </a:lstStyle>
          <a:p>
            <a:pPr lvl="0"/>
            <a:fld id="{F513DE15-247D-4CD2-AB67-45FC1FA16B79}" type="slidenum">
              <a:t>‹#›</a:t>
            </a:fld>
            <a:endParaRPr lang="en-GB"/>
          </a:p>
        </p:txBody>
      </p:sp>
    </p:spTree>
    <p:extLst>
      <p:ext uri="{BB962C8B-B14F-4D97-AF65-F5344CB8AC3E}">
        <p14:creationId xmlns:p14="http://schemas.microsoft.com/office/powerpoint/2010/main" val="26634897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AB9D34-50C8-4599-9F73-27E35F23939E}" type="datetimeFigureOut">
              <a:rPr lang="en-GB" smtClean="0"/>
              <a:t>22/03/2018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45FF38-44DF-4876-A297-CA84C82E26AB}" type="slidenum">
              <a:rPr lang="en-GB" smtClean="0"/>
              <a:t>‹#›</a:t>
            </a:fld>
            <a:endParaRPr lang="en-GB"/>
          </a:p>
        </p:txBody>
      </p:sp>
    </p:spTree>
    <p:extLst>
      <p:ext uri="{BB962C8B-B14F-4D97-AF65-F5344CB8AC3E}">
        <p14:creationId xmlns:p14="http://schemas.microsoft.com/office/powerpoint/2010/main" val="1793342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AB9D34-50C8-4599-9F73-27E35F23939E}" type="datetimeFigureOut">
              <a:rPr lang="en-GB" smtClean="0"/>
              <a:t>22/03/2018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45FF38-44DF-4876-A297-CA84C82E26AB}" type="slidenum">
              <a:rPr lang="en-GB" smtClean="0"/>
              <a:t>‹#›</a:t>
            </a:fld>
            <a:endParaRPr lang="en-GB"/>
          </a:p>
        </p:txBody>
      </p:sp>
    </p:spTree>
    <p:extLst>
      <p:ext uri="{BB962C8B-B14F-4D97-AF65-F5344CB8AC3E}">
        <p14:creationId xmlns:p14="http://schemas.microsoft.com/office/powerpoint/2010/main" val="1978589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1AB9D34-50C8-4599-9F73-27E35F23939E}" type="datetimeFigureOut">
              <a:rPr lang="en-GB" smtClean="0"/>
              <a:t>22/03/2018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45FF38-44DF-4876-A297-CA84C82E26AB}" type="slidenum">
              <a:rPr lang="en-GB" smtClean="0"/>
              <a:t>‹#›</a:t>
            </a:fld>
            <a:endParaRPr lang="en-GB"/>
          </a:p>
        </p:txBody>
      </p:sp>
    </p:spTree>
    <p:extLst>
      <p:ext uri="{BB962C8B-B14F-4D97-AF65-F5344CB8AC3E}">
        <p14:creationId xmlns:p14="http://schemas.microsoft.com/office/powerpoint/2010/main" val="15455792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1AB9D34-50C8-4599-9F73-27E35F23939E}" type="datetimeFigureOut">
              <a:rPr lang="en-GB" smtClean="0"/>
              <a:t>22/03/2018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45FF38-44DF-4876-A297-CA84C82E26AB}" type="slidenum">
              <a:rPr lang="en-GB" smtClean="0"/>
              <a:t>‹#›</a:t>
            </a:fld>
            <a:endParaRPr lang="en-GB"/>
          </a:p>
        </p:txBody>
      </p:sp>
    </p:spTree>
    <p:extLst>
      <p:ext uri="{BB962C8B-B14F-4D97-AF65-F5344CB8AC3E}">
        <p14:creationId xmlns:p14="http://schemas.microsoft.com/office/powerpoint/2010/main" val="23634349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6" name="Rectangle 5"/>
          <p:cNvSpPr/>
          <p:nvPr/>
        </p:nvSpPr>
        <p:spPr>
          <a:xfrm>
            <a:off x="0" y="2519364"/>
            <a:ext cx="8401051" cy="32400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Rectangle 6"/>
          <p:cNvSpPr/>
          <p:nvPr/>
        </p:nvSpPr>
        <p:spPr>
          <a:xfrm>
            <a:off x="8401051" y="2519364"/>
            <a:ext cx="474133" cy="3240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8875185" y="2519364"/>
            <a:ext cx="2214033" cy="32400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ectangle 8"/>
          <p:cNvSpPr/>
          <p:nvPr/>
        </p:nvSpPr>
        <p:spPr>
          <a:xfrm>
            <a:off x="11089218" y="2519364"/>
            <a:ext cx="1102783" cy="3240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2" name="Picture 10"/>
          <p:cNvPicPr>
            <a:picLocks noChangeAspect="1"/>
          </p:cNvPicPr>
          <p:nvPr/>
        </p:nvPicPr>
        <p:blipFill>
          <a:blip r:embed="rId2" cstate="print"/>
          <a:srcRect/>
          <a:stretch>
            <a:fillRect/>
          </a:stretch>
        </p:blipFill>
        <p:spPr bwMode="auto">
          <a:xfrm>
            <a:off x="817034" y="449263"/>
            <a:ext cx="2639484" cy="666750"/>
          </a:xfrm>
          <a:prstGeom prst="rect">
            <a:avLst/>
          </a:prstGeom>
          <a:noFill/>
          <a:ln w="9525">
            <a:noFill/>
            <a:miter lim="800000"/>
            <a:headEnd/>
            <a:tailEnd/>
          </a:ln>
        </p:spPr>
      </p:pic>
      <p:sp>
        <p:nvSpPr>
          <p:cNvPr id="3" name="Subtitle 2"/>
          <p:cNvSpPr>
            <a:spLocks noGrp="1"/>
          </p:cNvSpPr>
          <p:nvPr>
            <p:ph type="subTitle" idx="1"/>
          </p:nvPr>
        </p:nvSpPr>
        <p:spPr>
          <a:xfrm>
            <a:off x="816000" y="2828244"/>
            <a:ext cx="8534400" cy="1251032"/>
          </a:xfrm>
        </p:spPr>
        <p:txBody>
          <a:bodyPr>
            <a:normAutofit/>
          </a:bodyPr>
          <a:lstStyle>
            <a:lvl1pPr marL="0" indent="0" algn="l">
              <a:spcAft>
                <a:spcPts val="0"/>
              </a:spcAft>
              <a:buNone/>
              <a:defRPr sz="11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Picture Placeholder 9"/>
          <p:cNvSpPr>
            <a:spLocks noGrp="1"/>
          </p:cNvSpPr>
          <p:nvPr>
            <p:ph type="pic" sz="quarter" idx="10"/>
          </p:nvPr>
        </p:nvSpPr>
        <p:spPr>
          <a:xfrm>
            <a:off x="814918" y="6102000"/>
            <a:ext cx="3168649" cy="396000"/>
          </a:xfrm>
        </p:spPr>
        <p:txBody>
          <a:bodyPr/>
          <a:lstStyle>
            <a:lvl1pPr>
              <a:defRPr sz="1000"/>
            </a:lvl1pPr>
          </a:lstStyle>
          <a:p>
            <a:pPr lvl="0"/>
            <a:r>
              <a:rPr lang="en-US" noProof="0"/>
              <a:t>Click icon to add picture</a:t>
            </a:r>
            <a:endParaRPr lang="en-US" noProof="0" dirty="0"/>
          </a:p>
        </p:txBody>
      </p:sp>
      <p:sp>
        <p:nvSpPr>
          <p:cNvPr id="11" name="Picture Placeholder 9"/>
          <p:cNvSpPr>
            <a:spLocks noGrp="1"/>
          </p:cNvSpPr>
          <p:nvPr>
            <p:ph type="pic" sz="quarter" idx="11"/>
          </p:nvPr>
        </p:nvSpPr>
        <p:spPr>
          <a:xfrm>
            <a:off x="4655841" y="6102000"/>
            <a:ext cx="3168649" cy="396000"/>
          </a:xfrm>
        </p:spPr>
        <p:txBody>
          <a:bodyPr/>
          <a:lstStyle>
            <a:lvl1pPr>
              <a:defRPr sz="1100"/>
            </a:lvl1pPr>
          </a:lstStyle>
          <a:p>
            <a:pPr lvl="0"/>
            <a:r>
              <a:rPr lang="en-US" noProof="0"/>
              <a:t>Click icon to add picture</a:t>
            </a:r>
            <a:endParaRPr lang="en-GB" noProof="0" dirty="0"/>
          </a:p>
        </p:txBody>
      </p:sp>
      <p:sp>
        <p:nvSpPr>
          <p:cNvPr id="16" name="Title 15"/>
          <p:cNvSpPr>
            <a:spLocks noGrp="1"/>
          </p:cNvSpPr>
          <p:nvPr>
            <p:ph type="title"/>
          </p:nvPr>
        </p:nvSpPr>
        <p:spPr>
          <a:xfrm>
            <a:off x="815413" y="1517164"/>
            <a:ext cx="8448939" cy="710952"/>
          </a:xfrm>
          <a:prstGeom prst="rect">
            <a:avLst/>
          </a:prstGeom>
        </p:spPr>
        <p:txBody>
          <a:bodyPr/>
          <a:lstStyle>
            <a:lvl1pPr algn="l">
              <a:defRPr lang="en-GB" sz="2200" b="1" kern="1200" baseline="0" dirty="0">
                <a:solidFill>
                  <a:schemeClr val="accent2"/>
                </a:solidFill>
                <a:latin typeface="Noto Sans" pitchFamily="34" charset="0"/>
                <a:ea typeface="Noto Sans" pitchFamily="34" charset="0"/>
                <a:cs typeface="+mj-cs"/>
              </a:defRPr>
            </a:lvl1pPr>
          </a:lstStyle>
          <a:p>
            <a:pPr lvl="0"/>
            <a:r>
              <a:rPr lang="en-US"/>
              <a:t>Click to edit Master title style</a:t>
            </a:r>
            <a:endParaRPr lang="en-GB" dirty="0"/>
          </a:p>
        </p:txBody>
      </p:sp>
    </p:spTree>
    <p:extLst>
      <p:ext uri="{BB962C8B-B14F-4D97-AF65-F5344CB8AC3E}">
        <p14:creationId xmlns:p14="http://schemas.microsoft.com/office/powerpoint/2010/main" val="380905597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6" name="Rectangle 5"/>
          <p:cNvSpPr/>
          <p:nvPr/>
        </p:nvSpPr>
        <p:spPr>
          <a:xfrm>
            <a:off x="0" y="1619250"/>
            <a:ext cx="8401051" cy="4140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Rectangle 6"/>
          <p:cNvSpPr/>
          <p:nvPr/>
        </p:nvSpPr>
        <p:spPr>
          <a:xfrm>
            <a:off x="8401051" y="1619250"/>
            <a:ext cx="474133" cy="414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8875185" y="1619250"/>
            <a:ext cx="2214033" cy="414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ectangle 8"/>
          <p:cNvSpPr/>
          <p:nvPr/>
        </p:nvSpPr>
        <p:spPr>
          <a:xfrm>
            <a:off x="11089218" y="1619250"/>
            <a:ext cx="1102783" cy="414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2" name="Picture 10"/>
          <p:cNvPicPr>
            <a:picLocks noChangeAspect="1"/>
          </p:cNvPicPr>
          <p:nvPr/>
        </p:nvPicPr>
        <p:blipFill>
          <a:blip r:embed="rId2" cstate="print"/>
          <a:srcRect/>
          <a:stretch>
            <a:fillRect/>
          </a:stretch>
        </p:blipFill>
        <p:spPr bwMode="auto">
          <a:xfrm>
            <a:off x="817034" y="449263"/>
            <a:ext cx="2639484" cy="666750"/>
          </a:xfrm>
          <a:prstGeom prst="rect">
            <a:avLst/>
          </a:prstGeom>
          <a:noFill/>
          <a:ln w="9525">
            <a:noFill/>
            <a:miter lim="800000"/>
            <a:headEnd/>
            <a:tailEnd/>
          </a:ln>
        </p:spPr>
      </p:pic>
      <p:sp>
        <p:nvSpPr>
          <p:cNvPr id="2" name="Title 1"/>
          <p:cNvSpPr>
            <a:spLocks noGrp="1"/>
          </p:cNvSpPr>
          <p:nvPr>
            <p:ph type="ctrTitle"/>
          </p:nvPr>
        </p:nvSpPr>
        <p:spPr>
          <a:xfrm>
            <a:off x="816000" y="1764001"/>
            <a:ext cx="10363200" cy="794519"/>
          </a:xfrm>
          <a:prstGeom prst="rect">
            <a:avLst/>
          </a:prstGeom>
        </p:spPr>
        <p:txBody>
          <a:bodyPr>
            <a:noAutofit/>
          </a:bodyPr>
          <a:lstStyle>
            <a:lvl1pPr algn="l">
              <a:defRPr sz="2200" b="1" baseline="0">
                <a:solidFill>
                  <a:schemeClr val="bg1"/>
                </a:solidFill>
                <a:latin typeface="Noto Sans" pitchFamily="34" charset="0"/>
                <a:ea typeface="Noto Sans"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816000" y="2702992"/>
            <a:ext cx="8534400" cy="1251032"/>
          </a:xfrm>
        </p:spPr>
        <p:txBody>
          <a:bodyPr/>
          <a:lstStyle>
            <a:lvl1pPr marL="0" indent="0" algn="l">
              <a:spcAft>
                <a:spcPts val="0"/>
              </a:spcAft>
              <a:buNone/>
              <a:defRPr sz="11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Picture Placeholder 9"/>
          <p:cNvSpPr>
            <a:spLocks noGrp="1"/>
          </p:cNvSpPr>
          <p:nvPr>
            <p:ph type="pic" sz="quarter" idx="10"/>
          </p:nvPr>
        </p:nvSpPr>
        <p:spPr>
          <a:xfrm>
            <a:off x="814918" y="6102000"/>
            <a:ext cx="3168649" cy="396000"/>
          </a:xfrm>
        </p:spPr>
        <p:txBody>
          <a:bodyPr>
            <a:normAutofit/>
          </a:bodyPr>
          <a:lstStyle>
            <a:lvl1pPr>
              <a:defRPr sz="1100"/>
            </a:lvl1pPr>
          </a:lstStyle>
          <a:p>
            <a:pPr lvl="0"/>
            <a:r>
              <a:rPr lang="en-US" noProof="0"/>
              <a:t>Click icon to add picture</a:t>
            </a:r>
            <a:endParaRPr lang="en-US" noProof="0" dirty="0"/>
          </a:p>
        </p:txBody>
      </p:sp>
      <p:sp>
        <p:nvSpPr>
          <p:cNvPr id="11" name="Picture Placeholder 9"/>
          <p:cNvSpPr>
            <a:spLocks noGrp="1"/>
          </p:cNvSpPr>
          <p:nvPr>
            <p:ph type="pic" sz="quarter" idx="11"/>
          </p:nvPr>
        </p:nvSpPr>
        <p:spPr>
          <a:xfrm>
            <a:off x="4655841" y="6102000"/>
            <a:ext cx="3168649" cy="396000"/>
          </a:xfrm>
        </p:spPr>
        <p:txBody>
          <a:bodyPr>
            <a:normAutofit/>
          </a:bodyPr>
          <a:lstStyle>
            <a:lvl1pPr>
              <a:defRPr sz="1100"/>
            </a:lvl1pPr>
          </a:lstStyle>
          <a:p>
            <a:pPr lvl="0"/>
            <a:r>
              <a:rPr lang="en-US" noProof="0"/>
              <a:t>Click icon to add picture</a:t>
            </a:r>
            <a:endParaRPr lang="en-US" noProof="0" dirty="0"/>
          </a:p>
        </p:txBody>
      </p:sp>
    </p:spTree>
    <p:extLst>
      <p:ext uri="{BB962C8B-B14F-4D97-AF65-F5344CB8AC3E}">
        <p14:creationId xmlns:p14="http://schemas.microsoft.com/office/powerpoint/2010/main" val="145675284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grpSp>
        <p:nvGrpSpPr>
          <p:cNvPr id="6" name="Group 4"/>
          <p:cNvGrpSpPr>
            <a:grpSpLocks noChangeAspect="1"/>
          </p:cNvGrpSpPr>
          <p:nvPr/>
        </p:nvGrpSpPr>
        <p:grpSpPr bwMode="auto">
          <a:xfrm>
            <a:off x="0" y="1619251"/>
            <a:ext cx="12192000" cy="4144963"/>
            <a:chOff x="0" y="707"/>
            <a:chExt cx="5760" cy="2611"/>
          </a:xfrm>
        </p:grpSpPr>
        <p:sp>
          <p:nvSpPr>
            <p:cNvPr id="7" name="AutoShape 3"/>
            <p:cNvSpPr>
              <a:spLocks noChangeAspect="1" noChangeArrowheads="1" noTextEdit="1"/>
            </p:cNvSpPr>
            <p:nvPr/>
          </p:nvSpPr>
          <p:spPr bwMode="auto">
            <a:xfrm>
              <a:off x="0" y="707"/>
              <a:ext cx="5760" cy="2611"/>
            </a:xfrm>
            <a:prstGeom prst="rect">
              <a:avLst/>
            </a:prstGeom>
            <a:noFill/>
            <a:ln>
              <a:noFill/>
            </a:ln>
            <a:extLst/>
          </p:spPr>
          <p:txBody>
            <a:bodyPr/>
            <a:lstStyle/>
            <a:p>
              <a:pPr fontAlgn="auto">
                <a:spcBef>
                  <a:spcPts val="0"/>
                </a:spcBef>
                <a:spcAft>
                  <a:spcPts val="0"/>
                </a:spcAft>
                <a:defRPr/>
              </a:pPr>
              <a:endParaRPr lang="en-US" sz="1800">
                <a:latin typeface="+mn-lt"/>
                <a:cs typeface="+mn-cs"/>
              </a:endParaRPr>
            </a:p>
          </p:txBody>
        </p:sp>
        <p:sp>
          <p:nvSpPr>
            <p:cNvPr id="8" name="Freeform 5"/>
            <p:cNvSpPr>
              <a:spLocks/>
            </p:cNvSpPr>
            <p:nvPr/>
          </p:nvSpPr>
          <p:spPr bwMode="auto">
            <a:xfrm>
              <a:off x="0" y="1425"/>
              <a:ext cx="4612" cy="1891"/>
            </a:xfrm>
            <a:custGeom>
              <a:avLst/>
              <a:gdLst>
                <a:gd name="T0" fmla="*/ 0 w 4612"/>
                <a:gd name="T1" fmla="*/ 1891 h 1891"/>
                <a:gd name="T2" fmla="*/ 4612 w 4612"/>
                <a:gd name="T3" fmla="*/ 1891 h 1891"/>
                <a:gd name="T4" fmla="*/ 4468 w 4612"/>
                <a:gd name="T5" fmla="*/ 1331 h 1891"/>
                <a:gd name="T6" fmla="*/ 0 w 4612"/>
                <a:gd name="T7" fmla="*/ 0 h 1891"/>
                <a:gd name="T8" fmla="*/ 0 w 4612"/>
                <a:gd name="T9" fmla="*/ 1891 h 1891"/>
              </a:gdLst>
              <a:ahLst/>
              <a:cxnLst>
                <a:cxn ang="0">
                  <a:pos x="T0" y="T1"/>
                </a:cxn>
                <a:cxn ang="0">
                  <a:pos x="T2" y="T3"/>
                </a:cxn>
                <a:cxn ang="0">
                  <a:pos x="T4" y="T5"/>
                </a:cxn>
                <a:cxn ang="0">
                  <a:pos x="T6" y="T7"/>
                </a:cxn>
                <a:cxn ang="0">
                  <a:pos x="T8" y="T9"/>
                </a:cxn>
              </a:cxnLst>
              <a:rect l="0" t="0" r="r" b="b"/>
              <a:pathLst>
                <a:path w="4612" h="1891">
                  <a:moveTo>
                    <a:pt x="0" y="1891"/>
                  </a:moveTo>
                  <a:lnTo>
                    <a:pt x="4612" y="1891"/>
                  </a:lnTo>
                  <a:lnTo>
                    <a:pt x="4468" y="1331"/>
                  </a:lnTo>
                  <a:lnTo>
                    <a:pt x="0" y="0"/>
                  </a:lnTo>
                  <a:lnTo>
                    <a:pt x="0" y="1891"/>
                  </a:lnTo>
                  <a:close/>
                </a:path>
              </a:pathLst>
            </a:custGeom>
            <a:solidFill>
              <a:schemeClr val="accent2"/>
            </a:solidFill>
            <a:ln>
              <a:noFill/>
            </a:ln>
            <a:extLst/>
          </p:spPr>
          <p:txBody>
            <a:bodyPr/>
            <a:lstStyle/>
            <a:p>
              <a:pPr fontAlgn="auto">
                <a:spcBef>
                  <a:spcPts val="0"/>
                </a:spcBef>
                <a:spcAft>
                  <a:spcPts val="0"/>
                </a:spcAft>
                <a:defRPr/>
              </a:pPr>
              <a:endParaRPr lang="en-US" sz="1800">
                <a:latin typeface="+mn-lt"/>
                <a:cs typeface="+mn-cs"/>
              </a:endParaRPr>
            </a:p>
          </p:txBody>
        </p:sp>
        <p:sp>
          <p:nvSpPr>
            <p:cNvPr id="9" name="Freeform 6"/>
            <p:cNvSpPr>
              <a:spLocks/>
            </p:cNvSpPr>
            <p:nvPr/>
          </p:nvSpPr>
          <p:spPr bwMode="auto">
            <a:xfrm>
              <a:off x="4468" y="707"/>
              <a:ext cx="1292" cy="2049"/>
            </a:xfrm>
            <a:custGeom>
              <a:avLst/>
              <a:gdLst>
                <a:gd name="T0" fmla="*/ 36 w 1292"/>
                <a:gd name="T1" fmla="*/ 0 h 2049"/>
                <a:gd name="T2" fmla="*/ 0 w 1292"/>
                <a:gd name="T3" fmla="*/ 2049 h 2049"/>
                <a:gd name="T4" fmla="*/ 1292 w 1292"/>
                <a:gd name="T5" fmla="*/ 931 h 2049"/>
                <a:gd name="T6" fmla="*/ 1292 w 1292"/>
                <a:gd name="T7" fmla="*/ 0 h 2049"/>
                <a:gd name="T8" fmla="*/ 36 w 1292"/>
                <a:gd name="T9" fmla="*/ 0 h 2049"/>
              </a:gdLst>
              <a:ahLst/>
              <a:cxnLst>
                <a:cxn ang="0">
                  <a:pos x="T0" y="T1"/>
                </a:cxn>
                <a:cxn ang="0">
                  <a:pos x="T2" y="T3"/>
                </a:cxn>
                <a:cxn ang="0">
                  <a:pos x="T4" y="T5"/>
                </a:cxn>
                <a:cxn ang="0">
                  <a:pos x="T6" y="T7"/>
                </a:cxn>
                <a:cxn ang="0">
                  <a:pos x="T8" y="T9"/>
                </a:cxn>
              </a:cxnLst>
              <a:rect l="0" t="0" r="r" b="b"/>
              <a:pathLst>
                <a:path w="1292" h="2049">
                  <a:moveTo>
                    <a:pt x="36" y="0"/>
                  </a:moveTo>
                  <a:lnTo>
                    <a:pt x="0" y="2049"/>
                  </a:lnTo>
                  <a:lnTo>
                    <a:pt x="1292" y="931"/>
                  </a:lnTo>
                  <a:lnTo>
                    <a:pt x="1292" y="0"/>
                  </a:lnTo>
                  <a:lnTo>
                    <a:pt x="36" y="0"/>
                  </a:lnTo>
                  <a:close/>
                </a:path>
              </a:pathLst>
            </a:custGeom>
            <a:solidFill>
              <a:schemeClr val="accent3"/>
            </a:solidFill>
            <a:ln>
              <a:noFill/>
            </a:ln>
            <a:extLst/>
          </p:spPr>
          <p:txBody>
            <a:bodyPr/>
            <a:lstStyle/>
            <a:p>
              <a:pPr fontAlgn="auto">
                <a:spcBef>
                  <a:spcPts val="0"/>
                </a:spcBef>
                <a:spcAft>
                  <a:spcPts val="0"/>
                </a:spcAft>
                <a:defRPr/>
              </a:pPr>
              <a:endParaRPr lang="en-US" sz="1800">
                <a:latin typeface="+mn-lt"/>
                <a:cs typeface="+mn-cs"/>
              </a:endParaRPr>
            </a:p>
          </p:txBody>
        </p:sp>
        <p:sp>
          <p:nvSpPr>
            <p:cNvPr id="14" name="Freeform 7"/>
            <p:cNvSpPr>
              <a:spLocks/>
            </p:cNvSpPr>
            <p:nvPr/>
          </p:nvSpPr>
          <p:spPr bwMode="auto">
            <a:xfrm>
              <a:off x="0" y="707"/>
              <a:ext cx="5760" cy="2049"/>
            </a:xfrm>
            <a:custGeom>
              <a:avLst/>
              <a:gdLst>
                <a:gd name="T0" fmla="*/ 0 w 5760"/>
                <a:gd name="T1" fmla="*/ 0 h 2049"/>
                <a:gd name="T2" fmla="*/ 0 w 5760"/>
                <a:gd name="T3" fmla="*/ 1295 h 2049"/>
                <a:gd name="T4" fmla="*/ 4468 w 5760"/>
                <a:gd name="T5" fmla="*/ 2049 h 2049"/>
                <a:gd name="T6" fmla="*/ 5760 w 5760"/>
                <a:gd name="T7" fmla="*/ 0 h 2049"/>
                <a:gd name="T8" fmla="*/ 0 w 5760"/>
                <a:gd name="T9" fmla="*/ 0 h 2049"/>
              </a:gdLst>
              <a:ahLst/>
              <a:cxnLst>
                <a:cxn ang="0">
                  <a:pos x="T0" y="T1"/>
                </a:cxn>
                <a:cxn ang="0">
                  <a:pos x="T2" y="T3"/>
                </a:cxn>
                <a:cxn ang="0">
                  <a:pos x="T4" y="T5"/>
                </a:cxn>
                <a:cxn ang="0">
                  <a:pos x="T6" y="T7"/>
                </a:cxn>
                <a:cxn ang="0">
                  <a:pos x="T8" y="T9"/>
                </a:cxn>
              </a:cxnLst>
              <a:rect l="0" t="0" r="r" b="b"/>
              <a:pathLst>
                <a:path w="5760" h="2049">
                  <a:moveTo>
                    <a:pt x="0" y="0"/>
                  </a:moveTo>
                  <a:lnTo>
                    <a:pt x="0" y="1295"/>
                  </a:lnTo>
                  <a:lnTo>
                    <a:pt x="4468" y="2049"/>
                  </a:lnTo>
                  <a:lnTo>
                    <a:pt x="5760" y="0"/>
                  </a:lnTo>
                  <a:lnTo>
                    <a:pt x="0" y="0"/>
                  </a:lnTo>
                  <a:close/>
                </a:path>
              </a:pathLst>
            </a:custGeom>
            <a:solidFill>
              <a:schemeClr val="accent4"/>
            </a:solidFill>
            <a:ln>
              <a:noFill/>
            </a:ln>
            <a:extLst/>
          </p:spPr>
          <p:txBody>
            <a:bodyPr/>
            <a:lstStyle/>
            <a:p>
              <a:pPr fontAlgn="auto">
                <a:spcBef>
                  <a:spcPts val="0"/>
                </a:spcBef>
                <a:spcAft>
                  <a:spcPts val="0"/>
                </a:spcAft>
                <a:defRPr/>
              </a:pPr>
              <a:endParaRPr lang="en-US" sz="1800">
                <a:latin typeface="+mn-lt"/>
                <a:cs typeface="+mn-cs"/>
              </a:endParaRPr>
            </a:p>
          </p:txBody>
        </p:sp>
        <p:sp>
          <p:nvSpPr>
            <p:cNvPr id="15" name="Freeform 8"/>
            <p:cNvSpPr>
              <a:spLocks/>
            </p:cNvSpPr>
            <p:nvPr/>
          </p:nvSpPr>
          <p:spPr bwMode="auto">
            <a:xfrm>
              <a:off x="4468" y="1607"/>
              <a:ext cx="1292" cy="1709"/>
            </a:xfrm>
            <a:custGeom>
              <a:avLst/>
              <a:gdLst>
                <a:gd name="T0" fmla="*/ 0 w 1292"/>
                <a:gd name="T1" fmla="*/ 1149 h 1709"/>
                <a:gd name="T2" fmla="*/ 140 w 1292"/>
                <a:gd name="T3" fmla="*/ 1709 h 1709"/>
                <a:gd name="T4" fmla="*/ 1292 w 1292"/>
                <a:gd name="T5" fmla="*/ 1709 h 1709"/>
                <a:gd name="T6" fmla="*/ 1292 w 1292"/>
                <a:gd name="T7" fmla="*/ 0 h 1709"/>
                <a:gd name="T8" fmla="*/ 0 w 1292"/>
                <a:gd name="T9" fmla="*/ 1149 h 1709"/>
              </a:gdLst>
              <a:ahLst/>
              <a:cxnLst>
                <a:cxn ang="0">
                  <a:pos x="T0" y="T1"/>
                </a:cxn>
                <a:cxn ang="0">
                  <a:pos x="T2" y="T3"/>
                </a:cxn>
                <a:cxn ang="0">
                  <a:pos x="T4" y="T5"/>
                </a:cxn>
                <a:cxn ang="0">
                  <a:pos x="T6" y="T7"/>
                </a:cxn>
                <a:cxn ang="0">
                  <a:pos x="T8" y="T9"/>
                </a:cxn>
              </a:cxnLst>
              <a:rect l="0" t="0" r="r" b="b"/>
              <a:pathLst>
                <a:path w="1292" h="1709">
                  <a:moveTo>
                    <a:pt x="0" y="1149"/>
                  </a:moveTo>
                  <a:lnTo>
                    <a:pt x="140" y="1709"/>
                  </a:lnTo>
                  <a:lnTo>
                    <a:pt x="1292" y="1709"/>
                  </a:lnTo>
                  <a:lnTo>
                    <a:pt x="1292" y="0"/>
                  </a:lnTo>
                  <a:lnTo>
                    <a:pt x="0" y="1149"/>
                  </a:lnTo>
                  <a:close/>
                </a:path>
              </a:pathLst>
            </a:custGeom>
            <a:solidFill>
              <a:schemeClr val="accent1"/>
            </a:solidFill>
            <a:ln>
              <a:noFill/>
            </a:ln>
            <a:extLst/>
          </p:spPr>
          <p:txBody>
            <a:bodyPr/>
            <a:lstStyle/>
            <a:p>
              <a:pPr fontAlgn="auto">
                <a:spcBef>
                  <a:spcPts val="0"/>
                </a:spcBef>
                <a:spcAft>
                  <a:spcPts val="0"/>
                </a:spcAft>
                <a:defRPr/>
              </a:pPr>
              <a:endParaRPr lang="en-US" sz="1800">
                <a:latin typeface="+mn-lt"/>
                <a:cs typeface="+mn-cs"/>
              </a:endParaRPr>
            </a:p>
          </p:txBody>
        </p:sp>
      </p:grpSp>
      <p:pic>
        <p:nvPicPr>
          <p:cNvPr id="16" name="Picture 13"/>
          <p:cNvPicPr>
            <a:picLocks noChangeAspect="1"/>
          </p:cNvPicPr>
          <p:nvPr/>
        </p:nvPicPr>
        <p:blipFill>
          <a:blip r:embed="rId2" cstate="print"/>
          <a:srcRect/>
          <a:stretch>
            <a:fillRect/>
          </a:stretch>
        </p:blipFill>
        <p:spPr bwMode="auto">
          <a:xfrm>
            <a:off x="817034" y="449263"/>
            <a:ext cx="2639484" cy="666750"/>
          </a:xfrm>
          <a:prstGeom prst="rect">
            <a:avLst/>
          </a:prstGeom>
          <a:noFill/>
          <a:ln w="9525">
            <a:noFill/>
            <a:miter lim="800000"/>
            <a:headEnd/>
            <a:tailEnd/>
          </a:ln>
        </p:spPr>
      </p:pic>
      <p:sp>
        <p:nvSpPr>
          <p:cNvPr id="10" name="Picture Placeholder 9"/>
          <p:cNvSpPr>
            <a:spLocks noGrp="1"/>
          </p:cNvSpPr>
          <p:nvPr>
            <p:ph type="pic" sz="quarter" idx="10"/>
          </p:nvPr>
        </p:nvSpPr>
        <p:spPr>
          <a:xfrm>
            <a:off x="814918" y="6102000"/>
            <a:ext cx="3168649" cy="396000"/>
          </a:xfrm>
        </p:spPr>
        <p:txBody>
          <a:bodyPr/>
          <a:lstStyle>
            <a:lvl1pPr>
              <a:defRPr sz="1100"/>
            </a:lvl1pPr>
          </a:lstStyle>
          <a:p>
            <a:pPr lvl="0"/>
            <a:r>
              <a:rPr lang="en-US" noProof="0"/>
              <a:t>Click icon to add picture</a:t>
            </a:r>
            <a:endParaRPr lang="en-GB" noProof="0"/>
          </a:p>
        </p:txBody>
      </p:sp>
      <p:sp>
        <p:nvSpPr>
          <p:cNvPr id="11" name="Picture Placeholder 9"/>
          <p:cNvSpPr>
            <a:spLocks noGrp="1"/>
          </p:cNvSpPr>
          <p:nvPr>
            <p:ph type="pic" sz="quarter" idx="11"/>
          </p:nvPr>
        </p:nvSpPr>
        <p:spPr>
          <a:xfrm>
            <a:off x="4655841" y="6102000"/>
            <a:ext cx="3168649" cy="396000"/>
          </a:xfrm>
        </p:spPr>
        <p:txBody>
          <a:bodyPr/>
          <a:lstStyle>
            <a:lvl1pPr>
              <a:defRPr sz="1100"/>
            </a:lvl1pPr>
          </a:lstStyle>
          <a:p>
            <a:pPr lvl="0"/>
            <a:r>
              <a:rPr lang="en-US" noProof="0"/>
              <a:t>Click icon to add picture</a:t>
            </a:r>
            <a:endParaRPr lang="en-GB" noProof="0"/>
          </a:p>
        </p:txBody>
      </p:sp>
      <p:sp>
        <p:nvSpPr>
          <p:cNvPr id="12" name="Title 1"/>
          <p:cNvSpPr>
            <a:spLocks noGrp="1"/>
          </p:cNvSpPr>
          <p:nvPr>
            <p:ph type="ctrTitle"/>
          </p:nvPr>
        </p:nvSpPr>
        <p:spPr>
          <a:xfrm>
            <a:off x="816000" y="1764001"/>
            <a:ext cx="10363200" cy="794519"/>
          </a:xfrm>
          <a:prstGeom prst="rect">
            <a:avLst/>
          </a:prstGeom>
        </p:spPr>
        <p:txBody>
          <a:bodyPr>
            <a:noAutofit/>
          </a:bodyPr>
          <a:lstStyle>
            <a:lvl1pPr algn="l">
              <a:defRPr sz="2200" b="1" baseline="0">
                <a:solidFill>
                  <a:schemeClr val="bg1"/>
                </a:solidFill>
                <a:latin typeface="Noto Sans" pitchFamily="34" charset="0"/>
                <a:ea typeface="Noto Sans" pitchFamily="34" charset="0"/>
              </a:defRPr>
            </a:lvl1pPr>
          </a:lstStyle>
          <a:p>
            <a:r>
              <a:rPr lang="en-US"/>
              <a:t>Click to edit Master title style</a:t>
            </a:r>
            <a:endParaRPr lang="en-GB" dirty="0"/>
          </a:p>
        </p:txBody>
      </p:sp>
      <p:sp>
        <p:nvSpPr>
          <p:cNvPr id="13" name="Subtitle 2"/>
          <p:cNvSpPr>
            <a:spLocks noGrp="1"/>
          </p:cNvSpPr>
          <p:nvPr>
            <p:ph type="subTitle" idx="1"/>
          </p:nvPr>
        </p:nvSpPr>
        <p:spPr>
          <a:xfrm>
            <a:off x="816000" y="2702992"/>
            <a:ext cx="8534400" cy="1251032"/>
          </a:xfrm>
        </p:spPr>
        <p:txBody>
          <a:bodyPr/>
          <a:lstStyle>
            <a:lvl1pPr marL="0" indent="0" algn="l">
              <a:spcAft>
                <a:spcPts val="0"/>
              </a:spcAft>
              <a:buNone/>
              <a:defRPr sz="11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69300412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7" name="Rectangle 6"/>
          <p:cNvSpPr/>
          <p:nvPr/>
        </p:nvSpPr>
        <p:spPr>
          <a:xfrm>
            <a:off x="0" y="1619250"/>
            <a:ext cx="8401051" cy="414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8401051" y="1619250"/>
            <a:ext cx="474133" cy="4140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ectangle 8"/>
          <p:cNvSpPr/>
          <p:nvPr/>
        </p:nvSpPr>
        <p:spPr>
          <a:xfrm>
            <a:off x="8875185" y="1619250"/>
            <a:ext cx="2214033" cy="414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2" name="Rectangle 11"/>
          <p:cNvSpPr/>
          <p:nvPr/>
        </p:nvSpPr>
        <p:spPr>
          <a:xfrm>
            <a:off x="11089218" y="1619250"/>
            <a:ext cx="1102783" cy="414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3" name="Picture 11"/>
          <p:cNvPicPr>
            <a:picLocks noChangeAspect="1"/>
          </p:cNvPicPr>
          <p:nvPr/>
        </p:nvPicPr>
        <p:blipFill>
          <a:blip r:embed="rId2" cstate="print"/>
          <a:srcRect/>
          <a:stretch>
            <a:fillRect/>
          </a:stretch>
        </p:blipFill>
        <p:spPr bwMode="auto">
          <a:xfrm>
            <a:off x="817034" y="449263"/>
            <a:ext cx="2639484" cy="666750"/>
          </a:xfrm>
          <a:prstGeom prst="rect">
            <a:avLst/>
          </a:prstGeom>
          <a:noFill/>
          <a:ln w="9525">
            <a:noFill/>
            <a:miter lim="800000"/>
            <a:headEnd/>
            <a:tailEnd/>
          </a:ln>
        </p:spPr>
      </p:pic>
      <p:sp>
        <p:nvSpPr>
          <p:cNvPr id="10" name="Picture Placeholder 9"/>
          <p:cNvSpPr>
            <a:spLocks noGrp="1"/>
          </p:cNvSpPr>
          <p:nvPr>
            <p:ph type="pic" sz="quarter" idx="10"/>
          </p:nvPr>
        </p:nvSpPr>
        <p:spPr>
          <a:xfrm>
            <a:off x="814918" y="6102000"/>
            <a:ext cx="3168649" cy="396000"/>
          </a:xfrm>
        </p:spPr>
        <p:txBody>
          <a:bodyPr>
            <a:normAutofit/>
          </a:bodyPr>
          <a:lstStyle>
            <a:lvl1pPr>
              <a:defRPr sz="1100"/>
            </a:lvl1pPr>
          </a:lstStyle>
          <a:p>
            <a:pPr lvl="0"/>
            <a:r>
              <a:rPr lang="en-US" noProof="0"/>
              <a:t>Click icon to add picture</a:t>
            </a:r>
            <a:endParaRPr lang="en-GB" noProof="0"/>
          </a:p>
        </p:txBody>
      </p:sp>
      <p:sp>
        <p:nvSpPr>
          <p:cNvPr id="11" name="Picture Placeholder 9"/>
          <p:cNvSpPr>
            <a:spLocks noGrp="1"/>
          </p:cNvSpPr>
          <p:nvPr>
            <p:ph type="pic" sz="quarter" idx="11"/>
          </p:nvPr>
        </p:nvSpPr>
        <p:spPr>
          <a:xfrm>
            <a:off x="4655841" y="6102000"/>
            <a:ext cx="3168649" cy="396000"/>
          </a:xfrm>
        </p:spPr>
        <p:txBody>
          <a:bodyPr>
            <a:normAutofit/>
          </a:bodyPr>
          <a:lstStyle>
            <a:lvl1pPr>
              <a:defRPr sz="1100"/>
            </a:lvl1pPr>
          </a:lstStyle>
          <a:p>
            <a:pPr lvl="0"/>
            <a:r>
              <a:rPr lang="en-US" noProof="0"/>
              <a:t>Click icon to add picture</a:t>
            </a:r>
            <a:endParaRPr lang="en-GB" noProof="0"/>
          </a:p>
        </p:txBody>
      </p:sp>
      <p:sp>
        <p:nvSpPr>
          <p:cNvPr id="16" name="Text Placeholder 15"/>
          <p:cNvSpPr>
            <a:spLocks noGrp="1"/>
          </p:cNvSpPr>
          <p:nvPr>
            <p:ph type="body" sz="quarter" idx="13"/>
          </p:nvPr>
        </p:nvSpPr>
        <p:spPr>
          <a:xfrm>
            <a:off x="814918" y="3717032"/>
            <a:ext cx="5185833" cy="36066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3200"/>
            </a:lvl1pPr>
          </a:lstStyle>
          <a:p>
            <a:pPr lvl="0"/>
            <a:r>
              <a:rPr lang="en-US" noProof="0"/>
              <a:t>Click to edit Master text styles</a:t>
            </a:r>
          </a:p>
        </p:txBody>
      </p:sp>
      <p:sp>
        <p:nvSpPr>
          <p:cNvPr id="15" name="Title 1"/>
          <p:cNvSpPr>
            <a:spLocks noGrp="1"/>
          </p:cNvSpPr>
          <p:nvPr>
            <p:ph type="ctrTitle"/>
          </p:nvPr>
        </p:nvSpPr>
        <p:spPr>
          <a:xfrm>
            <a:off x="816000" y="1764001"/>
            <a:ext cx="10363200" cy="794519"/>
          </a:xfrm>
          <a:prstGeom prst="rect">
            <a:avLst/>
          </a:prstGeom>
        </p:spPr>
        <p:txBody>
          <a:bodyPr>
            <a:noAutofit/>
          </a:bodyPr>
          <a:lstStyle>
            <a:lvl1pPr algn="l">
              <a:defRPr sz="2200" b="1" baseline="0">
                <a:solidFill>
                  <a:schemeClr val="bg1"/>
                </a:solidFill>
                <a:latin typeface="Noto Sans" pitchFamily="34" charset="0"/>
                <a:ea typeface="Noto Sans" pitchFamily="34" charset="0"/>
              </a:defRPr>
            </a:lvl1pPr>
          </a:lstStyle>
          <a:p>
            <a:r>
              <a:rPr lang="en-US"/>
              <a:t>Click to edit Master title style</a:t>
            </a:r>
            <a:endParaRPr lang="en-GB" dirty="0"/>
          </a:p>
        </p:txBody>
      </p:sp>
      <p:sp>
        <p:nvSpPr>
          <p:cNvPr id="18" name="Subtitle 2"/>
          <p:cNvSpPr>
            <a:spLocks noGrp="1"/>
          </p:cNvSpPr>
          <p:nvPr>
            <p:ph type="subTitle" idx="1"/>
          </p:nvPr>
        </p:nvSpPr>
        <p:spPr>
          <a:xfrm>
            <a:off x="816000" y="2702992"/>
            <a:ext cx="8534400" cy="1014040"/>
          </a:xfrm>
        </p:spPr>
        <p:txBody>
          <a:bodyPr/>
          <a:lstStyle>
            <a:lvl1pPr marL="0" indent="0" algn="l">
              <a:spcAft>
                <a:spcPts val="0"/>
              </a:spcAft>
              <a:buNone/>
              <a:defRPr sz="11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306362703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sp>
        <p:nvSpPr>
          <p:cNvPr id="8" name="Rectangle 7"/>
          <p:cNvSpPr/>
          <p:nvPr/>
        </p:nvSpPr>
        <p:spPr>
          <a:xfrm>
            <a:off x="1" y="1619250"/>
            <a:ext cx="9072033" cy="414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ectangle 8"/>
          <p:cNvSpPr/>
          <p:nvPr/>
        </p:nvSpPr>
        <p:spPr>
          <a:xfrm>
            <a:off x="10124018" y="1619250"/>
            <a:ext cx="476249" cy="4140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3" name="Rectangle 12"/>
          <p:cNvSpPr/>
          <p:nvPr/>
        </p:nvSpPr>
        <p:spPr>
          <a:xfrm>
            <a:off x="9059334" y="1619250"/>
            <a:ext cx="1058333" cy="414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10600267" y="1619250"/>
            <a:ext cx="1591733" cy="414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5" name="Picture 11"/>
          <p:cNvPicPr>
            <a:picLocks noChangeAspect="1"/>
          </p:cNvPicPr>
          <p:nvPr/>
        </p:nvPicPr>
        <p:blipFill>
          <a:blip r:embed="rId2" cstate="print"/>
          <a:srcRect/>
          <a:stretch>
            <a:fillRect/>
          </a:stretch>
        </p:blipFill>
        <p:spPr bwMode="auto">
          <a:xfrm>
            <a:off x="817034" y="449263"/>
            <a:ext cx="2639484" cy="666750"/>
          </a:xfrm>
          <a:prstGeom prst="rect">
            <a:avLst/>
          </a:prstGeom>
          <a:noFill/>
          <a:ln w="9525">
            <a:noFill/>
            <a:miter lim="800000"/>
            <a:headEnd/>
            <a:tailEnd/>
          </a:ln>
        </p:spPr>
      </p:pic>
      <p:sp>
        <p:nvSpPr>
          <p:cNvPr id="2" name="Title 1"/>
          <p:cNvSpPr>
            <a:spLocks noGrp="1"/>
          </p:cNvSpPr>
          <p:nvPr>
            <p:ph type="ctrTitle"/>
          </p:nvPr>
        </p:nvSpPr>
        <p:spPr>
          <a:xfrm>
            <a:off x="816000" y="1872001"/>
            <a:ext cx="7488245" cy="548888"/>
          </a:xfrm>
          <a:prstGeom prst="rect">
            <a:avLst/>
          </a:prstGeom>
        </p:spPr>
        <p:txBody>
          <a:bodyPr/>
          <a:lstStyle>
            <a:lvl1pPr algn="l">
              <a:defRPr sz="2200" b="1" baseline="0">
                <a:solidFill>
                  <a:schemeClr val="bg1"/>
                </a:solidFill>
                <a:latin typeface="Noto Sans" pitchFamily="34" charset="0"/>
                <a:ea typeface="Noto Sans"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816000" y="3096000"/>
            <a:ext cx="8534400" cy="765048"/>
          </a:xfrm>
        </p:spPr>
        <p:txBody>
          <a:bodyPr>
            <a:normAutofit/>
          </a:bodyPr>
          <a:lstStyle>
            <a:lvl1pPr marL="0" indent="0" algn="l">
              <a:spcAft>
                <a:spcPts val="0"/>
              </a:spcAft>
              <a:buNone/>
              <a:defRPr sz="1100" b="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Picture Placeholder 9"/>
          <p:cNvSpPr>
            <a:spLocks noGrp="1"/>
          </p:cNvSpPr>
          <p:nvPr>
            <p:ph type="pic" sz="quarter" idx="10"/>
          </p:nvPr>
        </p:nvSpPr>
        <p:spPr>
          <a:xfrm>
            <a:off x="814918" y="6102000"/>
            <a:ext cx="3168649" cy="396000"/>
          </a:xfrm>
        </p:spPr>
        <p:txBody>
          <a:bodyPr>
            <a:normAutofit/>
          </a:bodyPr>
          <a:lstStyle>
            <a:lvl1pPr>
              <a:defRPr sz="1100"/>
            </a:lvl1pPr>
          </a:lstStyle>
          <a:p>
            <a:pPr lvl="0"/>
            <a:r>
              <a:rPr lang="en-US" noProof="0"/>
              <a:t>Click icon to add picture</a:t>
            </a:r>
            <a:endParaRPr lang="en-GB" noProof="0"/>
          </a:p>
        </p:txBody>
      </p:sp>
      <p:sp>
        <p:nvSpPr>
          <p:cNvPr id="11" name="Picture Placeholder 9"/>
          <p:cNvSpPr>
            <a:spLocks noGrp="1"/>
          </p:cNvSpPr>
          <p:nvPr>
            <p:ph type="pic" sz="quarter" idx="11"/>
          </p:nvPr>
        </p:nvSpPr>
        <p:spPr>
          <a:xfrm>
            <a:off x="4655841" y="6102000"/>
            <a:ext cx="3168649" cy="396000"/>
          </a:xfrm>
        </p:spPr>
        <p:txBody>
          <a:bodyPr>
            <a:normAutofit/>
          </a:bodyPr>
          <a:lstStyle>
            <a:lvl1pPr>
              <a:defRPr sz="1100"/>
            </a:lvl1pPr>
          </a:lstStyle>
          <a:p>
            <a:pPr lvl="0"/>
            <a:r>
              <a:rPr lang="en-US" noProof="0"/>
              <a:t>Click icon to add picture</a:t>
            </a:r>
            <a:endParaRPr lang="en-GB" noProof="0"/>
          </a:p>
        </p:txBody>
      </p:sp>
      <p:sp>
        <p:nvSpPr>
          <p:cNvPr id="16" name="Text Placeholder 15"/>
          <p:cNvSpPr>
            <a:spLocks noGrp="1"/>
          </p:cNvSpPr>
          <p:nvPr>
            <p:ph type="body" sz="quarter" idx="13"/>
          </p:nvPr>
        </p:nvSpPr>
        <p:spPr>
          <a:xfrm>
            <a:off x="814918" y="4004444"/>
            <a:ext cx="5185833" cy="36066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3200"/>
            </a:lvl1pPr>
          </a:lstStyle>
          <a:p>
            <a:pPr lvl="0"/>
            <a:r>
              <a:rPr lang="en-US" noProof="0"/>
              <a:t>Click to edit Master text styles</a:t>
            </a:r>
          </a:p>
        </p:txBody>
      </p:sp>
      <p:sp>
        <p:nvSpPr>
          <p:cNvPr id="12" name="Text Placeholder 11"/>
          <p:cNvSpPr>
            <a:spLocks noGrp="1"/>
          </p:cNvSpPr>
          <p:nvPr>
            <p:ph type="body" sz="quarter" idx="14"/>
          </p:nvPr>
        </p:nvSpPr>
        <p:spPr>
          <a:xfrm>
            <a:off x="815677" y="2430001"/>
            <a:ext cx="5184312" cy="576113"/>
          </a:xfrm>
        </p:spPr>
        <p:txBody>
          <a:bodyPr>
            <a:normAutofit/>
          </a:bodyPr>
          <a:lstStyle>
            <a:lvl1pPr marL="0" indent="0">
              <a:defRPr sz="1400" b="1"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78602154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a:off x="0" y="0"/>
            <a:ext cx="12192000" cy="6853238"/>
            <a:chOff x="0" y="0"/>
            <a:chExt cx="5760" cy="4317"/>
          </a:xfrm>
        </p:grpSpPr>
        <p:sp>
          <p:nvSpPr>
            <p:cNvPr id="4" name="AutoShape 3"/>
            <p:cNvSpPr>
              <a:spLocks noChangeAspect="1" noChangeArrowheads="1" noTextEdit="1"/>
            </p:cNvSpPr>
            <p:nvPr/>
          </p:nvSpPr>
          <p:spPr bwMode="auto">
            <a:xfrm>
              <a:off x="0" y="0"/>
              <a:ext cx="5760" cy="4317"/>
            </a:xfrm>
            <a:prstGeom prst="rect">
              <a:avLst/>
            </a:prstGeom>
            <a:noFill/>
            <a:ln>
              <a:noFill/>
            </a:ln>
            <a:extLst/>
          </p:spPr>
          <p:txBody>
            <a:bodyPr/>
            <a:lstStyle/>
            <a:p>
              <a:pPr fontAlgn="auto">
                <a:spcBef>
                  <a:spcPts val="0"/>
                </a:spcBef>
                <a:spcAft>
                  <a:spcPts val="0"/>
                </a:spcAft>
                <a:defRPr/>
              </a:pPr>
              <a:endParaRPr lang="en-US" sz="1800">
                <a:latin typeface="+mn-lt"/>
                <a:cs typeface="+mn-cs"/>
              </a:endParaRPr>
            </a:p>
          </p:txBody>
        </p:sp>
        <p:sp>
          <p:nvSpPr>
            <p:cNvPr id="5" name="Freeform 5"/>
            <p:cNvSpPr>
              <a:spLocks/>
            </p:cNvSpPr>
            <p:nvPr/>
          </p:nvSpPr>
          <p:spPr bwMode="auto">
            <a:xfrm>
              <a:off x="0" y="1027"/>
              <a:ext cx="4514" cy="3290"/>
            </a:xfrm>
            <a:custGeom>
              <a:avLst/>
              <a:gdLst>
                <a:gd name="T0" fmla="*/ 0 w 4514"/>
                <a:gd name="T1" fmla="*/ 3290 h 3290"/>
                <a:gd name="T2" fmla="*/ 4514 w 4514"/>
                <a:gd name="T3" fmla="*/ 3290 h 3290"/>
                <a:gd name="T4" fmla="*/ 4046 w 4514"/>
                <a:gd name="T5" fmla="*/ 1845 h 3290"/>
                <a:gd name="T6" fmla="*/ 0 w 4514"/>
                <a:gd name="T7" fmla="*/ 0 h 3290"/>
                <a:gd name="T8" fmla="*/ 0 w 4514"/>
                <a:gd name="T9" fmla="*/ 3290 h 3290"/>
              </a:gdLst>
              <a:ahLst/>
              <a:cxnLst>
                <a:cxn ang="0">
                  <a:pos x="T0" y="T1"/>
                </a:cxn>
                <a:cxn ang="0">
                  <a:pos x="T2" y="T3"/>
                </a:cxn>
                <a:cxn ang="0">
                  <a:pos x="T4" y="T5"/>
                </a:cxn>
                <a:cxn ang="0">
                  <a:pos x="T6" y="T7"/>
                </a:cxn>
                <a:cxn ang="0">
                  <a:pos x="T8" y="T9"/>
                </a:cxn>
              </a:cxnLst>
              <a:rect l="0" t="0" r="r" b="b"/>
              <a:pathLst>
                <a:path w="4514" h="3290">
                  <a:moveTo>
                    <a:pt x="0" y="3290"/>
                  </a:moveTo>
                  <a:lnTo>
                    <a:pt x="4514" y="3290"/>
                  </a:lnTo>
                  <a:lnTo>
                    <a:pt x="4046" y="1845"/>
                  </a:lnTo>
                  <a:lnTo>
                    <a:pt x="0" y="0"/>
                  </a:lnTo>
                  <a:lnTo>
                    <a:pt x="0" y="3290"/>
                  </a:lnTo>
                  <a:close/>
                </a:path>
              </a:pathLst>
            </a:custGeom>
            <a:solidFill>
              <a:schemeClr val="accent2"/>
            </a:solidFill>
            <a:ln>
              <a:noFill/>
            </a:ln>
            <a:extLst/>
          </p:spPr>
          <p:txBody>
            <a:bodyPr/>
            <a:lstStyle/>
            <a:p>
              <a:pPr fontAlgn="auto">
                <a:spcBef>
                  <a:spcPts val="0"/>
                </a:spcBef>
                <a:spcAft>
                  <a:spcPts val="0"/>
                </a:spcAft>
                <a:defRPr/>
              </a:pPr>
              <a:endParaRPr lang="en-US" sz="1800">
                <a:latin typeface="+mn-lt"/>
                <a:cs typeface="+mn-cs"/>
              </a:endParaRPr>
            </a:p>
          </p:txBody>
        </p:sp>
        <p:sp>
          <p:nvSpPr>
            <p:cNvPr id="6" name="Freeform 6"/>
            <p:cNvSpPr>
              <a:spLocks/>
            </p:cNvSpPr>
            <p:nvPr/>
          </p:nvSpPr>
          <p:spPr bwMode="auto">
            <a:xfrm>
              <a:off x="4044" y="0"/>
              <a:ext cx="1716" cy="2876"/>
            </a:xfrm>
            <a:custGeom>
              <a:avLst/>
              <a:gdLst>
                <a:gd name="T0" fmla="*/ 1716 w 1716"/>
                <a:gd name="T1" fmla="*/ 0 h 2876"/>
                <a:gd name="T2" fmla="*/ 460 w 1716"/>
                <a:gd name="T3" fmla="*/ 0 h 2876"/>
                <a:gd name="T4" fmla="*/ 0 w 1716"/>
                <a:gd name="T5" fmla="*/ 2876 h 2876"/>
                <a:gd name="T6" fmla="*/ 1716 w 1716"/>
                <a:gd name="T7" fmla="*/ 1731 h 2876"/>
                <a:gd name="T8" fmla="*/ 1716 w 1716"/>
                <a:gd name="T9" fmla="*/ 0 h 2876"/>
              </a:gdLst>
              <a:ahLst/>
              <a:cxnLst>
                <a:cxn ang="0">
                  <a:pos x="T0" y="T1"/>
                </a:cxn>
                <a:cxn ang="0">
                  <a:pos x="T2" y="T3"/>
                </a:cxn>
                <a:cxn ang="0">
                  <a:pos x="T4" y="T5"/>
                </a:cxn>
                <a:cxn ang="0">
                  <a:pos x="T6" y="T7"/>
                </a:cxn>
                <a:cxn ang="0">
                  <a:pos x="T8" y="T9"/>
                </a:cxn>
              </a:cxnLst>
              <a:rect l="0" t="0" r="r" b="b"/>
              <a:pathLst>
                <a:path w="1716" h="2876">
                  <a:moveTo>
                    <a:pt x="1716" y="0"/>
                  </a:moveTo>
                  <a:lnTo>
                    <a:pt x="460" y="0"/>
                  </a:lnTo>
                  <a:lnTo>
                    <a:pt x="0" y="2876"/>
                  </a:lnTo>
                  <a:lnTo>
                    <a:pt x="1716" y="1731"/>
                  </a:lnTo>
                  <a:lnTo>
                    <a:pt x="1716" y="0"/>
                  </a:lnTo>
                  <a:close/>
                </a:path>
              </a:pathLst>
            </a:custGeom>
            <a:solidFill>
              <a:schemeClr val="accent3"/>
            </a:solidFill>
            <a:ln>
              <a:noFill/>
            </a:ln>
            <a:extLst/>
          </p:spPr>
          <p:txBody>
            <a:bodyPr/>
            <a:lstStyle/>
            <a:p>
              <a:pPr fontAlgn="auto">
                <a:spcBef>
                  <a:spcPts val="0"/>
                </a:spcBef>
                <a:spcAft>
                  <a:spcPts val="0"/>
                </a:spcAft>
                <a:defRPr/>
              </a:pPr>
              <a:endParaRPr lang="en-US" sz="1800">
                <a:latin typeface="+mn-lt"/>
                <a:cs typeface="+mn-cs"/>
              </a:endParaRPr>
            </a:p>
          </p:txBody>
        </p:sp>
        <p:sp>
          <p:nvSpPr>
            <p:cNvPr id="7" name="Freeform 7"/>
            <p:cNvSpPr>
              <a:spLocks/>
            </p:cNvSpPr>
            <p:nvPr/>
          </p:nvSpPr>
          <p:spPr bwMode="auto">
            <a:xfrm>
              <a:off x="0" y="0"/>
              <a:ext cx="5318" cy="2878"/>
            </a:xfrm>
            <a:custGeom>
              <a:avLst/>
              <a:gdLst>
                <a:gd name="T0" fmla="*/ 0 w 5318"/>
                <a:gd name="T1" fmla="*/ 0 h 2878"/>
                <a:gd name="T2" fmla="*/ 0 w 5318"/>
                <a:gd name="T3" fmla="*/ 2420 h 2878"/>
                <a:gd name="T4" fmla="*/ 4044 w 5318"/>
                <a:gd name="T5" fmla="*/ 2878 h 2878"/>
                <a:gd name="T6" fmla="*/ 5318 w 5318"/>
                <a:gd name="T7" fmla="*/ 0 h 2878"/>
                <a:gd name="T8" fmla="*/ 0 w 5318"/>
                <a:gd name="T9" fmla="*/ 0 h 2878"/>
              </a:gdLst>
              <a:ahLst/>
              <a:cxnLst>
                <a:cxn ang="0">
                  <a:pos x="T0" y="T1"/>
                </a:cxn>
                <a:cxn ang="0">
                  <a:pos x="T2" y="T3"/>
                </a:cxn>
                <a:cxn ang="0">
                  <a:pos x="T4" y="T5"/>
                </a:cxn>
                <a:cxn ang="0">
                  <a:pos x="T6" y="T7"/>
                </a:cxn>
                <a:cxn ang="0">
                  <a:pos x="T8" y="T9"/>
                </a:cxn>
              </a:cxnLst>
              <a:rect l="0" t="0" r="r" b="b"/>
              <a:pathLst>
                <a:path w="5318" h="2878">
                  <a:moveTo>
                    <a:pt x="0" y="0"/>
                  </a:moveTo>
                  <a:lnTo>
                    <a:pt x="0" y="2420"/>
                  </a:lnTo>
                  <a:lnTo>
                    <a:pt x="4044" y="2878"/>
                  </a:lnTo>
                  <a:lnTo>
                    <a:pt x="5318" y="0"/>
                  </a:lnTo>
                  <a:lnTo>
                    <a:pt x="0" y="0"/>
                  </a:lnTo>
                  <a:close/>
                </a:path>
              </a:pathLst>
            </a:custGeom>
            <a:solidFill>
              <a:schemeClr val="accent4"/>
            </a:solidFill>
            <a:ln>
              <a:noFill/>
            </a:ln>
            <a:extLst/>
          </p:spPr>
          <p:txBody>
            <a:bodyPr/>
            <a:lstStyle/>
            <a:p>
              <a:pPr fontAlgn="auto">
                <a:spcBef>
                  <a:spcPts val="0"/>
                </a:spcBef>
                <a:spcAft>
                  <a:spcPts val="0"/>
                </a:spcAft>
                <a:defRPr/>
              </a:pPr>
              <a:endParaRPr lang="en-US" sz="1800">
                <a:latin typeface="+mn-lt"/>
                <a:cs typeface="+mn-cs"/>
              </a:endParaRPr>
            </a:p>
          </p:txBody>
        </p:sp>
        <p:sp>
          <p:nvSpPr>
            <p:cNvPr id="8" name="Freeform 8"/>
            <p:cNvSpPr>
              <a:spLocks/>
            </p:cNvSpPr>
            <p:nvPr/>
          </p:nvSpPr>
          <p:spPr bwMode="auto">
            <a:xfrm>
              <a:off x="4044" y="1653"/>
              <a:ext cx="1716" cy="2664"/>
            </a:xfrm>
            <a:custGeom>
              <a:avLst/>
              <a:gdLst>
                <a:gd name="T0" fmla="*/ 0 w 1716"/>
                <a:gd name="T1" fmla="*/ 1223 h 2664"/>
                <a:gd name="T2" fmla="*/ 466 w 1716"/>
                <a:gd name="T3" fmla="*/ 2664 h 2664"/>
                <a:gd name="T4" fmla="*/ 1716 w 1716"/>
                <a:gd name="T5" fmla="*/ 2664 h 2664"/>
                <a:gd name="T6" fmla="*/ 1716 w 1716"/>
                <a:gd name="T7" fmla="*/ 0 h 2664"/>
                <a:gd name="T8" fmla="*/ 0 w 1716"/>
                <a:gd name="T9" fmla="*/ 1223 h 2664"/>
              </a:gdLst>
              <a:ahLst/>
              <a:cxnLst>
                <a:cxn ang="0">
                  <a:pos x="T0" y="T1"/>
                </a:cxn>
                <a:cxn ang="0">
                  <a:pos x="T2" y="T3"/>
                </a:cxn>
                <a:cxn ang="0">
                  <a:pos x="T4" y="T5"/>
                </a:cxn>
                <a:cxn ang="0">
                  <a:pos x="T6" y="T7"/>
                </a:cxn>
                <a:cxn ang="0">
                  <a:pos x="T8" y="T9"/>
                </a:cxn>
              </a:cxnLst>
              <a:rect l="0" t="0" r="r" b="b"/>
              <a:pathLst>
                <a:path w="1716" h="2664">
                  <a:moveTo>
                    <a:pt x="0" y="1223"/>
                  </a:moveTo>
                  <a:lnTo>
                    <a:pt x="466" y="2664"/>
                  </a:lnTo>
                  <a:lnTo>
                    <a:pt x="1716" y="2664"/>
                  </a:lnTo>
                  <a:lnTo>
                    <a:pt x="1716" y="0"/>
                  </a:lnTo>
                  <a:lnTo>
                    <a:pt x="0" y="1223"/>
                  </a:lnTo>
                  <a:close/>
                </a:path>
              </a:pathLst>
            </a:custGeom>
            <a:solidFill>
              <a:schemeClr val="accent1"/>
            </a:solidFill>
            <a:ln>
              <a:noFill/>
            </a:ln>
            <a:extLst/>
          </p:spPr>
          <p:txBody>
            <a:bodyPr/>
            <a:lstStyle/>
            <a:p>
              <a:pPr fontAlgn="auto">
                <a:spcBef>
                  <a:spcPts val="0"/>
                </a:spcBef>
                <a:spcAft>
                  <a:spcPts val="0"/>
                </a:spcAft>
                <a:defRPr/>
              </a:pPr>
              <a:endParaRPr lang="en-US" sz="1800">
                <a:latin typeface="+mn-lt"/>
                <a:cs typeface="+mn-cs"/>
              </a:endParaRPr>
            </a:p>
          </p:txBody>
        </p:sp>
      </p:grpSp>
      <p:cxnSp>
        <p:nvCxnSpPr>
          <p:cNvPr id="9" name="Straight Connector 8"/>
          <p:cNvCxnSpPr/>
          <p:nvPr/>
        </p:nvCxnSpPr>
        <p:spPr>
          <a:xfrm>
            <a:off x="817034" y="6300788"/>
            <a:ext cx="105579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16000" y="1620000"/>
            <a:ext cx="7392235" cy="2520000"/>
          </a:xfrm>
          <a:prstGeom prst="rect">
            <a:avLst/>
          </a:prstGeom>
        </p:spPr>
        <p:txBody>
          <a:bodyPr/>
          <a:lstStyle>
            <a:lvl1pPr algn="l">
              <a:defRPr sz="2200" b="1">
                <a:solidFill>
                  <a:schemeClr val="bg1"/>
                </a:solidFill>
              </a:defRPr>
            </a:lvl1pPr>
          </a:lstStyle>
          <a:p>
            <a:r>
              <a:rPr lang="en-US"/>
              <a:t>Click to edit Master title style</a:t>
            </a:r>
            <a:endParaRPr lang="en-GB" dirty="0"/>
          </a:p>
        </p:txBody>
      </p:sp>
      <p:sp>
        <p:nvSpPr>
          <p:cNvPr id="10" name="Date Placeholder 3"/>
          <p:cNvSpPr>
            <a:spLocks noGrp="1"/>
          </p:cNvSpPr>
          <p:nvPr>
            <p:ph type="dt" sz="half" idx="10"/>
          </p:nvPr>
        </p:nvSpPr>
        <p:spPr/>
        <p:txBody>
          <a:bodyPr/>
          <a:lstStyle>
            <a:lvl1pPr>
              <a:defRPr>
                <a:solidFill>
                  <a:schemeClr val="bg1"/>
                </a:solidFill>
              </a:defRPr>
            </a:lvl1pPr>
          </a:lstStyle>
          <a:p>
            <a:pPr>
              <a:defRPr/>
            </a:pPr>
            <a:r>
              <a:rPr lang="en-US"/>
              <a:t>© Institute for Fiscal Studies  </a:t>
            </a:r>
            <a:endParaRPr lang="en-GB"/>
          </a:p>
        </p:txBody>
      </p:sp>
      <p:sp>
        <p:nvSpPr>
          <p:cNvPr id="11" name="Footer Placeholder 4"/>
          <p:cNvSpPr>
            <a:spLocks noGrp="1"/>
          </p:cNvSpPr>
          <p:nvPr>
            <p:ph type="ftr" sz="quarter" idx="11"/>
          </p:nvPr>
        </p:nvSpPr>
        <p:spPr/>
        <p:txBody>
          <a:bodyPr/>
          <a:lstStyle>
            <a:lvl1pPr algn="l">
              <a:defRPr sz="750">
                <a:solidFill>
                  <a:schemeClr val="bg1"/>
                </a:solidFill>
              </a:defRPr>
            </a:lvl1pPr>
          </a:lstStyle>
          <a:p>
            <a:pPr>
              <a:defRPr/>
            </a:pPr>
            <a:r>
              <a:rPr lang="en-GB"/>
              <a:t>Parties' spending policies</a:t>
            </a:r>
            <a:endParaRPr lang="en-GB" dirty="0"/>
          </a:p>
        </p:txBody>
      </p:sp>
    </p:spTree>
    <p:extLst>
      <p:ext uri="{BB962C8B-B14F-4D97-AF65-F5344CB8AC3E}">
        <p14:creationId xmlns:p14="http://schemas.microsoft.com/office/powerpoint/2010/main" val="4002977028"/>
      </p:ext>
    </p:extLst>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DCFFF6-C12A-4155-A6B6-AEF00F7B5736}"/>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xmlns="" id="{CCEA348E-2FB9-4729-BEB7-730DFE5434EB}"/>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2C37AB50-F3BB-4FE3-8BA2-F801F9897CCB}"/>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D6640FA4-8CF1-4253-A13E-4DFF91594B3B}"/>
              </a:ext>
            </a:extLst>
          </p:cNvPr>
          <p:cNvSpPr txBox="1">
            <a:spLocks noGrp="1"/>
          </p:cNvSpPr>
          <p:nvPr>
            <p:ph type="dt" sz="half" idx="7"/>
          </p:nvPr>
        </p:nvSpPr>
        <p:spPr/>
        <p:txBody>
          <a:bodyPr/>
          <a:lstStyle>
            <a:lvl1pPr>
              <a:defRPr/>
            </a:lvl1pPr>
          </a:lstStyle>
          <a:p>
            <a:pPr lvl="0"/>
            <a:fld id="{A393CBC1-51E3-4BF7-BBA6-B5A8E3E02AEB}" type="datetime1">
              <a:rPr lang="en-GB"/>
              <a:pPr lvl="0"/>
              <a:t>22/03/2018</a:t>
            </a:fld>
            <a:endParaRPr lang="en-GB"/>
          </a:p>
        </p:txBody>
      </p:sp>
      <p:sp>
        <p:nvSpPr>
          <p:cNvPr id="6" name="Footer Placeholder 5">
            <a:extLst>
              <a:ext uri="{FF2B5EF4-FFF2-40B4-BE49-F238E27FC236}">
                <a16:creationId xmlns:a16="http://schemas.microsoft.com/office/drawing/2014/main" xmlns="" id="{993E9406-1AC3-42F8-B6A4-0584AE860AFA}"/>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xmlns="" id="{A0B1FCB5-4CA6-4A47-9A66-7F16E73CA341}"/>
              </a:ext>
            </a:extLst>
          </p:cNvPr>
          <p:cNvSpPr txBox="1">
            <a:spLocks noGrp="1"/>
          </p:cNvSpPr>
          <p:nvPr>
            <p:ph type="sldNum" sz="quarter" idx="8"/>
          </p:nvPr>
        </p:nvSpPr>
        <p:spPr/>
        <p:txBody>
          <a:bodyPr/>
          <a:lstStyle>
            <a:lvl1pPr>
              <a:defRPr/>
            </a:lvl1pPr>
          </a:lstStyle>
          <a:p>
            <a:pPr lvl="0"/>
            <a:fld id="{9A5E7CAC-BC02-491C-8E8C-FE9CAF9A6DBA}" type="slidenum">
              <a:t>‹#›</a:t>
            </a:fld>
            <a:endParaRPr lang="en-GB"/>
          </a:p>
        </p:txBody>
      </p:sp>
    </p:spTree>
    <p:extLst>
      <p:ext uri="{BB962C8B-B14F-4D97-AF65-F5344CB8AC3E}">
        <p14:creationId xmlns:p14="http://schemas.microsoft.com/office/powerpoint/2010/main" val="11460746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cxnSp>
        <p:nvCxnSpPr>
          <p:cNvPr id="4" name="Straight Connector 3"/>
          <p:cNvCxnSpPr/>
          <p:nvPr/>
        </p:nvCxnSpPr>
        <p:spPr>
          <a:xfrm>
            <a:off x="817034" y="6300788"/>
            <a:ext cx="1055793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noChangeAspect="1"/>
          </p:cNvPicPr>
          <p:nvPr/>
        </p:nvPicPr>
        <p:blipFill>
          <a:blip r:embed="rId2" cstate="print"/>
          <a:srcRect/>
          <a:stretch>
            <a:fillRect/>
          </a:stretch>
        </p:blipFill>
        <p:spPr bwMode="auto">
          <a:xfrm>
            <a:off x="9696451" y="608013"/>
            <a:ext cx="1678516" cy="423862"/>
          </a:xfrm>
          <a:prstGeom prst="rect">
            <a:avLst/>
          </a:prstGeom>
          <a:noFill/>
          <a:ln w="9525">
            <a:noFill/>
            <a:miter lim="800000"/>
            <a:headEnd/>
            <a:tailEnd/>
          </a:ln>
        </p:spPr>
      </p:pic>
      <p:sp>
        <p:nvSpPr>
          <p:cNvPr id="2" name="Title 1"/>
          <p:cNvSpPr>
            <a:spLocks noGrp="1"/>
          </p:cNvSpPr>
          <p:nvPr>
            <p:ph type="title"/>
          </p:nvPr>
        </p:nvSpPr>
        <p:spPr>
          <a:xfrm>
            <a:off x="816000" y="593252"/>
            <a:ext cx="8736384" cy="404728"/>
          </a:xfrm>
          <a:prstGeom prst="rect">
            <a:avLst/>
          </a:prstGeom>
        </p:spPr>
        <p:txBody>
          <a:bodyPr>
            <a:noAutofit/>
          </a:bodyPr>
          <a:lstStyle>
            <a:lvl1pPr algn="l">
              <a:defRPr sz="2200" b="1">
                <a:solidFill>
                  <a:schemeClr val="accent2"/>
                </a:solidFill>
              </a:defRPr>
            </a:lvl1pPr>
          </a:lstStyle>
          <a:p>
            <a:r>
              <a:rPr lang="en-US"/>
              <a:t>Click to edit Master title style</a:t>
            </a:r>
            <a:endParaRPr lang="en-GB" dirty="0"/>
          </a:p>
        </p:txBody>
      </p:sp>
      <p:sp>
        <p:nvSpPr>
          <p:cNvPr id="3" name="Content Placeholder 2"/>
          <p:cNvSpPr>
            <a:spLocks noGrp="1"/>
          </p:cNvSpPr>
          <p:nvPr>
            <p:ph idx="1"/>
          </p:nvPr>
        </p:nvSpPr>
        <p:spPr>
          <a:xfrm>
            <a:off x="816000" y="1584001"/>
            <a:ext cx="10560000" cy="4610461"/>
          </a:xfrm>
        </p:spPr>
        <p:txBody>
          <a:bodyPr>
            <a:normAutofit/>
          </a:bodyPr>
          <a:lstStyle>
            <a:lvl1pPr marL="0" indent="0">
              <a:lnSpc>
                <a:spcPct val="110000"/>
              </a:lnSpc>
              <a:spcBef>
                <a:spcPts val="800"/>
              </a:spcBef>
              <a:spcAft>
                <a:spcPts val="800"/>
              </a:spcAft>
              <a:defRPr sz="1800" b="1" baseline="0">
                <a:solidFill>
                  <a:schemeClr val="tx1"/>
                </a:solidFill>
                <a:latin typeface="+mn-lt"/>
              </a:defRPr>
            </a:lvl1pPr>
            <a:lvl2pPr marL="0" indent="0">
              <a:lnSpc>
                <a:spcPct val="110000"/>
              </a:lnSpc>
              <a:spcBef>
                <a:spcPts val="0"/>
              </a:spcBef>
              <a:spcAft>
                <a:spcPts val="1200"/>
              </a:spcAft>
              <a:buClr>
                <a:srgbClr val="7BAA1E"/>
              </a:buClr>
              <a:buFont typeface="Arial" pitchFamily="34" charset="0"/>
              <a:buNone/>
              <a:defRPr sz="1800" baseline="0">
                <a:solidFill>
                  <a:schemeClr val="tx1"/>
                </a:solidFill>
                <a:latin typeface="+mn-lt"/>
              </a:defRPr>
            </a:lvl2pPr>
            <a:lvl3pPr marL="288000" marR="0" indent="-288000" algn="l" defTabSz="914400" rtl="0" eaLnBrk="1" fontAlgn="auto" latinLnBrk="0" hangingPunct="1">
              <a:lnSpc>
                <a:spcPct val="110000"/>
              </a:lnSpc>
              <a:spcBef>
                <a:spcPts val="0"/>
              </a:spcBef>
              <a:spcAft>
                <a:spcPts val="800"/>
              </a:spcAft>
              <a:buClr>
                <a:srgbClr val="7BAA1E"/>
              </a:buClr>
              <a:buSzTx/>
              <a:buFont typeface="Arial" panose="020B0604020202020204" pitchFamily="34" charset="0"/>
              <a:buChar char="•"/>
              <a:tabLst/>
              <a:defRPr sz="1800">
                <a:solidFill>
                  <a:schemeClr val="tx1"/>
                </a:solidFill>
                <a:latin typeface="+mn-lt"/>
              </a:defRPr>
            </a:lvl3pPr>
            <a:lvl4pPr marL="576000" indent="-288000">
              <a:lnSpc>
                <a:spcPct val="110000"/>
              </a:lnSpc>
              <a:spcBef>
                <a:spcPts val="0"/>
              </a:spcBef>
              <a:spcAft>
                <a:spcPts val="800"/>
              </a:spcAft>
              <a:buClr>
                <a:srgbClr val="7BAA1E"/>
              </a:buClr>
              <a:buFont typeface="Noto Sans" pitchFamily="34" charset="0"/>
              <a:buChar char="‒"/>
              <a:defRPr sz="1800">
                <a:solidFill>
                  <a:schemeClr val="tx1"/>
                </a:solidFill>
                <a:latin typeface="+mn-lt"/>
              </a:defRPr>
            </a:lvl4pPr>
            <a:lvl5pPr marL="864000" indent="-288000">
              <a:lnSpc>
                <a:spcPct val="110000"/>
              </a:lnSpc>
              <a:spcBef>
                <a:spcPts val="0"/>
              </a:spcBef>
              <a:spcAft>
                <a:spcPts val="800"/>
              </a:spcAft>
              <a:buClr>
                <a:srgbClr val="7BAA1E"/>
              </a:buClr>
              <a:buFont typeface="Noto Sans" pitchFamily="34" charset="0"/>
              <a:buChar char="‒"/>
              <a:defRPr sz="180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Date Placeholder 3"/>
          <p:cNvSpPr>
            <a:spLocks noGrp="1"/>
          </p:cNvSpPr>
          <p:nvPr>
            <p:ph type="dt" sz="half" idx="10"/>
          </p:nvPr>
        </p:nvSpPr>
        <p:spPr/>
        <p:txBody>
          <a:bodyPr/>
          <a:lstStyle>
            <a:lvl1pPr>
              <a:defRPr/>
            </a:lvl1pPr>
          </a:lstStyle>
          <a:p>
            <a:pPr>
              <a:defRPr/>
            </a:pPr>
            <a:r>
              <a:rPr lang="en-US"/>
              <a:t>© Institute for Fiscal Studies  </a:t>
            </a:r>
            <a:endParaRPr lang="en-GB"/>
          </a:p>
        </p:txBody>
      </p:sp>
      <p:sp>
        <p:nvSpPr>
          <p:cNvPr id="7" name="Footer Placeholder 4"/>
          <p:cNvSpPr>
            <a:spLocks noGrp="1"/>
          </p:cNvSpPr>
          <p:nvPr>
            <p:ph type="ftr" sz="quarter" idx="11"/>
          </p:nvPr>
        </p:nvSpPr>
        <p:spPr/>
        <p:txBody>
          <a:bodyPr/>
          <a:lstStyle>
            <a:lvl1pPr algn="l">
              <a:defRPr sz="750" dirty="0">
                <a:solidFill>
                  <a:schemeClr val="tx2"/>
                </a:solidFill>
              </a:defRPr>
            </a:lvl1pPr>
          </a:lstStyle>
          <a:p>
            <a:pPr>
              <a:defRPr/>
            </a:pPr>
            <a:r>
              <a:rPr lang="en-GB"/>
              <a:t>Parties' spending policies</a:t>
            </a:r>
          </a:p>
        </p:txBody>
      </p:sp>
    </p:spTree>
    <p:extLst>
      <p:ext uri="{BB962C8B-B14F-4D97-AF65-F5344CB8AC3E}">
        <p14:creationId xmlns:p14="http://schemas.microsoft.com/office/powerpoint/2010/main" val="28438803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cxnSp>
        <p:nvCxnSpPr>
          <p:cNvPr id="4" name="Straight Connector 3"/>
          <p:cNvCxnSpPr/>
          <p:nvPr/>
        </p:nvCxnSpPr>
        <p:spPr>
          <a:xfrm>
            <a:off x="817034" y="6300788"/>
            <a:ext cx="1055793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noChangeAspect="1"/>
          </p:cNvPicPr>
          <p:nvPr/>
        </p:nvPicPr>
        <p:blipFill>
          <a:blip r:embed="rId2" cstate="print"/>
          <a:srcRect/>
          <a:stretch>
            <a:fillRect/>
          </a:stretch>
        </p:blipFill>
        <p:spPr bwMode="auto">
          <a:xfrm>
            <a:off x="9696451" y="608013"/>
            <a:ext cx="1678516" cy="423862"/>
          </a:xfrm>
          <a:prstGeom prst="rect">
            <a:avLst/>
          </a:prstGeom>
          <a:noFill/>
          <a:ln w="9525">
            <a:noFill/>
            <a:miter lim="800000"/>
            <a:headEnd/>
            <a:tailEnd/>
          </a:ln>
        </p:spPr>
      </p:pic>
      <p:sp>
        <p:nvSpPr>
          <p:cNvPr id="2" name="Title 1"/>
          <p:cNvSpPr>
            <a:spLocks noGrp="1"/>
          </p:cNvSpPr>
          <p:nvPr>
            <p:ph type="title"/>
          </p:nvPr>
        </p:nvSpPr>
        <p:spPr>
          <a:xfrm>
            <a:off x="816000" y="594000"/>
            <a:ext cx="8448352" cy="404728"/>
          </a:xfrm>
          <a:prstGeom prst="rect">
            <a:avLst/>
          </a:prstGeom>
        </p:spPr>
        <p:txBody>
          <a:bodyPr/>
          <a:lstStyle>
            <a:lvl1pPr algn="l">
              <a:defRPr sz="2200" b="1">
                <a:solidFill>
                  <a:schemeClr val="accent2"/>
                </a:solidFill>
              </a:defRPr>
            </a:lvl1pPr>
          </a:lstStyle>
          <a:p>
            <a:r>
              <a:rPr lang="en-US"/>
              <a:t>Click to edit Master title style</a:t>
            </a:r>
            <a:endParaRPr lang="en-GB" dirty="0"/>
          </a:p>
        </p:txBody>
      </p:sp>
      <p:sp>
        <p:nvSpPr>
          <p:cNvPr id="3" name="Content Placeholder 2"/>
          <p:cNvSpPr>
            <a:spLocks noGrp="1"/>
          </p:cNvSpPr>
          <p:nvPr>
            <p:ph idx="1"/>
          </p:nvPr>
        </p:nvSpPr>
        <p:spPr>
          <a:xfrm>
            <a:off x="816000" y="1620002"/>
            <a:ext cx="10560000" cy="4401387"/>
          </a:xfrm>
          <a:solidFill>
            <a:srgbClr val="FFCCFF"/>
          </a:solidFill>
        </p:spPr>
        <p:txBody>
          <a:bodyPr>
            <a:normAutofit/>
          </a:bodyPr>
          <a:lstStyle>
            <a:lvl1pPr>
              <a:spcBef>
                <a:spcPts val="0"/>
              </a:spcBef>
              <a:spcAft>
                <a:spcPts val="1200"/>
              </a:spcAft>
              <a:defRPr sz="1200" b="0" baseline="0">
                <a:solidFill>
                  <a:srgbClr val="FF00FF"/>
                </a:solidFill>
              </a:defRPr>
            </a:lvl1pPr>
            <a:lvl2pPr marL="0" indent="-288000">
              <a:spcBef>
                <a:spcPts val="0"/>
              </a:spcBef>
              <a:spcAft>
                <a:spcPts val="1200"/>
              </a:spcAft>
              <a:buClr>
                <a:srgbClr val="7BAA1E"/>
              </a:buClr>
              <a:buFont typeface="Arial" pitchFamily="34" charset="0"/>
              <a:buChar char="•"/>
              <a:defRPr sz="1800" baseline="0">
                <a:solidFill>
                  <a:schemeClr val="tx1"/>
                </a:solidFill>
              </a:defRPr>
            </a:lvl2pPr>
            <a:lvl3pPr marL="288000" marR="0" indent="-576000" algn="l" defTabSz="914400" rtl="0" eaLnBrk="1" fontAlgn="auto" latinLnBrk="0" hangingPunct="1">
              <a:lnSpc>
                <a:spcPct val="100000"/>
              </a:lnSpc>
              <a:spcBef>
                <a:spcPts val="0"/>
              </a:spcBef>
              <a:spcAft>
                <a:spcPts val="1200"/>
              </a:spcAft>
              <a:buClr>
                <a:srgbClr val="7BAA1E"/>
              </a:buClr>
              <a:buSzTx/>
              <a:buFont typeface="Noto Sans" pitchFamily="34" charset="0"/>
              <a:buChar char="‒"/>
              <a:tabLst/>
              <a:defRPr sz="1800">
                <a:solidFill>
                  <a:schemeClr val="tx1"/>
                </a:solidFill>
              </a:defRPr>
            </a:lvl3pPr>
            <a:lvl4pPr marL="0" indent="0" algn="l">
              <a:spcBef>
                <a:spcPts val="0"/>
              </a:spcBef>
              <a:spcAft>
                <a:spcPts val="1200"/>
              </a:spcAft>
              <a:buNone/>
              <a:defRPr sz="1200" baseline="0">
                <a:solidFill>
                  <a:srgbClr val="FF00FF"/>
                </a:solidFill>
              </a:defRPr>
            </a:lvl4pPr>
            <a:lvl5pPr>
              <a:spcBef>
                <a:spcPts val="0"/>
              </a:spcBef>
              <a:spcAft>
                <a:spcPts val="1200"/>
              </a:spcAft>
              <a:defRPr sz="1800">
                <a:solidFill>
                  <a:schemeClr val="tx1"/>
                </a:solidFill>
              </a:defRPr>
            </a:lvl5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r>
              <a:rPr lang="en-US"/>
              <a:t>© Institute for Fiscal Studies  </a:t>
            </a:r>
            <a:endParaRPr lang="en-GB"/>
          </a:p>
        </p:txBody>
      </p:sp>
      <p:sp>
        <p:nvSpPr>
          <p:cNvPr id="7" name="Footer Placeholder 4"/>
          <p:cNvSpPr>
            <a:spLocks noGrp="1"/>
          </p:cNvSpPr>
          <p:nvPr>
            <p:ph type="ftr" sz="quarter" idx="11"/>
          </p:nvPr>
        </p:nvSpPr>
        <p:spPr/>
        <p:txBody>
          <a:bodyPr/>
          <a:lstStyle>
            <a:lvl1pPr algn="l">
              <a:defRPr sz="750" dirty="0">
                <a:solidFill>
                  <a:schemeClr val="tx2"/>
                </a:solidFill>
              </a:defRPr>
            </a:lvl1pPr>
          </a:lstStyle>
          <a:p>
            <a:pPr>
              <a:defRPr/>
            </a:pPr>
            <a:r>
              <a:rPr lang="en-GB"/>
              <a:t>Parties' spending policies</a:t>
            </a:r>
          </a:p>
        </p:txBody>
      </p:sp>
    </p:spTree>
    <p:extLst>
      <p:ext uri="{BB962C8B-B14F-4D97-AF65-F5344CB8AC3E}">
        <p14:creationId xmlns:p14="http://schemas.microsoft.com/office/powerpoint/2010/main" val="19642296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slide with caption">
    <p:spTree>
      <p:nvGrpSpPr>
        <p:cNvPr id="1" name=""/>
        <p:cNvGrpSpPr/>
        <p:nvPr/>
      </p:nvGrpSpPr>
      <p:grpSpPr>
        <a:xfrm>
          <a:off x="0" y="0"/>
          <a:ext cx="0" cy="0"/>
          <a:chOff x="0" y="0"/>
          <a:chExt cx="0" cy="0"/>
        </a:xfrm>
      </p:grpSpPr>
      <p:cxnSp>
        <p:nvCxnSpPr>
          <p:cNvPr id="5" name="Straight Connector 4"/>
          <p:cNvCxnSpPr/>
          <p:nvPr/>
        </p:nvCxnSpPr>
        <p:spPr>
          <a:xfrm>
            <a:off x="817034" y="6300788"/>
            <a:ext cx="1055793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 name="Picture 8"/>
          <p:cNvPicPr>
            <a:picLocks noChangeAspect="1"/>
          </p:cNvPicPr>
          <p:nvPr/>
        </p:nvPicPr>
        <p:blipFill>
          <a:blip r:embed="rId2" cstate="print"/>
          <a:srcRect/>
          <a:stretch>
            <a:fillRect/>
          </a:stretch>
        </p:blipFill>
        <p:spPr bwMode="auto">
          <a:xfrm>
            <a:off x="9696451" y="608013"/>
            <a:ext cx="1678516" cy="423862"/>
          </a:xfrm>
          <a:prstGeom prst="rect">
            <a:avLst/>
          </a:prstGeom>
          <a:noFill/>
          <a:ln w="9525">
            <a:noFill/>
            <a:miter lim="800000"/>
            <a:headEnd/>
            <a:tailEnd/>
          </a:ln>
        </p:spPr>
      </p:pic>
      <p:sp>
        <p:nvSpPr>
          <p:cNvPr id="2" name="Title 1"/>
          <p:cNvSpPr>
            <a:spLocks noGrp="1"/>
          </p:cNvSpPr>
          <p:nvPr>
            <p:ph type="title"/>
          </p:nvPr>
        </p:nvSpPr>
        <p:spPr>
          <a:xfrm>
            <a:off x="816000" y="594000"/>
            <a:ext cx="8448352" cy="404728"/>
          </a:xfrm>
          <a:prstGeom prst="rect">
            <a:avLst/>
          </a:prstGeom>
        </p:spPr>
        <p:txBody>
          <a:bodyPr/>
          <a:lstStyle>
            <a:lvl1pPr algn="l">
              <a:defRPr sz="2200" b="1">
                <a:solidFill>
                  <a:schemeClr val="accent2"/>
                </a:solidFill>
              </a:defRPr>
            </a:lvl1pPr>
          </a:lstStyle>
          <a:p>
            <a:r>
              <a:rPr lang="en-US"/>
              <a:t>Click to edit Master title style</a:t>
            </a:r>
            <a:endParaRPr lang="en-GB" dirty="0"/>
          </a:p>
        </p:txBody>
      </p:sp>
      <p:sp>
        <p:nvSpPr>
          <p:cNvPr id="3" name="Content Placeholder 2"/>
          <p:cNvSpPr>
            <a:spLocks noGrp="1"/>
          </p:cNvSpPr>
          <p:nvPr>
            <p:ph idx="1"/>
          </p:nvPr>
        </p:nvSpPr>
        <p:spPr>
          <a:xfrm>
            <a:off x="816000" y="1620002"/>
            <a:ext cx="10560000" cy="3753215"/>
          </a:xfrm>
          <a:solidFill>
            <a:srgbClr val="FFCCFF"/>
          </a:solidFill>
        </p:spPr>
        <p:txBody>
          <a:bodyPr>
            <a:normAutofit/>
          </a:bodyPr>
          <a:lstStyle>
            <a:lvl1pPr>
              <a:spcBef>
                <a:spcPts val="0"/>
              </a:spcBef>
              <a:spcAft>
                <a:spcPts val="1200"/>
              </a:spcAft>
              <a:defRPr sz="1200" b="0" baseline="0">
                <a:solidFill>
                  <a:srgbClr val="FF00FF"/>
                </a:solidFill>
              </a:defRPr>
            </a:lvl1pPr>
            <a:lvl2pPr marL="0" indent="-288000">
              <a:spcBef>
                <a:spcPts val="0"/>
              </a:spcBef>
              <a:spcAft>
                <a:spcPts val="1200"/>
              </a:spcAft>
              <a:buClr>
                <a:srgbClr val="7BAA1E"/>
              </a:buClr>
              <a:buFont typeface="Arial" pitchFamily="34" charset="0"/>
              <a:buChar char="•"/>
              <a:defRPr sz="1800" baseline="0">
                <a:solidFill>
                  <a:schemeClr val="tx1"/>
                </a:solidFill>
              </a:defRPr>
            </a:lvl2pPr>
            <a:lvl3pPr marL="288000" marR="0" indent="-576000" algn="l" defTabSz="914400" rtl="0" eaLnBrk="1" fontAlgn="auto" latinLnBrk="0" hangingPunct="1">
              <a:lnSpc>
                <a:spcPct val="100000"/>
              </a:lnSpc>
              <a:spcBef>
                <a:spcPts val="0"/>
              </a:spcBef>
              <a:spcAft>
                <a:spcPts val="1200"/>
              </a:spcAft>
              <a:buClr>
                <a:srgbClr val="7BAA1E"/>
              </a:buClr>
              <a:buSzTx/>
              <a:buFont typeface="Noto Sans" pitchFamily="34" charset="0"/>
              <a:buChar char="‒"/>
              <a:tabLst/>
              <a:defRPr sz="1800">
                <a:solidFill>
                  <a:schemeClr val="tx1"/>
                </a:solidFill>
              </a:defRPr>
            </a:lvl3pPr>
            <a:lvl4pPr marL="0" indent="0" algn="l">
              <a:spcBef>
                <a:spcPts val="0"/>
              </a:spcBef>
              <a:spcAft>
                <a:spcPts val="1200"/>
              </a:spcAft>
              <a:buNone/>
              <a:defRPr sz="1200" baseline="0">
                <a:solidFill>
                  <a:srgbClr val="FF00FF"/>
                </a:solidFill>
              </a:defRPr>
            </a:lvl4pPr>
            <a:lvl5pPr>
              <a:spcBef>
                <a:spcPts val="0"/>
              </a:spcBef>
              <a:spcAft>
                <a:spcPts val="1200"/>
              </a:spcAft>
              <a:defRPr sz="1800">
                <a:solidFill>
                  <a:schemeClr val="tx1"/>
                </a:solidFill>
              </a:defRPr>
            </a:lvl5pPr>
          </a:lstStyle>
          <a:p>
            <a:pPr lvl="0"/>
            <a:r>
              <a:rPr lang="en-US"/>
              <a:t>Click to edit Master text styles</a:t>
            </a:r>
          </a:p>
        </p:txBody>
      </p:sp>
      <p:sp>
        <p:nvSpPr>
          <p:cNvPr id="10" name="Content Placeholder 9"/>
          <p:cNvSpPr>
            <a:spLocks noGrp="1"/>
          </p:cNvSpPr>
          <p:nvPr>
            <p:ph sz="quarter" idx="13"/>
          </p:nvPr>
        </p:nvSpPr>
        <p:spPr>
          <a:xfrm>
            <a:off x="814918" y="5516564"/>
            <a:ext cx="10562167" cy="504825"/>
          </a:xfrm>
        </p:spPr>
        <p:txBody>
          <a:bodyPr>
            <a:normAutofit/>
          </a:bodyPr>
          <a:lstStyle>
            <a:lvl1pPr>
              <a:defRPr sz="1500" b="0" baseline="0">
                <a:solidFill>
                  <a:schemeClr val="tx1"/>
                </a:solidFill>
              </a:defRPr>
            </a:lvl1pPr>
          </a:lstStyle>
          <a:p>
            <a:pPr lvl="0"/>
            <a:r>
              <a:rPr lang="en-US"/>
              <a:t>Click to edit Master text styles</a:t>
            </a:r>
          </a:p>
        </p:txBody>
      </p:sp>
      <p:sp>
        <p:nvSpPr>
          <p:cNvPr id="7" name="Date Placeholder 3"/>
          <p:cNvSpPr>
            <a:spLocks noGrp="1"/>
          </p:cNvSpPr>
          <p:nvPr>
            <p:ph type="dt" sz="half" idx="14"/>
          </p:nvPr>
        </p:nvSpPr>
        <p:spPr/>
        <p:txBody>
          <a:bodyPr/>
          <a:lstStyle>
            <a:lvl1pPr>
              <a:defRPr/>
            </a:lvl1pPr>
          </a:lstStyle>
          <a:p>
            <a:pPr>
              <a:defRPr/>
            </a:pPr>
            <a:r>
              <a:rPr lang="en-US"/>
              <a:t>© Institute for Fiscal Studies  </a:t>
            </a:r>
            <a:endParaRPr lang="en-GB"/>
          </a:p>
        </p:txBody>
      </p:sp>
      <p:sp>
        <p:nvSpPr>
          <p:cNvPr id="8" name="Footer Placeholder 4"/>
          <p:cNvSpPr>
            <a:spLocks noGrp="1"/>
          </p:cNvSpPr>
          <p:nvPr>
            <p:ph type="ftr" sz="quarter" idx="15"/>
          </p:nvPr>
        </p:nvSpPr>
        <p:spPr/>
        <p:txBody>
          <a:bodyPr/>
          <a:lstStyle>
            <a:lvl1pPr algn="l">
              <a:defRPr sz="750">
                <a:solidFill>
                  <a:schemeClr val="tx2"/>
                </a:solidFill>
              </a:defRPr>
            </a:lvl1pPr>
          </a:lstStyle>
          <a:p>
            <a:pPr>
              <a:defRPr/>
            </a:pPr>
            <a:r>
              <a:rPr lang="en-GB"/>
              <a:t>Parties' spending policies</a:t>
            </a:r>
          </a:p>
        </p:txBody>
      </p:sp>
    </p:spTree>
    <p:extLst>
      <p:ext uri="{BB962C8B-B14F-4D97-AF65-F5344CB8AC3E}">
        <p14:creationId xmlns:p14="http://schemas.microsoft.com/office/powerpoint/2010/main" val="309608029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slide multiple">
    <p:spTree>
      <p:nvGrpSpPr>
        <p:cNvPr id="1" name=""/>
        <p:cNvGrpSpPr/>
        <p:nvPr/>
      </p:nvGrpSpPr>
      <p:grpSpPr>
        <a:xfrm>
          <a:off x="0" y="0"/>
          <a:ext cx="0" cy="0"/>
          <a:chOff x="0" y="0"/>
          <a:chExt cx="0" cy="0"/>
        </a:xfrm>
      </p:grpSpPr>
      <p:cxnSp>
        <p:nvCxnSpPr>
          <p:cNvPr id="7" name="Straight Connector 6"/>
          <p:cNvCxnSpPr/>
          <p:nvPr/>
        </p:nvCxnSpPr>
        <p:spPr>
          <a:xfrm>
            <a:off x="817034" y="6300788"/>
            <a:ext cx="1055793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8" name="Picture 8"/>
          <p:cNvPicPr>
            <a:picLocks noChangeAspect="1"/>
          </p:cNvPicPr>
          <p:nvPr/>
        </p:nvPicPr>
        <p:blipFill>
          <a:blip r:embed="rId2" cstate="print"/>
          <a:srcRect/>
          <a:stretch>
            <a:fillRect/>
          </a:stretch>
        </p:blipFill>
        <p:spPr bwMode="auto">
          <a:xfrm>
            <a:off x="9696451" y="608013"/>
            <a:ext cx="1678516" cy="423862"/>
          </a:xfrm>
          <a:prstGeom prst="rect">
            <a:avLst/>
          </a:prstGeom>
          <a:noFill/>
          <a:ln w="9525">
            <a:noFill/>
            <a:miter lim="800000"/>
            <a:headEnd/>
            <a:tailEnd/>
          </a:ln>
        </p:spPr>
      </p:pic>
      <p:sp>
        <p:nvSpPr>
          <p:cNvPr id="17" name="Content Placeholder 9"/>
          <p:cNvSpPr>
            <a:spLocks noGrp="1"/>
          </p:cNvSpPr>
          <p:nvPr>
            <p:ph sz="quarter" idx="18"/>
          </p:nvPr>
        </p:nvSpPr>
        <p:spPr>
          <a:xfrm>
            <a:off x="6190168" y="3861048"/>
            <a:ext cx="5185833" cy="2160588"/>
          </a:xfrm>
          <a:solidFill>
            <a:srgbClr val="FFCCFF"/>
          </a:solidFill>
        </p:spPr>
        <p:txBody>
          <a:bodyPr>
            <a:normAutofit/>
          </a:bodyPr>
          <a:lstStyle>
            <a:lvl1pPr marL="0" indent="0">
              <a:defRPr sz="1100" b="0" baseline="0">
                <a:solidFill>
                  <a:srgbClr val="FF00FF"/>
                </a:solidFill>
              </a:defRPr>
            </a:lvl1pPr>
          </a:lstStyle>
          <a:p>
            <a:pPr lvl="0"/>
            <a:r>
              <a:rPr lang="en-US"/>
              <a:t>Click to edit Master text styles</a:t>
            </a:r>
          </a:p>
        </p:txBody>
      </p:sp>
      <p:sp>
        <p:nvSpPr>
          <p:cNvPr id="18" name="Content Placeholder 9"/>
          <p:cNvSpPr>
            <a:spLocks noGrp="1"/>
          </p:cNvSpPr>
          <p:nvPr>
            <p:ph sz="quarter" idx="19"/>
          </p:nvPr>
        </p:nvSpPr>
        <p:spPr>
          <a:xfrm>
            <a:off x="814918" y="3861048"/>
            <a:ext cx="5185833" cy="2160588"/>
          </a:xfrm>
          <a:solidFill>
            <a:srgbClr val="FFCCFF"/>
          </a:solidFill>
        </p:spPr>
        <p:txBody>
          <a:bodyPr>
            <a:normAutofit/>
          </a:bodyPr>
          <a:lstStyle>
            <a:lvl1pPr marL="0" indent="0">
              <a:defRPr sz="1100" b="0" baseline="0">
                <a:solidFill>
                  <a:srgbClr val="FF00FF"/>
                </a:solidFill>
              </a:defRPr>
            </a:lvl1pPr>
          </a:lstStyle>
          <a:p>
            <a:pPr lvl="0"/>
            <a:r>
              <a:rPr lang="en-US"/>
              <a:t>Click to edit Master text styles</a:t>
            </a:r>
          </a:p>
        </p:txBody>
      </p:sp>
      <p:sp>
        <p:nvSpPr>
          <p:cNvPr id="16" name="Content Placeholder 9"/>
          <p:cNvSpPr>
            <a:spLocks noGrp="1"/>
          </p:cNvSpPr>
          <p:nvPr>
            <p:ph sz="quarter" idx="17"/>
          </p:nvPr>
        </p:nvSpPr>
        <p:spPr>
          <a:xfrm>
            <a:off x="6190168" y="1628452"/>
            <a:ext cx="5185833" cy="2160588"/>
          </a:xfrm>
          <a:solidFill>
            <a:srgbClr val="FFCCFF"/>
          </a:solidFill>
        </p:spPr>
        <p:txBody>
          <a:bodyPr>
            <a:normAutofit/>
          </a:bodyPr>
          <a:lstStyle>
            <a:lvl1pPr marL="0" indent="0">
              <a:defRPr sz="1100" b="0" baseline="0">
                <a:solidFill>
                  <a:srgbClr val="FF00FF"/>
                </a:solidFill>
              </a:defRPr>
            </a:lvl1pPr>
          </a:lstStyle>
          <a:p>
            <a:pPr lvl="0"/>
            <a:r>
              <a:rPr lang="en-US"/>
              <a:t>Click to edit Master text styles</a:t>
            </a:r>
          </a:p>
        </p:txBody>
      </p:sp>
      <p:sp>
        <p:nvSpPr>
          <p:cNvPr id="2" name="Title 1"/>
          <p:cNvSpPr>
            <a:spLocks noGrp="1"/>
          </p:cNvSpPr>
          <p:nvPr>
            <p:ph type="title"/>
          </p:nvPr>
        </p:nvSpPr>
        <p:spPr>
          <a:xfrm>
            <a:off x="816000" y="594000"/>
            <a:ext cx="8736384" cy="404728"/>
          </a:xfrm>
          <a:prstGeom prst="rect">
            <a:avLst/>
          </a:prstGeom>
        </p:spPr>
        <p:txBody>
          <a:bodyPr/>
          <a:lstStyle>
            <a:lvl1pPr algn="l">
              <a:defRPr sz="2200" b="1">
                <a:solidFill>
                  <a:schemeClr val="accent2"/>
                </a:solidFill>
              </a:defRPr>
            </a:lvl1pPr>
          </a:lstStyle>
          <a:p>
            <a:r>
              <a:rPr lang="en-US"/>
              <a:t>Click to edit Master title style</a:t>
            </a:r>
            <a:endParaRPr lang="en-GB" dirty="0"/>
          </a:p>
        </p:txBody>
      </p:sp>
      <p:sp>
        <p:nvSpPr>
          <p:cNvPr id="10" name="Content Placeholder 9"/>
          <p:cNvSpPr>
            <a:spLocks noGrp="1"/>
          </p:cNvSpPr>
          <p:nvPr>
            <p:ph sz="quarter" idx="13"/>
          </p:nvPr>
        </p:nvSpPr>
        <p:spPr>
          <a:xfrm>
            <a:off x="814918" y="1628452"/>
            <a:ext cx="5185833" cy="2160588"/>
          </a:xfrm>
          <a:solidFill>
            <a:srgbClr val="FFCCFF"/>
          </a:solidFill>
        </p:spPr>
        <p:txBody>
          <a:bodyPr>
            <a:normAutofit/>
          </a:bodyPr>
          <a:lstStyle>
            <a:lvl1pPr marL="0" indent="0">
              <a:defRPr sz="1100" b="0" baseline="0">
                <a:solidFill>
                  <a:srgbClr val="FF00FF"/>
                </a:solidFill>
              </a:defRPr>
            </a:lvl1pPr>
          </a:lstStyle>
          <a:p>
            <a:pPr lvl="0"/>
            <a:r>
              <a:rPr lang="en-US"/>
              <a:t>Click to edit Master text styles</a:t>
            </a:r>
          </a:p>
        </p:txBody>
      </p:sp>
      <p:sp>
        <p:nvSpPr>
          <p:cNvPr id="9" name="Date Placeholder 3"/>
          <p:cNvSpPr>
            <a:spLocks noGrp="1"/>
          </p:cNvSpPr>
          <p:nvPr>
            <p:ph type="dt" sz="half" idx="20"/>
          </p:nvPr>
        </p:nvSpPr>
        <p:spPr/>
        <p:txBody>
          <a:bodyPr/>
          <a:lstStyle>
            <a:lvl1pPr>
              <a:defRPr/>
            </a:lvl1pPr>
          </a:lstStyle>
          <a:p>
            <a:pPr>
              <a:defRPr/>
            </a:pPr>
            <a:r>
              <a:rPr lang="en-US"/>
              <a:t>© Institute for Fiscal Studies  </a:t>
            </a:r>
            <a:endParaRPr lang="en-GB"/>
          </a:p>
        </p:txBody>
      </p:sp>
      <p:sp>
        <p:nvSpPr>
          <p:cNvPr id="11" name="Footer Placeholder 4"/>
          <p:cNvSpPr>
            <a:spLocks noGrp="1"/>
          </p:cNvSpPr>
          <p:nvPr>
            <p:ph type="ftr" sz="quarter" idx="21"/>
          </p:nvPr>
        </p:nvSpPr>
        <p:spPr/>
        <p:txBody>
          <a:bodyPr/>
          <a:lstStyle>
            <a:lvl1pPr algn="l">
              <a:defRPr sz="750" dirty="0">
                <a:solidFill>
                  <a:schemeClr val="tx2"/>
                </a:solidFill>
              </a:defRPr>
            </a:lvl1pPr>
          </a:lstStyle>
          <a:p>
            <a:pPr>
              <a:defRPr/>
            </a:pPr>
            <a:r>
              <a:rPr lang="en-GB"/>
              <a:t>Parties' spending policies</a:t>
            </a:r>
          </a:p>
        </p:txBody>
      </p:sp>
    </p:spTree>
    <p:extLst>
      <p:ext uri="{BB962C8B-B14F-4D97-AF65-F5344CB8AC3E}">
        <p14:creationId xmlns:p14="http://schemas.microsoft.com/office/powerpoint/2010/main" val="22569112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slide full pa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a:off x="817034" y="6300788"/>
            <a:ext cx="105579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Date Placeholder 3"/>
          <p:cNvSpPr>
            <a:spLocks noGrp="1"/>
          </p:cNvSpPr>
          <p:nvPr>
            <p:ph type="dt" sz="half" idx="10"/>
          </p:nvPr>
        </p:nvSpPr>
        <p:spPr/>
        <p:txBody>
          <a:bodyPr/>
          <a:lstStyle>
            <a:lvl1pPr>
              <a:defRPr>
                <a:solidFill>
                  <a:schemeClr val="bg1"/>
                </a:solidFill>
              </a:defRPr>
            </a:lvl1pPr>
          </a:lstStyle>
          <a:p>
            <a:pPr>
              <a:defRPr/>
            </a:pPr>
            <a:r>
              <a:rPr lang="en-US"/>
              <a:t>© Institute for Fiscal Studies  </a:t>
            </a:r>
            <a:endParaRPr lang="en-GB"/>
          </a:p>
        </p:txBody>
      </p:sp>
      <p:sp>
        <p:nvSpPr>
          <p:cNvPr id="4" name="Footer Placeholder 4"/>
          <p:cNvSpPr>
            <a:spLocks noGrp="1"/>
          </p:cNvSpPr>
          <p:nvPr>
            <p:ph type="ftr" sz="quarter" idx="11"/>
          </p:nvPr>
        </p:nvSpPr>
        <p:spPr/>
        <p:txBody>
          <a:bodyPr/>
          <a:lstStyle>
            <a:lvl1pPr algn="l">
              <a:defRPr sz="750">
                <a:solidFill>
                  <a:schemeClr val="bg1"/>
                </a:solidFill>
              </a:defRPr>
            </a:lvl1pPr>
          </a:lstStyle>
          <a:p>
            <a:pPr>
              <a:defRPr/>
            </a:pPr>
            <a:r>
              <a:rPr lang="en-GB"/>
              <a:t>Parties' spending policies</a:t>
            </a:r>
            <a:endParaRPr lang="en-GB" dirty="0"/>
          </a:p>
        </p:txBody>
      </p:sp>
    </p:spTree>
    <p:extLst>
      <p:ext uri="{BB962C8B-B14F-4D97-AF65-F5344CB8AC3E}">
        <p14:creationId xmlns:p14="http://schemas.microsoft.com/office/powerpoint/2010/main" val="2047882972"/>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cxnSp>
        <p:nvCxnSpPr>
          <p:cNvPr id="4" name="Straight Connector 3"/>
          <p:cNvCxnSpPr/>
          <p:nvPr/>
        </p:nvCxnSpPr>
        <p:spPr>
          <a:xfrm>
            <a:off x="817034" y="6300788"/>
            <a:ext cx="10557933"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noChangeAspect="1"/>
          </p:cNvPicPr>
          <p:nvPr/>
        </p:nvPicPr>
        <p:blipFill>
          <a:blip r:embed="rId2" cstate="print"/>
          <a:srcRect/>
          <a:stretch>
            <a:fillRect/>
          </a:stretch>
        </p:blipFill>
        <p:spPr bwMode="auto">
          <a:xfrm>
            <a:off x="9696451" y="608013"/>
            <a:ext cx="1678516" cy="423862"/>
          </a:xfrm>
          <a:prstGeom prst="rect">
            <a:avLst/>
          </a:prstGeom>
          <a:noFill/>
          <a:ln w="9525">
            <a:noFill/>
            <a:miter lim="800000"/>
            <a:headEnd/>
            <a:tailEnd/>
          </a:ln>
        </p:spPr>
      </p:pic>
      <p:sp>
        <p:nvSpPr>
          <p:cNvPr id="2" name="Title 1"/>
          <p:cNvSpPr>
            <a:spLocks noGrp="1"/>
          </p:cNvSpPr>
          <p:nvPr>
            <p:ph type="title"/>
          </p:nvPr>
        </p:nvSpPr>
        <p:spPr>
          <a:xfrm>
            <a:off x="816000" y="714788"/>
            <a:ext cx="8448352" cy="404728"/>
          </a:xfrm>
          <a:prstGeom prst="rect">
            <a:avLst/>
          </a:prstGeom>
        </p:spPr>
        <p:txBody>
          <a:bodyPr/>
          <a:lstStyle>
            <a:lvl1pPr algn="l">
              <a:defRPr sz="1500" b="1">
                <a:solidFill>
                  <a:schemeClr val="tx1"/>
                </a:solidFill>
              </a:defRPr>
            </a:lvl1pPr>
          </a:lstStyle>
          <a:p>
            <a:r>
              <a:rPr lang="en-US"/>
              <a:t>Click to edit Master title style</a:t>
            </a:r>
            <a:endParaRPr lang="en-GB" dirty="0"/>
          </a:p>
        </p:txBody>
      </p:sp>
      <p:sp>
        <p:nvSpPr>
          <p:cNvPr id="3" name="Content Placeholder 2"/>
          <p:cNvSpPr>
            <a:spLocks noGrp="1"/>
          </p:cNvSpPr>
          <p:nvPr>
            <p:ph idx="1"/>
          </p:nvPr>
        </p:nvSpPr>
        <p:spPr>
          <a:xfrm>
            <a:off x="816000" y="1620001"/>
            <a:ext cx="10560000" cy="4525963"/>
          </a:xfrm>
        </p:spPr>
        <p:txBody>
          <a:bodyPr>
            <a:normAutofit/>
          </a:bodyPr>
          <a:lstStyle>
            <a:lvl1pPr>
              <a:spcBef>
                <a:spcPts val="0"/>
              </a:spcBef>
              <a:spcAft>
                <a:spcPts val="1200"/>
              </a:spcAft>
              <a:defRPr sz="1200" baseline="0">
                <a:solidFill>
                  <a:schemeClr val="tx1"/>
                </a:solidFill>
              </a:defRPr>
            </a:lvl1pPr>
            <a:lvl2pPr marL="0" indent="-288000">
              <a:spcBef>
                <a:spcPts val="0"/>
              </a:spcBef>
              <a:spcAft>
                <a:spcPts val="1200"/>
              </a:spcAft>
              <a:buClr>
                <a:srgbClr val="7BAA1E"/>
              </a:buClr>
              <a:buFont typeface="Arial" pitchFamily="34" charset="0"/>
              <a:buChar char="•"/>
              <a:defRPr sz="1800" baseline="0">
                <a:solidFill>
                  <a:schemeClr val="tx1"/>
                </a:solidFill>
              </a:defRPr>
            </a:lvl2pPr>
            <a:lvl3pPr marL="288000" marR="0" indent="-576000" algn="l" defTabSz="914400" rtl="0" eaLnBrk="1" fontAlgn="auto" latinLnBrk="0" hangingPunct="1">
              <a:lnSpc>
                <a:spcPct val="100000"/>
              </a:lnSpc>
              <a:spcBef>
                <a:spcPts val="0"/>
              </a:spcBef>
              <a:spcAft>
                <a:spcPts val="1200"/>
              </a:spcAft>
              <a:buClr>
                <a:srgbClr val="7BAA1E"/>
              </a:buClr>
              <a:buSzTx/>
              <a:buFont typeface="Noto Sans" pitchFamily="34" charset="0"/>
              <a:buChar char="‒"/>
              <a:tabLst/>
              <a:defRPr sz="1800">
                <a:solidFill>
                  <a:schemeClr val="tx1"/>
                </a:solidFill>
              </a:defRPr>
            </a:lvl3pPr>
            <a:lvl4pPr>
              <a:spcBef>
                <a:spcPts val="0"/>
              </a:spcBef>
              <a:spcAft>
                <a:spcPts val="1200"/>
              </a:spcAft>
              <a:buNone/>
              <a:defRPr sz="1800">
                <a:solidFill>
                  <a:schemeClr val="tx1"/>
                </a:solidFill>
              </a:defRPr>
            </a:lvl4pPr>
            <a:lvl5pPr>
              <a:spcBef>
                <a:spcPts val="0"/>
              </a:spcBef>
              <a:spcAft>
                <a:spcPts val="1200"/>
              </a:spcAft>
              <a:defRPr sz="1800">
                <a:solidFill>
                  <a:schemeClr val="tx1"/>
                </a:solidFill>
              </a:defRPr>
            </a:lvl5pPr>
          </a:lstStyle>
          <a:p>
            <a:pPr lvl="0"/>
            <a:r>
              <a:rPr lang="en-US"/>
              <a:t>Click to edit Master text styles</a:t>
            </a:r>
          </a:p>
        </p:txBody>
      </p:sp>
      <p:sp>
        <p:nvSpPr>
          <p:cNvPr id="6" name="Date Placeholder 7"/>
          <p:cNvSpPr>
            <a:spLocks noGrp="1"/>
          </p:cNvSpPr>
          <p:nvPr>
            <p:ph type="dt" sz="half" idx="10"/>
          </p:nvPr>
        </p:nvSpPr>
        <p:spPr/>
        <p:txBody>
          <a:bodyPr/>
          <a:lstStyle>
            <a:lvl1pPr>
              <a:defRPr/>
            </a:lvl1pPr>
          </a:lstStyle>
          <a:p>
            <a:pPr>
              <a:defRPr/>
            </a:pPr>
            <a:r>
              <a:rPr lang="en-US"/>
              <a:t>© Institute for Fiscal Studies  </a:t>
            </a:r>
            <a:endParaRPr lang="en-GB"/>
          </a:p>
        </p:txBody>
      </p:sp>
      <p:sp>
        <p:nvSpPr>
          <p:cNvPr id="7" name="Footer Placeholder 4"/>
          <p:cNvSpPr>
            <a:spLocks noGrp="1"/>
          </p:cNvSpPr>
          <p:nvPr>
            <p:ph type="ftr" sz="quarter" idx="11"/>
          </p:nvPr>
        </p:nvSpPr>
        <p:spPr/>
        <p:txBody>
          <a:bodyPr/>
          <a:lstStyle>
            <a:lvl1pPr algn="l">
              <a:defRPr sz="750">
                <a:solidFill>
                  <a:schemeClr val="tx2"/>
                </a:solidFill>
              </a:defRPr>
            </a:lvl1pPr>
          </a:lstStyle>
          <a:p>
            <a:pPr>
              <a:defRPr/>
            </a:pPr>
            <a:r>
              <a:rPr lang="en-GB"/>
              <a:t>Parties' spending policies</a:t>
            </a:r>
          </a:p>
        </p:txBody>
      </p:sp>
    </p:spTree>
    <p:extLst>
      <p:ext uri="{BB962C8B-B14F-4D97-AF65-F5344CB8AC3E}">
        <p14:creationId xmlns:p14="http://schemas.microsoft.com/office/powerpoint/2010/main" val="634781120"/>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rt Slide with Caption">
    <p:spTree>
      <p:nvGrpSpPr>
        <p:cNvPr id="1" name=""/>
        <p:cNvGrpSpPr/>
        <p:nvPr/>
      </p:nvGrpSpPr>
      <p:grpSpPr>
        <a:xfrm>
          <a:off x="0" y="0"/>
          <a:ext cx="0" cy="0"/>
          <a:chOff x="0" y="0"/>
          <a:chExt cx="0" cy="0"/>
        </a:xfrm>
      </p:grpSpPr>
      <p:cxnSp>
        <p:nvCxnSpPr>
          <p:cNvPr id="5" name="Straight Connector 4"/>
          <p:cNvCxnSpPr/>
          <p:nvPr/>
        </p:nvCxnSpPr>
        <p:spPr>
          <a:xfrm>
            <a:off x="817034" y="6300788"/>
            <a:ext cx="10557933"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pic>
        <p:nvPicPr>
          <p:cNvPr id="6" name="Picture 8"/>
          <p:cNvPicPr>
            <a:picLocks noChangeAspect="1"/>
          </p:cNvPicPr>
          <p:nvPr/>
        </p:nvPicPr>
        <p:blipFill>
          <a:blip r:embed="rId2" cstate="print"/>
          <a:srcRect/>
          <a:stretch>
            <a:fillRect/>
          </a:stretch>
        </p:blipFill>
        <p:spPr bwMode="auto">
          <a:xfrm>
            <a:off x="9696451" y="608013"/>
            <a:ext cx="1678516" cy="423862"/>
          </a:xfrm>
          <a:prstGeom prst="rect">
            <a:avLst/>
          </a:prstGeom>
          <a:noFill/>
          <a:ln w="9525">
            <a:noFill/>
            <a:miter lim="800000"/>
            <a:headEnd/>
            <a:tailEnd/>
          </a:ln>
        </p:spPr>
      </p:pic>
      <p:sp>
        <p:nvSpPr>
          <p:cNvPr id="2" name="Title 1"/>
          <p:cNvSpPr>
            <a:spLocks noGrp="1"/>
          </p:cNvSpPr>
          <p:nvPr>
            <p:ph type="title"/>
          </p:nvPr>
        </p:nvSpPr>
        <p:spPr>
          <a:xfrm>
            <a:off x="816000" y="714788"/>
            <a:ext cx="8352341" cy="404728"/>
          </a:xfrm>
          <a:prstGeom prst="rect">
            <a:avLst/>
          </a:prstGeom>
        </p:spPr>
        <p:txBody>
          <a:bodyPr/>
          <a:lstStyle>
            <a:lvl1pPr algn="l">
              <a:defRPr sz="1500" b="1" baseline="0">
                <a:solidFill>
                  <a:schemeClr val="tx1"/>
                </a:solidFill>
              </a:defRPr>
            </a:lvl1pPr>
          </a:lstStyle>
          <a:p>
            <a:r>
              <a:rPr lang="en-US"/>
              <a:t>Click to edit Master title style</a:t>
            </a:r>
            <a:endParaRPr lang="en-GB" dirty="0"/>
          </a:p>
        </p:txBody>
      </p:sp>
      <p:sp>
        <p:nvSpPr>
          <p:cNvPr id="3" name="Content Placeholder 2"/>
          <p:cNvSpPr>
            <a:spLocks noGrp="1"/>
          </p:cNvSpPr>
          <p:nvPr>
            <p:ph idx="1"/>
          </p:nvPr>
        </p:nvSpPr>
        <p:spPr>
          <a:xfrm>
            <a:off x="815999" y="1620002"/>
            <a:ext cx="10559788" cy="3321167"/>
          </a:xfrm>
        </p:spPr>
        <p:txBody>
          <a:bodyPr>
            <a:normAutofit/>
          </a:bodyPr>
          <a:lstStyle>
            <a:lvl1pPr>
              <a:spcBef>
                <a:spcPts val="0"/>
              </a:spcBef>
              <a:spcAft>
                <a:spcPts val="1200"/>
              </a:spcAft>
              <a:defRPr sz="1200" baseline="0">
                <a:solidFill>
                  <a:schemeClr val="tx1"/>
                </a:solidFill>
              </a:defRPr>
            </a:lvl1pPr>
            <a:lvl2pPr marL="0" indent="-288000">
              <a:spcBef>
                <a:spcPts val="0"/>
              </a:spcBef>
              <a:spcAft>
                <a:spcPts val="1200"/>
              </a:spcAft>
              <a:buClr>
                <a:srgbClr val="7BAA1E"/>
              </a:buClr>
              <a:buFont typeface="Arial" pitchFamily="34" charset="0"/>
              <a:buChar char="•"/>
              <a:defRPr sz="1800" baseline="0">
                <a:solidFill>
                  <a:schemeClr val="tx1"/>
                </a:solidFill>
              </a:defRPr>
            </a:lvl2pPr>
            <a:lvl3pPr marL="288000" marR="0" indent="-576000" algn="l" defTabSz="914400" rtl="0" eaLnBrk="1" fontAlgn="auto" latinLnBrk="0" hangingPunct="1">
              <a:lnSpc>
                <a:spcPct val="100000"/>
              </a:lnSpc>
              <a:spcBef>
                <a:spcPts val="0"/>
              </a:spcBef>
              <a:spcAft>
                <a:spcPts val="1200"/>
              </a:spcAft>
              <a:buClr>
                <a:srgbClr val="7BAA1E"/>
              </a:buClr>
              <a:buSzTx/>
              <a:buFont typeface="Noto Sans" pitchFamily="34" charset="0"/>
              <a:buChar char="‒"/>
              <a:tabLst/>
              <a:defRPr sz="1800">
                <a:solidFill>
                  <a:schemeClr val="tx1"/>
                </a:solidFill>
              </a:defRPr>
            </a:lvl3pPr>
            <a:lvl4pPr>
              <a:spcBef>
                <a:spcPts val="0"/>
              </a:spcBef>
              <a:spcAft>
                <a:spcPts val="1200"/>
              </a:spcAft>
              <a:buNone/>
              <a:defRPr sz="1800">
                <a:solidFill>
                  <a:schemeClr val="tx1"/>
                </a:solidFill>
              </a:defRPr>
            </a:lvl4pPr>
            <a:lvl5pPr>
              <a:spcBef>
                <a:spcPts val="0"/>
              </a:spcBef>
              <a:spcAft>
                <a:spcPts val="1200"/>
              </a:spcAft>
              <a:defRPr sz="1800">
                <a:solidFill>
                  <a:schemeClr val="tx1"/>
                </a:solidFill>
              </a:defRPr>
            </a:lvl5pPr>
          </a:lstStyle>
          <a:p>
            <a:pPr lvl="0"/>
            <a:r>
              <a:rPr lang="en-US"/>
              <a:t>Click to edit Master text styles</a:t>
            </a:r>
          </a:p>
        </p:txBody>
      </p:sp>
      <p:sp>
        <p:nvSpPr>
          <p:cNvPr id="10" name="Text Placeholder 9"/>
          <p:cNvSpPr>
            <a:spLocks noGrp="1"/>
          </p:cNvSpPr>
          <p:nvPr>
            <p:ph type="body" sz="quarter" idx="13"/>
          </p:nvPr>
        </p:nvSpPr>
        <p:spPr>
          <a:xfrm>
            <a:off x="814917" y="5031168"/>
            <a:ext cx="10561083" cy="1134683"/>
          </a:xfrm>
        </p:spPr>
        <p:txBody>
          <a:bodyPr>
            <a:normAutofit/>
          </a:bodyPr>
          <a:lstStyle>
            <a:lvl1pPr>
              <a:spcAft>
                <a:spcPts val="700"/>
              </a:spcAft>
              <a:defRPr sz="1000">
                <a:solidFill>
                  <a:schemeClr val="tx1"/>
                </a:solidFill>
              </a:defRPr>
            </a:lvl1pPr>
            <a:lvl2pPr marL="0" indent="0">
              <a:spcAft>
                <a:spcPts val="700"/>
              </a:spcAft>
              <a:buFont typeface="Arial" panose="020B0604020202020204" pitchFamily="34" charset="0"/>
              <a:buNone/>
              <a:defRPr sz="1000"/>
            </a:lvl2pPr>
            <a:lvl3pPr marL="171450" indent="-171450">
              <a:spcAft>
                <a:spcPts val="700"/>
              </a:spcAft>
              <a:buFont typeface="Arial" panose="020B0604020202020204" pitchFamily="34" charset="0"/>
              <a:buChar char="•"/>
              <a:defRPr sz="1000"/>
            </a:lvl3pPr>
          </a:lstStyle>
          <a:p>
            <a:pPr lvl="0"/>
            <a:r>
              <a:rPr lang="en-US"/>
              <a:t>Click to edit Master text styles</a:t>
            </a:r>
          </a:p>
          <a:p>
            <a:pPr lvl="1"/>
            <a:r>
              <a:rPr lang="en-US"/>
              <a:t>Second level</a:t>
            </a:r>
          </a:p>
        </p:txBody>
      </p:sp>
      <p:sp>
        <p:nvSpPr>
          <p:cNvPr id="7" name="Date Placeholder 10"/>
          <p:cNvSpPr>
            <a:spLocks noGrp="1"/>
          </p:cNvSpPr>
          <p:nvPr>
            <p:ph type="dt" sz="half" idx="14"/>
          </p:nvPr>
        </p:nvSpPr>
        <p:spPr/>
        <p:txBody>
          <a:bodyPr/>
          <a:lstStyle>
            <a:lvl1pPr>
              <a:defRPr/>
            </a:lvl1pPr>
          </a:lstStyle>
          <a:p>
            <a:pPr>
              <a:defRPr/>
            </a:pPr>
            <a:r>
              <a:rPr lang="en-US"/>
              <a:t>© Institute for Fiscal Studies  </a:t>
            </a:r>
            <a:endParaRPr lang="en-GB"/>
          </a:p>
        </p:txBody>
      </p:sp>
      <p:sp>
        <p:nvSpPr>
          <p:cNvPr id="8" name="Footer Placeholder 4"/>
          <p:cNvSpPr>
            <a:spLocks noGrp="1"/>
          </p:cNvSpPr>
          <p:nvPr>
            <p:ph type="ftr" sz="quarter" idx="15"/>
          </p:nvPr>
        </p:nvSpPr>
        <p:spPr/>
        <p:txBody>
          <a:bodyPr/>
          <a:lstStyle>
            <a:lvl1pPr algn="l">
              <a:defRPr sz="750">
                <a:solidFill>
                  <a:schemeClr val="tx2"/>
                </a:solidFill>
              </a:defRPr>
            </a:lvl1pPr>
          </a:lstStyle>
          <a:p>
            <a:pPr>
              <a:defRPr/>
            </a:pPr>
            <a:r>
              <a:rPr lang="en-GB"/>
              <a:t>Parties' spending policies</a:t>
            </a:r>
          </a:p>
        </p:txBody>
      </p:sp>
    </p:spTree>
    <p:extLst>
      <p:ext uri="{BB962C8B-B14F-4D97-AF65-F5344CB8AC3E}">
        <p14:creationId xmlns:p14="http://schemas.microsoft.com/office/powerpoint/2010/main" val="3045327290"/>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rt Slide with notes">
    <p:spTree>
      <p:nvGrpSpPr>
        <p:cNvPr id="1" name=""/>
        <p:cNvGrpSpPr/>
        <p:nvPr/>
      </p:nvGrpSpPr>
      <p:grpSpPr>
        <a:xfrm>
          <a:off x="0" y="0"/>
          <a:ext cx="0" cy="0"/>
          <a:chOff x="0" y="0"/>
          <a:chExt cx="0" cy="0"/>
        </a:xfrm>
      </p:grpSpPr>
      <p:cxnSp>
        <p:nvCxnSpPr>
          <p:cNvPr id="5" name="Straight Connector 4"/>
          <p:cNvCxnSpPr/>
          <p:nvPr/>
        </p:nvCxnSpPr>
        <p:spPr>
          <a:xfrm>
            <a:off x="817034" y="6300788"/>
            <a:ext cx="10557933"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pic>
        <p:nvPicPr>
          <p:cNvPr id="6" name="Picture 8"/>
          <p:cNvPicPr>
            <a:picLocks noChangeAspect="1"/>
          </p:cNvPicPr>
          <p:nvPr/>
        </p:nvPicPr>
        <p:blipFill>
          <a:blip r:embed="rId2" cstate="print"/>
          <a:srcRect/>
          <a:stretch>
            <a:fillRect/>
          </a:stretch>
        </p:blipFill>
        <p:spPr bwMode="auto">
          <a:xfrm>
            <a:off x="9696451" y="608013"/>
            <a:ext cx="1678516" cy="423862"/>
          </a:xfrm>
          <a:prstGeom prst="rect">
            <a:avLst/>
          </a:prstGeom>
          <a:noFill/>
          <a:ln w="9525">
            <a:noFill/>
            <a:miter lim="800000"/>
            <a:headEnd/>
            <a:tailEnd/>
          </a:ln>
        </p:spPr>
      </p:pic>
      <p:sp>
        <p:nvSpPr>
          <p:cNvPr id="2" name="Title 1"/>
          <p:cNvSpPr>
            <a:spLocks noGrp="1"/>
          </p:cNvSpPr>
          <p:nvPr>
            <p:ph type="title"/>
          </p:nvPr>
        </p:nvSpPr>
        <p:spPr>
          <a:xfrm>
            <a:off x="816000" y="714788"/>
            <a:ext cx="8352341" cy="404728"/>
          </a:xfrm>
          <a:prstGeom prst="rect">
            <a:avLst/>
          </a:prstGeom>
        </p:spPr>
        <p:txBody>
          <a:bodyPr/>
          <a:lstStyle>
            <a:lvl1pPr algn="l">
              <a:defRPr sz="1500" b="1" baseline="0">
                <a:solidFill>
                  <a:schemeClr val="tx1"/>
                </a:solidFill>
              </a:defRPr>
            </a:lvl1pPr>
          </a:lstStyle>
          <a:p>
            <a:r>
              <a:rPr lang="en-US"/>
              <a:t>Click to edit Master title style</a:t>
            </a:r>
            <a:endParaRPr lang="en-GB" dirty="0"/>
          </a:p>
        </p:txBody>
      </p:sp>
      <p:sp>
        <p:nvSpPr>
          <p:cNvPr id="3" name="Content Placeholder 2"/>
          <p:cNvSpPr>
            <a:spLocks noGrp="1"/>
          </p:cNvSpPr>
          <p:nvPr>
            <p:ph idx="1"/>
          </p:nvPr>
        </p:nvSpPr>
        <p:spPr>
          <a:xfrm>
            <a:off x="4416000" y="1620002"/>
            <a:ext cx="6960000" cy="4545849"/>
          </a:xfrm>
        </p:spPr>
        <p:txBody>
          <a:bodyPr>
            <a:normAutofit/>
          </a:bodyPr>
          <a:lstStyle>
            <a:lvl1pPr>
              <a:spcBef>
                <a:spcPts val="0"/>
              </a:spcBef>
              <a:spcAft>
                <a:spcPts val="1200"/>
              </a:spcAft>
              <a:defRPr sz="1200" baseline="0">
                <a:solidFill>
                  <a:schemeClr val="tx1"/>
                </a:solidFill>
              </a:defRPr>
            </a:lvl1pPr>
            <a:lvl2pPr marL="0" indent="-288000">
              <a:spcBef>
                <a:spcPts val="0"/>
              </a:spcBef>
              <a:spcAft>
                <a:spcPts val="1200"/>
              </a:spcAft>
              <a:buClr>
                <a:srgbClr val="7BAA1E"/>
              </a:buClr>
              <a:buFont typeface="Arial" pitchFamily="34" charset="0"/>
              <a:buChar char="•"/>
              <a:defRPr sz="1800" baseline="0">
                <a:solidFill>
                  <a:schemeClr val="tx1"/>
                </a:solidFill>
              </a:defRPr>
            </a:lvl2pPr>
            <a:lvl3pPr marL="288000" marR="0" indent="-576000" algn="l" defTabSz="914400" rtl="0" eaLnBrk="1" fontAlgn="auto" latinLnBrk="0" hangingPunct="1">
              <a:lnSpc>
                <a:spcPct val="100000"/>
              </a:lnSpc>
              <a:spcBef>
                <a:spcPts val="0"/>
              </a:spcBef>
              <a:spcAft>
                <a:spcPts val="1200"/>
              </a:spcAft>
              <a:buClr>
                <a:srgbClr val="7BAA1E"/>
              </a:buClr>
              <a:buSzTx/>
              <a:buFont typeface="Noto Sans" pitchFamily="34" charset="0"/>
              <a:buChar char="‒"/>
              <a:tabLst/>
              <a:defRPr sz="1800">
                <a:solidFill>
                  <a:schemeClr val="tx1"/>
                </a:solidFill>
              </a:defRPr>
            </a:lvl3pPr>
            <a:lvl4pPr>
              <a:spcBef>
                <a:spcPts val="0"/>
              </a:spcBef>
              <a:spcAft>
                <a:spcPts val="1200"/>
              </a:spcAft>
              <a:buNone/>
              <a:defRPr sz="1800">
                <a:solidFill>
                  <a:schemeClr val="tx1"/>
                </a:solidFill>
              </a:defRPr>
            </a:lvl4pPr>
            <a:lvl5pPr>
              <a:spcBef>
                <a:spcPts val="0"/>
              </a:spcBef>
              <a:spcAft>
                <a:spcPts val="1200"/>
              </a:spcAft>
              <a:defRPr sz="1800">
                <a:solidFill>
                  <a:schemeClr val="tx1"/>
                </a:solidFill>
              </a:defRPr>
            </a:lvl5pPr>
          </a:lstStyle>
          <a:p>
            <a:pPr lvl="0"/>
            <a:r>
              <a:rPr lang="en-US"/>
              <a:t>Click to edit Master text styles</a:t>
            </a:r>
          </a:p>
        </p:txBody>
      </p:sp>
      <p:sp>
        <p:nvSpPr>
          <p:cNvPr id="10" name="Text Placeholder 9"/>
          <p:cNvSpPr>
            <a:spLocks noGrp="1"/>
          </p:cNvSpPr>
          <p:nvPr>
            <p:ph type="body" sz="quarter" idx="13"/>
          </p:nvPr>
        </p:nvSpPr>
        <p:spPr>
          <a:xfrm>
            <a:off x="814917" y="1620002"/>
            <a:ext cx="3408000" cy="4545849"/>
          </a:xfrm>
        </p:spPr>
        <p:txBody>
          <a:bodyPr>
            <a:normAutofit/>
          </a:bodyPr>
          <a:lstStyle>
            <a:lvl1pPr marL="0" indent="0">
              <a:spcAft>
                <a:spcPts val="1050"/>
              </a:spcAft>
              <a:defRPr sz="1500">
                <a:solidFill>
                  <a:schemeClr val="tx1"/>
                </a:solidFill>
              </a:defRPr>
            </a:lvl1pPr>
            <a:lvl2pPr marL="0" indent="0">
              <a:spcAft>
                <a:spcPts val="1050"/>
              </a:spcAft>
              <a:buFont typeface="Arial" panose="020B0604020202020204" pitchFamily="34" charset="0"/>
              <a:buNone/>
              <a:defRPr sz="1500"/>
            </a:lvl2pPr>
            <a:lvl3pPr marL="216000" indent="-216000">
              <a:spcAft>
                <a:spcPts val="1050"/>
              </a:spcAft>
              <a:buFont typeface="Arial" panose="020B0604020202020204" pitchFamily="34" charset="0"/>
              <a:buChar char="•"/>
              <a:defRPr sz="1500"/>
            </a:lvl3pPr>
            <a:lvl4pPr marL="432000" indent="-216000">
              <a:spcAft>
                <a:spcPts val="1050"/>
              </a:spcAft>
              <a:defRPr sz="1500"/>
            </a:lvl4pPr>
            <a:lvl5pPr marL="648000" indent="-216000">
              <a:spcAft>
                <a:spcPts val="1050"/>
              </a:spcAft>
              <a:defRPr sz="1500"/>
            </a:lvl5pPr>
            <a:lvl6pPr marL="864000" indent="-216000">
              <a:spcAft>
                <a:spcPts val="1050"/>
              </a:spcAft>
              <a:defRPr sz="1500"/>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Date Placeholder 10"/>
          <p:cNvSpPr>
            <a:spLocks noGrp="1"/>
          </p:cNvSpPr>
          <p:nvPr>
            <p:ph type="dt" sz="half" idx="14"/>
          </p:nvPr>
        </p:nvSpPr>
        <p:spPr/>
        <p:txBody>
          <a:bodyPr/>
          <a:lstStyle>
            <a:lvl1pPr>
              <a:defRPr/>
            </a:lvl1pPr>
          </a:lstStyle>
          <a:p>
            <a:pPr>
              <a:defRPr/>
            </a:pPr>
            <a:r>
              <a:rPr lang="en-US"/>
              <a:t>© Institute for Fiscal Studies  </a:t>
            </a:r>
            <a:endParaRPr lang="en-GB"/>
          </a:p>
        </p:txBody>
      </p:sp>
      <p:sp>
        <p:nvSpPr>
          <p:cNvPr id="8" name="Footer Placeholder 4"/>
          <p:cNvSpPr>
            <a:spLocks noGrp="1"/>
          </p:cNvSpPr>
          <p:nvPr>
            <p:ph type="ftr" sz="quarter" idx="15"/>
          </p:nvPr>
        </p:nvSpPr>
        <p:spPr/>
        <p:txBody>
          <a:bodyPr/>
          <a:lstStyle>
            <a:lvl1pPr algn="l">
              <a:defRPr sz="750">
                <a:solidFill>
                  <a:schemeClr val="tx2"/>
                </a:solidFill>
              </a:defRPr>
            </a:lvl1pPr>
          </a:lstStyle>
          <a:p>
            <a:pPr>
              <a:defRPr/>
            </a:pPr>
            <a:r>
              <a:rPr lang="en-GB"/>
              <a:t>Parties' spending policies</a:t>
            </a:r>
          </a:p>
        </p:txBody>
      </p:sp>
    </p:spTree>
    <p:extLst>
      <p:ext uri="{BB962C8B-B14F-4D97-AF65-F5344CB8AC3E}">
        <p14:creationId xmlns:p14="http://schemas.microsoft.com/office/powerpoint/2010/main" val="4094967301"/>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3" name="Straight Connector 2"/>
          <p:cNvCxnSpPr/>
          <p:nvPr/>
        </p:nvCxnSpPr>
        <p:spPr>
          <a:xfrm>
            <a:off x="817034" y="6300788"/>
            <a:ext cx="1055793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 name="Picture 8"/>
          <p:cNvPicPr>
            <a:picLocks noChangeAspect="1"/>
          </p:cNvPicPr>
          <p:nvPr/>
        </p:nvPicPr>
        <p:blipFill>
          <a:blip r:embed="rId2" cstate="print"/>
          <a:srcRect/>
          <a:stretch>
            <a:fillRect/>
          </a:stretch>
        </p:blipFill>
        <p:spPr bwMode="auto">
          <a:xfrm>
            <a:off x="9696451" y="608013"/>
            <a:ext cx="1678516" cy="423862"/>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lang="en-GB"/>
          </a:p>
        </p:txBody>
      </p:sp>
      <p:sp>
        <p:nvSpPr>
          <p:cNvPr id="5" name="Date Placeholder 2"/>
          <p:cNvSpPr>
            <a:spLocks noGrp="1"/>
          </p:cNvSpPr>
          <p:nvPr>
            <p:ph type="dt" sz="half" idx="10"/>
          </p:nvPr>
        </p:nvSpPr>
        <p:spPr/>
        <p:txBody>
          <a:bodyPr/>
          <a:lstStyle>
            <a:lvl1pPr>
              <a:defRPr/>
            </a:lvl1pPr>
          </a:lstStyle>
          <a:p>
            <a:pPr>
              <a:defRPr/>
            </a:pPr>
            <a:r>
              <a:rPr lang="en-US"/>
              <a:t>© Institute for Fiscal Studies  </a:t>
            </a:r>
            <a:endParaRPr lang="en-GB"/>
          </a:p>
        </p:txBody>
      </p:sp>
      <p:sp>
        <p:nvSpPr>
          <p:cNvPr id="6" name="Footer Placeholder 3"/>
          <p:cNvSpPr>
            <a:spLocks noGrp="1"/>
          </p:cNvSpPr>
          <p:nvPr>
            <p:ph type="ftr" sz="quarter" idx="11"/>
          </p:nvPr>
        </p:nvSpPr>
        <p:spPr/>
        <p:txBody>
          <a:bodyPr/>
          <a:lstStyle>
            <a:lvl1pPr>
              <a:defRPr/>
            </a:lvl1pPr>
          </a:lstStyle>
          <a:p>
            <a:pPr>
              <a:defRPr/>
            </a:pPr>
            <a:r>
              <a:rPr lang="en-GB"/>
              <a:t>Parties' spending policies</a:t>
            </a:r>
          </a:p>
        </p:txBody>
      </p:sp>
    </p:spTree>
    <p:extLst>
      <p:ext uri="{BB962C8B-B14F-4D97-AF65-F5344CB8AC3E}">
        <p14:creationId xmlns:p14="http://schemas.microsoft.com/office/powerpoint/2010/main" val="18712191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Goudy Old Style" panose="02020502050305020303" pitchFamily="18" charset="0"/>
              </a:defRPr>
            </a:lvl1pPr>
          </a:lstStyle>
          <a:p>
            <a:r>
              <a:rPr lang="en-GB" dirty="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Goudy Old Style" panose="020205020503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ADF65BD3-C45F-2349-8C01-51B5B21B7147}" type="datetimeFigureOut">
              <a:rPr lang="en-US" smtClean="0"/>
              <a:pPr/>
              <a:t>3/22/2018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2A4E7D-04EB-504D-95B9-6753A482F145}" type="slidenum">
              <a:rPr lang="en-US" smtClean="0"/>
              <a:pPr/>
              <a:t>‹#›</a:t>
            </a:fld>
            <a:endParaRPr lang="en-US" dirty="0"/>
          </a:p>
        </p:txBody>
      </p:sp>
    </p:spTree>
    <p:extLst>
      <p:ext uri="{BB962C8B-B14F-4D97-AF65-F5344CB8AC3E}">
        <p14:creationId xmlns:p14="http://schemas.microsoft.com/office/powerpoint/2010/main" val="405055392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F26934-092B-4CA3-BE2F-82091274F1B5}"/>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xmlns="" id="{CDD71B6F-4581-4509-A297-92C843C4E790}"/>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Edit Master text styles</a:t>
            </a:r>
          </a:p>
        </p:txBody>
      </p:sp>
      <p:sp>
        <p:nvSpPr>
          <p:cNvPr id="4" name="Content Placeholder 3">
            <a:extLst>
              <a:ext uri="{FF2B5EF4-FFF2-40B4-BE49-F238E27FC236}">
                <a16:creationId xmlns:a16="http://schemas.microsoft.com/office/drawing/2014/main" xmlns="" id="{10CBD985-6A52-4A61-9C87-364BE6E0BD74}"/>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20F01F5E-45EC-45C0-802C-6126E4E1CD4B}"/>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Edit Master text styles</a:t>
            </a:r>
          </a:p>
        </p:txBody>
      </p:sp>
      <p:sp>
        <p:nvSpPr>
          <p:cNvPr id="6" name="Content Placeholder 5">
            <a:extLst>
              <a:ext uri="{FF2B5EF4-FFF2-40B4-BE49-F238E27FC236}">
                <a16:creationId xmlns:a16="http://schemas.microsoft.com/office/drawing/2014/main" xmlns="" id="{15817731-5E7F-4913-AB5B-E6B626D210D9}"/>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CE92A370-81EF-4528-9FAF-3A84D15B80AB}"/>
              </a:ext>
            </a:extLst>
          </p:cNvPr>
          <p:cNvSpPr txBox="1">
            <a:spLocks noGrp="1"/>
          </p:cNvSpPr>
          <p:nvPr>
            <p:ph type="dt" sz="half" idx="7"/>
          </p:nvPr>
        </p:nvSpPr>
        <p:spPr/>
        <p:txBody>
          <a:bodyPr/>
          <a:lstStyle>
            <a:lvl1pPr>
              <a:defRPr/>
            </a:lvl1pPr>
          </a:lstStyle>
          <a:p>
            <a:pPr lvl="0"/>
            <a:fld id="{DAECDD25-76D2-4E5D-AAFB-908D50E348FA}" type="datetime1">
              <a:rPr lang="en-GB"/>
              <a:pPr lvl="0"/>
              <a:t>22/03/2018</a:t>
            </a:fld>
            <a:endParaRPr lang="en-GB"/>
          </a:p>
        </p:txBody>
      </p:sp>
      <p:sp>
        <p:nvSpPr>
          <p:cNvPr id="8" name="Footer Placeholder 7">
            <a:extLst>
              <a:ext uri="{FF2B5EF4-FFF2-40B4-BE49-F238E27FC236}">
                <a16:creationId xmlns:a16="http://schemas.microsoft.com/office/drawing/2014/main" xmlns="" id="{A1027683-8F95-4D40-9B4F-DE98B05F9C29}"/>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xmlns="" id="{8DC21035-2334-4FBB-86A6-E79C5BCF3917}"/>
              </a:ext>
            </a:extLst>
          </p:cNvPr>
          <p:cNvSpPr txBox="1">
            <a:spLocks noGrp="1"/>
          </p:cNvSpPr>
          <p:nvPr>
            <p:ph type="sldNum" sz="quarter" idx="8"/>
          </p:nvPr>
        </p:nvSpPr>
        <p:spPr/>
        <p:txBody>
          <a:bodyPr/>
          <a:lstStyle>
            <a:lvl1pPr>
              <a:defRPr/>
            </a:lvl1pPr>
          </a:lstStyle>
          <a:p>
            <a:pPr lvl="0"/>
            <a:fld id="{19F5D32C-452B-4AF0-A6AB-AF19EE6E4C40}" type="slidenum">
              <a:t>‹#›</a:t>
            </a:fld>
            <a:endParaRPr lang="en-GB"/>
          </a:p>
        </p:txBody>
      </p:sp>
    </p:spTree>
    <p:extLst>
      <p:ext uri="{BB962C8B-B14F-4D97-AF65-F5344CB8AC3E}">
        <p14:creationId xmlns:p14="http://schemas.microsoft.com/office/powerpoint/2010/main" val="35332168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oudy Old Style" panose="02020502050305020303" pitchFamily="18" charset="0"/>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a:latin typeface="Goudy Old Style" panose="02020502050305020303" pitchFamily="18" charset="0"/>
              </a:defRPr>
            </a:lvl1pPr>
            <a:lvl2pPr>
              <a:defRPr>
                <a:latin typeface="Goudy Old Style" panose="02020502050305020303" pitchFamily="18" charset="0"/>
              </a:defRPr>
            </a:lvl2pPr>
            <a:lvl3pPr>
              <a:defRPr>
                <a:latin typeface="Goudy Old Style" panose="02020502050305020303" pitchFamily="18" charset="0"/>
              </a:defRPr>
            </a:lvl3pPr>
            <a:lvl4pPr>
              <a:defRPr>
                <a:latin typeface="Goudy Old Style" panose="02020502050305020303" pitchFamily="18" charset="0"/>
              </a:defRPr>
            </a:lvl4pPr>
            <a:lvl5pPr>
              <a:defRPr>
                <a:latin typeface="Goudy Old Style" panose="02020502050305020303" pitchFamily="18"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ADF65BD3-C45F-2349-8C01-51B5B21B7147}" type="datetimeFigureOut">
              <a:rPr lang="en-US" smtClean="0"/>
              <a:pPr/>
              <a:t>3/22/2018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2A4E7D-04EB-504D-95B9-6753A482F145}" type="slidenum">
              <a:rPr lang="en-US" smtClean="0"/>
              <a:pPr/>
              <a:t>‹#›</a:t>
            </a:fld>
            <a:endParaRPr lang="en-US" dirty="0"/>
          </a:p>
        </p:txBody>
      </p:sp>
      <p:sp>
        <p:nvSpPr>
          <p:cNvPr id="7" name="Subtitle 2"/>
          <p:cNvSpPr txBox="1">
            <a:spLocks/>
          </p:cNvSpPr>
          <p:nvPr/>
        </p:nvSpPr>
        <p:spPr>
          <a:xfrm>
            <a:off x="431371" y="6165304"/>
            <a:ext cx="11329259" cy="94830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dirty="0">
                <a:solidFill>
                  <a:schemeClr val="accent6">
                    <a:lumMod val="60000"/>
                    <a:lumOff val="40000"/>
                  </a:schemeClr>
                </a:solidFill>
                <a:latin typeface="Goudy Old Style" panose="02020502050305020303" pitchFamily="18" charset="0"/>
                <a:cs typeface="Aparajita" panose="020B0604020202020204" pitchFamily="34" charset="0"/>
              </a:rPr>
              <a:t>DAVID WILLETTS </a:t>
            </a:r>
            <a:r>
              <a:rPr lang="en-US" sz="2000" dirty="0">
                <a:solidFill>
                  <a:schemeClr val="bg1">
                    <a:lumMod val="65000"/>
                  </a:schemeClr>
                </a:solidFill>
                <a:latin typeface="Goudy Old Style" panose="02020502050305020303" pitchFamily="18" charset="0"/>
                <a:cs typeface="Aparajita" panose="020B0604020202020204" pitchFamily="34" charset="0"/>
              </a:rPr>
              <a:t>A UNIVERSITY EDUCATION </a:t>
            </a:r>
          </a:p>
        </p:txBody>
      </p:sp>
      <p:pic>
        <p:nvPicPr>
          <p:cNvPr id="9" name="Picture 2" descr="Image result for mortar board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1184566" y="116632"/>
            <a:ext cx="753037" cy="564778"/>
          </a:xfrm>
          <a:prstGeom prst="rect">
            <a:avLst/>
          </a:prstGeom>
          <a:noFill/>
          <a:effectLst/>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p14="http://schemas.microsoft.com/office/powerpoint/2010/main" val="30622309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ADF65BD3-C45F-2349-8C01-51B5B21B7147}" type="datetimeFigureOut">
              <a:rPr lang="en-US" smtClean="0"/>
              <a:pPr/>
              <a:t>3/22/2018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2A4E7D-04EB-504D-95B9-6753A482F145}" type="slidenum">
              <a:rPr lang="en-US" smtClean="0"/>
              <a:pPr/>
              <a:t>‹#›</a:t>
            </a:fld>
            <a:endParaRPr lang="en-US" dirty="0"/>
          </a:p>
        </p:txBody>
      </p:sp>
      <p:pic>
        <p:nvPicPr>
          <p:cNvPr id="8" name="Picture 2" descr="Image result for mortar board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1184566" y="116632"/>
            <a:ext cx="753037" cy="564778"/>
          </a:xfrm>
          <a:prstGeom prst="rect">
            <a:avLst/>
          </a:prstGeom>
          <a:noFill/>
          <a:effectLst/>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p14="http://schemas.microsoft.com/office/powerpoint/2010/main" val="40045121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ADF65BD3-C45F-2349-8C01-51B5B21B7147}" type="datetimeFigureOut">
              <a:rPr lang="en-US" smtClean="0"/>
              <a:pPr/>
              <a:t>3/22/2018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92A4E7D-04EB-504D-95B9-6753A482F145}" type="slidenum">
              <a:rPr lang="en-US" smtClean="0"/>
              <a:pPr/>
              <a:t>‹#›</a:t>
            </a:fld>
            <a:endParaRPr lang="en-US" dirty="0"/>
          </a:p>
        </p:txBody>
      </p:sp>
    </p:spTree>
    <p:extLst>
      <p:ext uri="{BB962C8B-B14F-4D97-AF65-F5344CB8AC3E}">
        <p14:creationId xmlns:p14="http://schemas.microsoft.com/office/powerpoint/2010/main" val="40897367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ADF65BD3-C45F-2349-8C01-51B5B21B7147}" type="datetimeFigureOut">
              <a:rPr lang="en-US" smtClean="0"/>
              <a:pPr/>
              <a:t>3/22/2018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2A4E7D-04EB-504D-95B9-6753A482F145}" type="slidenum">
              <a:rPr lang="en-US" smtClean="0"/>
              <a:pPr/>
              <a:t>‹#›</a:t>
            </a:fld>
            <a:endParaRPr lang="en-US" dirty="0"/>
          </a:p>
        </p:txBody>
      </p:sp>
    </p:spTree>
    <p:extLst>
      <p:ext uri="{BB962C8B-B14F-4D97-AF65-F5344CB8AC3E}">
        <p14:creationId xmlns:p14="http://schemas.microsoft.com/office/powerpoint/2010/main" val="28537664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DF65BD3-C45F-2349-8C01-51B5B21B7147}" type="datetimeFigureOut">
              <a:rPr lang="en-US" smtClean="0"/>
              <a:pPr/>
              <a:t>3/22/2018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2A4E7D-04EB-504D-95B9-6753A482F145}" type="slidenum">
              <a:rPr lang="en-US" smtClean="0"/>
              <a:pPr/>
              <a:t>‹#›</a:t>
            </a:fld>
            <a:endParaRPr lang="en-US" dirty="0"/>
          </a:p>
        </p:txBody>
      </p:sp>
    </p:spTree>
    <p:extLst>
      <p:ext uri="{BB962C8B-B14F-4D97-AF65-F5344CB8AC3E}">
        <p14:creationId xmlns:p14="http://schemas.microsoft.com/office/powerpoint/2010/main" val="42601225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DF65BD3-C45F-2349-8C01-51B5B21B7147}" type="datetimeFigureOut">
              <a:rPr lang="en-US" smtClean="0"/>
              <a:pPr/>
              <a:t>3/22/2018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2A4E7D-04EB-504D-95B9-6753A482F145}" type="slidenum">
              <a:rPr lang="en-US" smtClean="0"/>
              <a:pPr/>
              <a:t>‹#›</a:t>
            </a:fld>
            <a:endParaRPr lang="en-US" dirty="0"/>
          </a:p>
        </p:txBody>
      </p:sp>
    </p:spTree>
    <p:extLst>
      <p:ext uri="{BB962C8B-B14F-4D97-AF65-F5344CB8AC3E}">
        <p14:creationId xmlns:p14="http://schemas.microsoft.com/office/powerpoint/2010/main" val="24139181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DF65BD3-C45F-2349-8C01-51B5B21B7147}" type="datetimeFigureOut">
              <a:rPr lang="en-US" smtClean="0"/>
              <a:pPr/>
              <a:t>3/22/2018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2A4E7D-04EB-504D-95B9-6753A482F145}" type="slidenum">
              <a:rPr lang="en-US" smtClean="0"/>
              <a:pPr/>
              <a:t>‹#›</a:t>
            </a:fld>
            <a:endParaRPr lang="en-US" dirty="0"/>
          </a:p>
        </p:txBody>
      </p:sp>
    </p:spTree>
    <p:extLst>
      <p:ext uri="{BB962C8B-B14F-4D97-AF65-F5344CB8AC3E}">
        <p14:creationId xmlns:p14="http://schemas.microsoft.com/office/powerpoint/2010/main" val="17987090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DF65BD3-C45F-2349-8C01-51B5B21B7147}" type="datetimeFigureOut">
              <a:rPr lang="en-US" smtClean="0"/>
              <a:pPr/>
              <a:t>3/22/2018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2A4E7D-04EB-504D-95B9-6753A482F145}" type="slidenum">
              <a:rPr lang="en-US" smtClean="0"/>
              <a:pPr/>
              <a:t>‹#›</a:t>
            </a:fld>
            <a:endParaRPr lang="en-US" dirty="0"/>
          </a:p>
        </p:txBody>
      </p:sp>
    </p:spTree>
    <p:extLst>
      <p:ext uri="{BB962C8B-B14F-4D97-AF65-F5344CB8AC3E}">
        <p14:creationId xmlns:p14="http://schemas.microsoft.com/office/powerpoint/2010/main" val="5098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84BB0B-8847-424F-8030-AF13C153FAE6}"/>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xmlns="" id="{D956A366-5255-46B1-9B35-C669EF173D56}"/>
              </a:ext>
            </a:extLst>
          </p:cNvPr>
          <p:cNvSpPr txBox="1">
            <a:spLocks noGrp="1"/>
          </p:cNvSpPr>
          <p:nvPr>
            <p:ph type="dt" sz="half" idx="7"/>
          </p:nvPr>
        </p:nvSpPr>
        <p:spPr/>
        <p:txBody>
          <a:bodyPr/>
          <a:lstStyle>
            <a:lvl1pPr>
              <a:defRPr/>
            </a:lvl1pPr>
          </a:lstStyle>
          <a:p>
            <a:pPr lvl="0"/>
            <a:fld id="{AC93889C-2913-4A70-AD38-A9C8A54780D1}" type="datetime1">
              <a:rPr lang="en-GB"/>
              <a:pPr lvl="0"/>
              <a:t>22/03/2018</a:t>
            </a:fld>
            <a:endParaRPr lang="en-GB"/>
          </a:p>
        </p:txBody>
      </p:sp>
      <p:sp>
        <p:nvSpPr>
          <p:cNvPr id="4" name="Footer Placeholder 3">
            <a:extLst>
              <a:ext uri="{FF2B5EF4-FFF2-40B4-BE49-F238E27FC236}">
                <a16:creationId xmlns:a16="http://schemas.microsoft.com/office/drawing/2014/main" xmlns="" id="{4AD245A2-3D70-4AD1-B52B-FAB73F90D9E4}"/>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xmlns="" id="{62C1BFCC-B9C4-466F-A03B-68377A056280}"/>
              </a:ext>
            </a:extLst>
          </p:cNvPr>
          <p:cNvSpPr txBox="1">
            <a:spLocks noGrp="1"/>
          </p:cNvSpPr>
          <p:nvPr>
            <p:ph type="sldNum" sz="quarter" idx="8"/>
          </p:nvPr>
        </p:nvSpPr>
        <p:spPr/>
        <p:txBody>
          <a:bodyPr/>
          <a:lstStyle>
            <a:lvl1pPr>
              <a:defRPr/>
            </a:lvl1pPr>
          </a:lstStyle>
          <a:p>
            <a:pPr lvl="0"/>
            <a:fld id="{8EA94825-7621-442F-A5EB-094ACF92396E}" type="slidenum">
              <a:t>‹#›</a:t>
            </a:fld>
            <a:endParaRPr lang="en-GB"/>
          </a:p>
        </p:txBody>
      </p:sp>
    </p:spTree>
    <p:extLst>
      <p:ext uri="{BB962C8B-B14F-4D97-AF65-F5344CB8AC3E}">
        <p14:creationId xmlns:p14="http://schemas.microsoft.com/office/powerpoint/2010/main" val="3204108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06FA4F1-EA93-440A-98BB-37BCFF2AD1F4}"/>
              </a:ext>
            </a:extLst>
          </p:cNvPr>
          <p:cNvSpPr txBox="1">
            <a:spLocks noGrp="1"/>
          </p:cNvSpPr>
          <p:nvPr>
            <p:ph type="dt" sz="half" idx="7"/>
          </p:nvPr>
        </p:nvSpPr>
        <p:spPr/>
        <p:txBody>
          <a:bodyPr/>
          <a:lstStyle>
            <a:lvl1pPr>
              <a:defRPr/>
            </a:lvl1pPr>
          </a:lstStyle>
          <a:p>
            <a:pPr lvl="0"/>
            <a:fld id="{8299C97B-A117-4A13-9BE1-6770A49B3381}" type="datetime1">
              <a:rPr lang="en-GB"/>
              <a:pPr lvl="0"/>
              <a:t>22/03/2018</a:t>
            </a:fld>
            <a:endParaRPr lang="en-GB"/>
          </a:p>
        </p:txBody>
      </p:sp>
      <p:sp>
        <p:nvSpPr>
          <p:cNvPr id="3" name="Footer Placeholder 2">
            <a:extLst>
              <a:ext uri="{FF2B5EF4-FFF2-40B4-BE49-F238E27FC236}">
                <a16:creationId xmlns:a16="http://schemas.microsoft.com/office/drawing/2014/main" xmlns="" id="{4F866A42-D70F-4CB1-B29C-6B4DE44E1966}"/>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xmlns="" id="{CC422645-22A3-4F68-AC70-5BF9A0501B0D}"/>
              </a:ext>
            </a:extLst>
          </p:cNvPr>
          <p:cNvSpPr txBox="1">
            <a:spLocks noGrp="1"/>
          </p:cNvSpPr>
          <p:nvPr>
            <p:ph type="sldNum" sz="quarter" idx="8"/>
          </p:nvPr>
        </p:nvSpPr>
        <p:spPr/>
        <p:txBody>
          <a:bodyPr/>
          <a:lstStyle>
            <a:lvl1pPr>
              <a:defRPr/>
            </a:lvl1pPr>
          </a:lstStyle>
          <a:p>
            <a:pPr lvl="0"/>
            <a:fld id="{DB005424-5A11-4C10-9328-578EF86E79B4}" type="slidenum">
              <a:t>‹#›</a:t>
            </a:fld>
            <a:endParaRPr lang="en-GB"/>
          </a:p>
        </p:txBody>
      </p:sp>
    </p:spTree>
    <p:extLst>
      <p:ext uri="{BB962C8B-B14F-4D97-AF65-F5344CB8AC3E}">
        <p14:creationId xmlns:p14="http://schemas.microsoft.com/office/powerpoint/2010/main" val="2923819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73978F-482D-45EB-9E11-3E377C1BBF28}"/>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xmlns="" id="{FA74D99C-FC3D-4D4C-8347-8D564E005983}"/>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EE1DEC4A-0658-4100-8182-0BDF40602950}"/>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Edit Master text styles</a:t>
            </a:r>
          </a:p>
        </p:txBody>
      </p:sp>
      <p:sp>
        <p:nvSpPr>
          <p:cNvPr id="5" name="Date Placeholder 4">
            <a:extLst>
              <a:ext uri="{FF2B5EF4-FFF2-40B4-BE49-F238E27FC236}">
                <a16:creationId xmlns:a16="http://schemas.microsoft.com/office/drawing/2014/main" xmlns="" id="{701397E3-CE2A-4066-A557-CAD1547631F4}"/>
              </a:ext>
            </a:extLst>
          </p:cNvPr>
          <p:cNvSpPr txBox="1">
            <a:spLocks noGrp="1"/>
          </p:cNvSpPr>
          <p:nvPr>
            <p:ph type="dt" sz="half" idx="7"/>
          </p:nvPr>
        </p:nvSpPr>
        <p:spPr/>
        <p:txBody>
          <a:bodyPr/>
          <a:lstStyle>
            <a:lvl1pPr>
              <a:defRPr/>
            </a:lvl1pPr>
          </a:lstStyle>
          <a:p>
            <a:pPr lvl="0"/>
            <a:fld id="{093B6D15-9693-449C-81A1-68C104D43296}" type="datetime1">
              <a:rPr lang="en-GB"/>
              <a:pPr lvl="0"/>
              <a:t>22/03/2018</a:t>
            </a:fld>
            <a:endParaRPr lang="en-GB"/>
          </a:p>
        </p:txBody>
      </p:sp>
      <p:sp>
        <p:nvSpPr>
          <p:cNvPr id="6" name="Footer Placeholder 5">
            <a:extLst>
              <a:ext uri="{FF2B5EF4-FFF2-40B4-BE49-F238E27FC236}">
                <a16:creationId xmlns:a16="http://schemas.microsoft.com/office/drawing/2014/main" xmlns="" id="{94512D6A-B7EA-4682-A5BE-22F49F7F4BB7}"/>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xmlns="" id="{7EA3DC1E-8A68-4896-9A22-6A553380E57E}"/>
              </a:ext>
            </a:extLst>
          </p:cNvPr>
          <p:cNvSpPr txBox="1">
            <a:spLocks noGrp="1"/>
          </p:cNvSpPr>
          <p:nvPr>
            <p:ph type="sldNum" sz="quarter" idx="8"/>
          </p:nvPr>
        </p:nvSpPr>
        <p:spPr/>
        <p:txBody>
          <a:bodyPr/>
          <a:lstStyle>
            <a:lvl1pPr>
              <a:defRPr/>
            </a:lvl1pPr>
          </a:lstStyle>
          <a:p>
            <a:pPr lvl="0"/>
            <a:fld id="{3A6468D6-FD34-44D2-A7DD-699413FCE84A}" type="slidenum">
              <a:t>‹#›</a:t>
            </a:fld>
            <a:endParaRPr lang="en-GB"/>
          </a:p>
        </p:txBody>
      </p:sp>
    </p:spTree>
    <p:extLst>
      <p:ext uri="{BB962C8B-B14F-4D97-AF65-F5344CB8AC3E}">
        <p14:creationId xmlns:p14="http://schemas.microsoft.com/office/powerpoint/2010/main" val="4042254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9CE547-029A-4004-AB8F-5A0025A1C9A3}"/>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xmlns="" id="{F3D203B3-B54B-45B2-B714-98A5BFB27097}"/>
              </a:ext>
            </a:extLst>
          </p:cNvPr>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a:extLst>
              <a:ext uri="{FF2B5EF4-FFF2-40B4-BE49-F238E27FC236}">
                <a16:creationId xmlns:a16="http://schemas.microsoft.com/office/drawing/2014/main" xmlns="" id="{47F88FEE-929A-4666-910C-D01F08277888}"/>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Edit Master text styles</a:t>
            </a:r>
          </a:p>
        </p:txBody>
      </p:sp>
      <p:sp>
        <p:nvSpPr>
          <p:cNvPr id="5" name="Date Placeholder 4">
            <a:extLst>
              <a:ext uri="{FF2B5EF4-FFF2-40B4-BE49-F238E27FC236}">
                <a16:creationId xmlns:a16="http://schemas.microsoft.com/office/drawing/2014/main" xmlns="" id="{B7EDEAD1-0C0B-4F7E-9437-3F2BACC39FE4}"/>
              </a:ext>
            </a:extLst>
          </p:cNvPr>
          <p:cNvSpPr txBox="1">
            <a:spLocks noGrp="1"/>
          </p:cNvSpPr>
          <p:nvPr>
            <p:ph type="dt" sz="half" idx="7"/>
          </p:nvPr>
        </p:nvSpPr>
        <p:spPr/>
        <p:txBody>
          <a:bodyPr/>
          <a:lstStyle>
            <a:lvl1pPr>
              <a:defRPr/>
            </a:lvl1pPr>
          </a:lstStyle>
          <a:p>
            <a:pPr lvl="0"/>
            <a:fld id="{A26F2848-1DE2-4784-AA09-BF986153EEE4}" type="datetime1">
              <a:rPr lang="en-GB"/>
              <a:pPr lvl="0"/>
              <a:t>22/03/2018</a:t>
            </a:fld>
            <a:endParaRPr lang="en-GB"/>
          </a:p>
        </p:txBody>
      </p:sp>
      <p:sp>
        <p:nvSpPr>
          <p:cNvPr id="6" name="Footer Placeholder 5">
            <a:extLst>
              <a:ext uri="{FF2B5EF4-FFF2-40B4-BE49-F238E27FC236}">
                <a16:creationId xmlns:a16="http://schemas.microsoft.com/office/drawing/2014/main" xmlns="" id="{F1EE61DE-B758-4228-8EFB-CDA0FDA32628}"/>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xmlns="" id="{A422F0FA-9A9C-4B4F-A199-885C3A38F44C}"/>
              </a:ext>
            </a:extLst>
          </p:cNvPr>
          <p:cNvSpPr txBox="1">
            <a:spLocks noGrp="1"/>
          </p:cNvSpPr>
          <p:nvPr>
            <p:ph type="sldNum" sz="quarter" idx="8"/>
          </p:nvPr>
        </p:nvSpPr>
        <p:spPr/>
        <p:txBody>
          <a:bodyPr/>
          <a:lstStyle>
            <a:lvl1pPr>
              <a:defRPr/>
            </a:lvl1pPr>
          </a:lstStyle>
          <a:p>
            <a:pPr lvl="0"/>
            <a:fld id="{38557B07-CE0A-4455-9FFB-D6FBE7174723}" type="slidenum">
              <a:t>‹#›</a:t>
            </a:fld>
            <a:endParaRPr lang="en-GB"/>
          </a:p>
        </p:txBody>
      </p:sp>
    </p:spTree>
    <p:extLst>
      <p:ext uri="{BB962C8B-B14F-4D97-AF65-F5344CB8AC3E}">
        <p14:creationId xmlns:p14="http://schemas.microsoft.com/office/powerpoint/2010/main" val="1962193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theme" Target="../theme/theme4.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10" Type="http://schemas.openxmlformats.org/officeDocument/2006/relationships/theme" Target="../theme/theme5.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C7F676E-683A-491A-A42E-A30A5FA50974}"/>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xmlns="" id="{8B6E228A-A938-4C88-B797-4B2879B093AE}"/>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EAB892F-D4C1-4FBE-BC5E-287042E1206A}"/>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E41CAEFC-8477-419C-8D99-9723E83DDEB9}" type="datetime1">
              <a:rPr lang="en-GB"/>
              <a:pPr lvl="0"/>
              <a:t>22/03/2018</a:t>
            </a:fld>
            <a:endParaRPr lang="en-GB"/>
          </a:p>
        </p:txBody>
      </p:sp>
      <p:sp>
        <p:nvSpPr>
          <p:cNvPr id="5" name="Footer Placeholder 4">
            <a:extLst>
              <a:ext uri="{FF2B5EF4-FFF2-40B4-BE49-F238E27FC236}">
                <a16:creationId xmlns:a16="http://schemas.microsoft.com/office/drawing/2014/main" xmlns="" id="{B3607D7E-E231-4A37-A7BA-F83F4FE709C7}"/>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xmlns="" id="{6F2FD089-52F4-422D-BEE7-14D4B26C2F7C}"/>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chemeClr val="bg1"/>
                </a:solidFill>
                <a:uFillTx/>
                <a:latin typeface="Calibri"/>
              </a:defRPr>
            </a:lvl1pPr>
          </a:lstStyle>
          <a:p>
            <a:fld id="{D09022DC-7E96-486C-9373-3F2A33416D44}"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0945D7-9711-44B0-851F-3876C75BDC7E}" type="datetime1">
              <a:rPr lang="en-GB" smtClean="0"/>
              <a:t>22/03/2018</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448800" y="6531126"/>
            <a:ext cx="2743200" cy="365125"/>
          </a:xfrm>
          <a:prstGeom prst="rect">
            <a:avLst/>
          </a:prstGeom>
        </p:spPr>
        <p:txBody>
          <a:bodyPr vert="horz" lIns="91440" tIns="45720" rIns="91440" bIns="45720" rtlCol="0" anchor="ctr"/>
          <a:lstStyle>
            <a:lvl1pPr algn="r">
              <a:defRPr sz="1200">
                <a:solidFill>
                  <a:schemeClr val="bg1"/>
                </a:solidFill>
              </a:defRPr>
            </a:lvl1pPr>
          </a:lstStyle>
          <a:p>
            <a:fld id="{ED9DE18E-F2A3-4858-8433-156A7BE29166}" type="slidenum">
              <a:rPr lang="en-GB" smtClean="0"/>
              <a:pPr/>
              <a:t>‹#›</a:t>
            </a:fld>
            <a:endParaRPr lang="en-GB"/>
          </a:p>
        </p:txBody>
      </p:sp>
    </p:spTree>
    <p:extLst>
      <p:ext uri="{BB962C8B-B14F-4D97-AF65-F5344CB8AC3E}">
        <p14:creationId xmlns:p14="http://schemas.microsoft.com/office/powerpoint/2010/main" val="8771376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AB9D34-50C8-4599-9F73-27E35F23939E}" type="datetimeFigureOut">
              <a:rPr lang="en-GB" smtClean="0"/>
              <a:t>22/03/2018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5FF38-44DF-4876-A297-CA84C82E26AB}" type="slidenum">
              <a:rPr lang="en-GB" smtClean="0"/>
              <a:t>‹#›</a:t>
            </a:fld>
            <a:endParaRPr lang="en-GB"/>
          </a:p>
        </p:txBody>
      </p:sp>
    </p:spTree>
    <p:extLst>
      <p:ext uri="{BB962C8B-B14F-4D97-AF65-F5344CB8AC3E}">
        <p14:creationId xmlns:p14="http://schemas.microsoft.com/office/powerpoint/2010/main" val="18743067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17034" y="1584325"/>
            <a:ext cx="10557933" cy="4525963"/>
          </a:xfrm>
          <a:prstGeom prst="rect">
            <a:avLst/>
          </a:prstGeom>
        </p:spPr>
        <p:txBody>
          <a:bodyPr vert="horz" lIns="0" tIns="0" rIns="0" bIns="0" rtlCol="0">
            <a:noAutofit/>
          </a:bodyPr>
          <a:lstStyle/>
          <a:p>
            <a:pPr lvl="0"/>
            <a:r>
              <a:rPr lang="en-US" dirty="0"/>
              <a:t>Subheading style</a:t>
            </a:r>
          </a:p>
          <a:p>
            <a:pPr lvl="2"/>
            <a:r>
              <a:rPr lang="en-US" dirty="0"/>
              <a:t>First level bullet</a:t>
            </a:r>
          </a:p>
          <a:p>
            <a:pPr lvl="3"/>
            <a:r>
              <a:rPr lang="en-US" dirty="0"/>
              <a:t>Second level bullet</a:t>
            </a:r>
          </a:p>
          <a:p>
            <a:pPr lvl="4"/>
            <a:r>
              <a:rPr lang="en-US" dirty="0"/>
              <a:t>Third level bullet</a:t>
            </a:r>
          </a:p>
          <a:p>
            <a:pPr lvl="5"/>
            <a:r>
              <a:rPr lang="en-US" dirty="0"/>
              <a:t>Fourth level bullet</a:t>
            </a:r>
          </a:p>
          <a:p>
            <a:pPr lvl="6"/>
            <a:r>
              <a:rPr lang="en-US" dirty="0"/>
              <a:t>Fifth level bullet</a:t>
            </a:r>
          </a:p>
          <a:p>
            <a:pPr lvl="0"/>
            <a:endParaRPr lang="en-GB" dirty="0"/>
          </a:p>
        </p:txBody>
      </p:sp>
      <p:sp>
        <p:nvSpPr>
          <p:cNvPr id="4" name="Date Placeholder 3"/>
          <p:cNvSpPr>
            <a:spLocks noGrp="1"/>
          </p:cNvSpPr>
          <p:nvPr>
            <p:ph type="dt" sz="half" idx="2"/>
          </p:nvPr>
        </p:nvSpPr>
        <p:spPr>
          <a:xfrm>
            <a:off x="9264651" y="6389689"/>
            <a:ext cx="2110316" cy="365125"/>
          </a:xfrm>
          <a:prstGeom prst="rect">
            <a:avLst/>
          </a:prstGeom>
        </p:spPr>
        <p:txBody>
          <a:bodyPr vert="horz" wrap="square" lIns="0" tIns="0" rIns="0" bIns="0" numCol="1" anchor="t" anchorCtr="0" compatLnSpc="1">
            <a:prstTxWarp prst="textNoShape">
              <a:avLst/>
            </a:prstTxWarp>
          </a:bodyPr>
          <a:lstStyle>
            <a:lvl1pPr algn="r">
              <a:defRPr sz="700">
                <a:solidFill>
                  <a:schemeClr val="tx2"/>
                </a:solidFill>
                <a:latin typeface="Noto Sans" pitchFamily="34" charset="0"/>
              </a:defRPr>
            </a:lvl1pPr>
          </a:lstStyle>
          <a:p>
            <a:pPr>
              <a:defRPr/>
            </a:pPr>
            <a:r>
              <a:rPr lang="en-US"/>
              <a:t>© Institute for Fiscal Studies  </a:t>
            </a:r>
            <a:endParaRPr lang="en-GB"/>
          </a:p>
        </p:txBody>
      </p:sp>
      <p:sp>
        <p:nvSpPr>
          <p:cNvPr id="5" name="Footer Placeholder 4"/>
          <p:cNvSpPr>
            <a:spLocks noGrp="1"/>
          </p:cNvSpPr>
          <p:nvPr>
            <p:ph type="ftr" sz="quarter" idx="3"/>
          </p:nvPr>
        </p:nvSpPr>
        <p:spPr>
          <a:xfrm>
            <a:off x="817033" y="6389689"/>
            <a:ext cx="3860800" cy="365125"/>
          </a:xfrm>
          <a:prstGeom prst="rect">
            <a:avLst/>
          </a:prstGeom>
        </p:spPr>
        <p:txBody>
          <a:bodyPr vert="horz" lIns="0" tIns="0" rIns="0" bIns="0" rtlCol="0" anchor="t" anchorCtr="0"/>
          <a:lstStyle>
            <a:lvl1pPr algn="l" fontAlgn="auto">
              <a:spcBef>
                <a:spcPts val="0"/>
              </a:spcBef>
              <a:spcAft>
                <a:spcPts val="0"/>
              </a:spcAft>
              <a:defRPr sz="750" dirty="0">
                <a:solidFill>
                  <a:schemeClr val="tx2"/>
                </a:solidFill>
                <a:latin typeface="+mn-lt"/>
                <a:cs typeface="+mn-cs"/>
              </a:defRPr>
            </a:lvl1pPr>
          </a:lstStyle>
          <a:p>
            <a:pPr>
              <a:defRPr/>
            </a:pPr>
            <a:r>
              <a:rPr lang="en-GB"/>
              <a:t>Parties' spending policies</a:t>
            </a:r>
          </a:p>
        </p:txBody>
      </p:sp>
      <p:sp>
        <p:nvSpPr>
          <p:cNvPr id="6" name="Slide Number Placeholder 5"/>
          <p:cNvSpPr>
            <a:spLocks noGrp="1"/>
          </p:cNvSpPr>
          <p:nvPr>
            <p:ph type="sldNum" sz="quarter" idx="4"/>
          </p:nvPr>
        </p:nvSpPr>
        <p:spPr>
          <a:xfrm>
            <a:off x="6288617" y="6389689"/>
            <a:ext cx="2844800" cy="365125"/>
          </a:xfrm>
          <a:prstGeom prst="rect">
            <a:avLst/>
          </a:prstGeom>
        </p:spPr>
        <p:txBody>
          <a:bodyPr vert="horz" lIns="0" tIns="0" rIns="0" bIns="0" rtlCol="0" anchor="t" anchorCtr="0"/>
          <a:lstStyle>
            <a:lvl1pPr algn="r" fontAlgn="auto">
              <a:spcBef>
                <a:spcPts val="0"/>
              </a:spcBef>
              <a:spcAft>
                <a:spcPts val="0"/>
              </a:spcAft>
              <a:defRPr sz="750">
                <a:solidFill>
                  <a:schemeClr val="tx2"/>
                </a:solidFill>
                <a:latin typeface="+mn-lt"/>
                <a:cs typeface="+mn-cs"/>
              </a:defRPr>
            </a:lvl1pPr>
          </a:lstStyle>
          <a:p>
            <a:pPr>
              <a:defRPr/>
            </a:pPr>
            <a:fld id="{83232714-8D43-4D74-8955-E5D8D11E98CA}" type="slidenum">
              <a:rPr lang="en-GB"/>
              <a:pPr>
                <a:defRPr/>
              </a:pPr>
              <a:t>‹#›</a:t>
            </a:fld>
            <a:endParaRPr lang="en-GB" dirty="0"/>
          </a:p>
        </p:txBody>
      </p:sp>
      <p:sp>
        <p:nvSpPr>
          <p:cNvPr id="1030" name="Title Placeholder 7"/>
          <p:cNvSpPr>
            <a:spLocks noGrp="1"/>
          </p:cNvSpPr>
          <p:nvPr>
            <p:ph type="title"/>
          </p:nvPr>
        </p:nvSpPr>
        <p:spPr bwMode="auto">
          <a:xfrm>
            <a:off x="814918" y="627063"/>
            <a:ext cx="8544983" cy="7858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endParaRPr lang="en-GB"/>
          </a:p>
        </p:txBody>
      </p:sp>
    </p:spTree>
    <p:extLst>
      <p:ext uri="{BB962C8B-B14F-4D97-AF65-F5344CB8AC3E}">
        <p14:creationId xmlns:p14="http://schemas.microsoft.com/office/powerpoint/2010/main" val="321915789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Lst>
  <p:transition/>
  <p:hf sldNum="0" hdr="0"/>
  <p:txStyles>
    <p:titleStyle>
      <a:lvl1pPr algn="l" rtl="0" eaLnBrk="1" fontAlgn="base" hangingPunct="1">
        <a:spcBef>
          <a:spcPct val="0"/>
        </a:spcBef>
        <a:spcAft>
          <a:spcPct val="0"/>
        </a:spcAft>
        <a:defRPr sz="2200" b="1" kern="1200">
          <a:solidFill>
            <a:schemeClr val="accent2"/>
          </a:solidFill>
          <a:latin typeface="+mj-lt"/>
          <a:ea typeface="+mj-ea"/>
          <a:cs typeface="+mj-cs"/>
        </a:defRPr>
      </a:lvl1pPr>
      <a:lvl2pPr algn="l" rtl="0" eaLnBrk="1" fontAlgn="base" hangingPunct="1">
        <a:spcBef>
          <a:spcPct val="0"/>
        </a:spcBef>
        <a:spcAft>
          <a:spcPct val="0"/>
        </a:spcAft>
        <a:defRPr sz="2200" b="1">
          <a:solidFill>
            <a:schemeClr val="accent2"/>
          </a:solidFill>
          <a:latin typeface="Noto Sans" pitchFamily="34" charset="0"/>
        </a:defRPr>
      </a:lvl2pPr>
      <a:lvl3pPr algn="l" rtl="0" eaLnBrk="1" fontAlgn="base" hangingPunct="1">
        <a:spcBef>
          <a:spcPct val="0"/>
        </a:spcBef>
        <a:spcAft>
          <a:spcPct val="0"/>
        </a:spcAft>
        <a:defRPr sz="2200" b="1">
          <a:solidFill>
            <a:schemeClr val="accent2"/>
          </a:solidFill>
          <a:latin typeface="Noto Sans" pitchFamily="34" charset="0"/>
        </a:defRPr>
      </a:lvl3pPr>
      <a:lvl4pPr algn="l" rtl="0" eaLnBrk="1" fontAlgn="base" hangingPunct="1">
        <a:spcBef>
          <a:spcPct val="0"/>
        </a:spcBef>
        <a:spcAft>
          <a:spcPct val="0"/>
        </a:spcAft>
        <a:defRPr sz="2200" b="1">
          <a:solidFill>
            <a:schemeClr val="accent2"/>
          </a:solidFill>
          <a:latin typeface="Noto Sans" pitchFamily="34" charset="0"/>
        </a:defRPr>
      </a:lvl4pPr>
      <a:lvl5pPr algn="l" rtl="0" eaLnBrk="1" fontAlgn="base" hangingPunct="1">
        <a:spcBef>
          <a:spcPct val="0"/>
        </a:spcBef>
        <a:spcAft>
          <a:spcPct val="0"/>
        </a:spcAft>
        <a:defRPr sz="2200" b="1">
          <a:solidFill>
            <a:schemeClr val="accent2"/>
          </a:solidFill>
          <a:latin typeface="Noto Sans" pitchFamily="34" charset="0"/>
        </a:defRPr>
      </a:lvl5pPr>
      <a:lvl6pPr marL="457200" algn="l" rtl="0" eaLnBrk="1" fontAlgn="base" hangingPunct="1">
        <a:spcBef>
          <a:spcPct val="0"/>
        </a:spcBef>
        <a:spcAft>
          <a:spcPct val="0"/>
        </a:spcAft>
        <a:defRPr sz="2200" b="1">
          <a:solidFill>
            <a:schemeClr val="accent2"/>
          </a:solidFill>
          <a:latin typeface="Noto Sans" pitchFamily="34" charset="0"/>
        </a:defRPr>
      </a:lvl6pPr>
      <a:lvl7pPr marL="914400" algn="l" rtl="0" eaLnBrk="1" fontAlgn="base" hangingPunct="1">
        <a:spcBef>
          <a:spcPct val="0"/>
        </a:spcBef>
        <a:spcAft>
          <a:spcPct val="0"/>
        </a:spcAft>
        <a:defRPr sz="2200" b="1">
          <a:solidFill>
            <a:schemeClr val="accent2"/>
          </a:solidFill>
          <a:latin typeface="Noto Sans" pitchFamily="34" charset="0"/>
        </a:defRPr>
      </a:lvl7pPr>
      <a:lvl8pPr marL="1371600" algn="l" rtl="0" eaLnBrk="1" fontAlgn="base" hangingPunct="1">
        <a:spcBef>
          <a:spcPct val="0"/>
        </a:spcBef>
        <a:spcAft>
          <a:spcPct val="0"/>
        </a:spcAft>
        <a:defRPr sz="2200" b="1">
          <a:solidFill>
            <a:schemeClr val="accent2"/>
          </a:solidFill>
          <a:latin typeface="Noto Sans" pitchFamily="34" charset="0"/>
        </a:defRPr>
      </a:lvl8pPr>
      <a:lvl9pPr marL="1828800" algn="l" rtl="0" eaLnBrk="1" fontAlgn="base" hangingPunct="1">
        <a:spcBef>
          <a:spcPct val="0"/>
        </a:spcBef>
        <a:spcAft>
          <a:spcPct val="0"/>
        </a:spcAft>
        <a:defRPr sz="2200" b="1">
          <a:solidFill>
            <a:schemeClr val="accent2"/>
          </a:solidFill>
          <a:latin typeface="Noto Sans" pitchFamily="34" charset="0"/>
        </a:defRPr>
      </a:lvl9pPr>
    </p:titleStyle>
    <p:bodyStyle>
      <a:lvl1pPr algn="l" rtl="0" eaLnBrk="1" fontAlgn="base" hangingPunct="1">
        <a:lnSpc>
          <a:spcPct val="110000"/>
        </a:lnSpc>
        <a:spcBef>
          <a:spcPts val="800"/>
        </a:spcBef>
        <a:spcAft>
          <a:spcPts val="800"/>
        </a:spcAft>
        <a:buFont typeface="Arial" charset="0"/>
        <a:defRPr lang="en-GB" b="1" kern="1200" dirty="0">
          <a:solidFill>
            <a:schemeClr val="tx1"/>
          </a:solidFill>
          <a:latin typeface="+mn-lt"/>
          <a:ea typeface="+mj-ea"/>
          <a:cs typeface="+mj-cs"/>
        </a:defRPr>
      </a:lvl1pPr>
      <a:lvl2pPr algn="l" rtl="0" eaLnBrk="1" fontAlgn="base" hangingPunct="1">
        <a:lnSpc>
          <a:spcPct val="110000"/>
        </a:lnSpc>
        <a:spcBef>
          <a:spcPct val="0"/>
        </a:spcBef>
        <a:spcAft>
          <a:spcPts val="1200"/>
        </a:spcAft>
        <a:buFont typeface="Arial" charset="0"/>
        <a:defRPr kern="1200">
          <a:solidFill>
            <a:schemeClr val="tx1"/>
          </a:solidFill>
          <a:latin typeface="+mn-lt"/>
          <a:ea typeface="+mn-ea"/>
          <a:cs typeface="+mn-cs"/>
        </a:defRPr>
      </a:lvl2pPr>
      <a:lvl3pPr marL="287338" indent="-287338" algn="l" rtl="0" eaLnBrk="1" fontAlgn="base" hangingPunct="1">
        <a:lnSpc>
          <a:spcPct val="110000"/>
        </a:lnSpc>
        <a:spcBef>
          <a:spcPct val="0"/>
        </a:spcBef>
        <a:spcAft>
          <a:spcPts val="800"/>
        </a:spcAft>
        <a:buClr>
          <a:schemeClr val="accent2"/>
        </a:buClr>
        <a:buFont typeface="Arial" charset="0"/>
        <a:buChar char="•"/>
        <a:defRPr kern="1200">
          <a:solidFill>
            <a:schemeClr val="tx1"/>
          </a:solidFill>
          <a:latin typeface="+mn-lt"/>
          <a:ea typeface="+mn-ea"/>
          <a:cs typeface="+mn-cs"/>
        </a:defRPr>
      </a:lvl3pPr>
      <a:lvl4pPr marL="574675" indent="-287338" algn="l" rtl="0" eaLnBrk="1" fontAlgn="base" hangingPunct="1">
        <a:lnSpc>
          <a:spcPct val="110000"/>
        </a:lnSpc>
        <a:spcBef>
          <a:spcPct val="0"/>
        </a:spcBef>
        <a:spcAft>
          <a:spcPts val="800"/>
        </a:spcAft>
        <a:buClr>
          <a:schemeClr val="accent2"/>
        </a:buClr>
        <a:buFont typeface="Arial" charset="0"/>
        <a:buChar char="–"/>
        <a:defRPr kern="1200">
          <a:solidFill>
            <a:schemeClr val="tx1"/>
          </a:solidFill>
          <a:latin typeface="+mn-lt"/>
          <a:ea typeface="+mn-ea"/>
          <a:cs typeface="+mn-cs"/>
        </a:defRPr>
      </a:lvl4pPr>
      <a:lvl5pPr marL="863600" indent="-287338" algn="l" rtl="0" eaLnBrk="1" fontAlgn="base" hangingPunct="1">
        <a:lnSpc>
          <a:spcPct val="110000"/>
        </a:lnSpc>
        <a:spcBef>
          <a:spcPct val="0"/>
        </a:spcBef>
        <a:spcAft>
          <a:spcPts val="800"/>
        </a:spcAft>
        <a:buClr>
          <a:schemeClr val="accent2"/>
        </a:buClr>
        <a:buFont typeface="Arial" charset="0"/>
        <a:buChar char="–"/>
        <a:defRPr kern="1200">
          <a:solidFill>
            <a:schemeClr val="tx1"/>
          </a:solidFill>
          <a:latin typeface="+mn-lt"/>
          <a:ea typeface="+mn-ea"/>
          <a:cs typeface="+mn-cs"/>
        </a:defRPr>
      </a:lvl5pPr>
      <a:lvl6pPr marL="1152000" indent="-288000" algn="l" defTabSz="914400" rtl="0" eaLnBrk="1" latinLnBrk="0" hangingPunct="1">
        <a:lnSpc>
          <a:spcPct val="110000"/>
        </a:lnSpc>
        <a:spcBef>
          <a:spcPts val="0"/>
        </a:spcBef>
        <a:spcAft>
          <a:spcPts val="800"/>
        </a:spcAft>
        <a:buClr>
          <a:schemeClr val="accent2"/>
        </a:buClr>
        <a:buFont typeface="Arial" panose="020B0604020202020204" pitchFamily="34" charset="0"/>
        <a:buChar char="–"/>
        <a:defRPr sz="1800" kern="1200" baseline="0">
          <a:solidFill>
            <a:schemeClr val="tx1"/>
          </a:solidFill>
          <a:latin typeface="+mn-lt"/>
          <a:ea typeface="+mn-ea"/>
          <a:cs typeface="+mn-cs"/>
        </a:defRPr>
      </a:lvl6pPr>
      <a:lvl7pPr marL="1440000" indent="-288000" algn="l" defTabSz="914400" rtl="0" eaLnBrk="1" latinLnBrk="0" hangingPunct="1">
        <a:lnSpc>
          <a:spcPct val="110000"/>
        </a:lnSpc>
        <a:spcBef>
          <a:spcPts val="0"/>
        </a:spcBef>
        <a:spcAft>
          <a:spcPts val="800"/>
        </a:spcAft>
        <a:buClr>
          <a:schemeClr val="accent2"/>
        </a:buClr>
        <a:buFont typeface="Arial" panose="020B0604020202020204" pitchFamily="34" charset="0"/>
        <a:buChar char="–"/>
        <a:defRPr sz="1800"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F65BD3-C45F-2349-8C01-51B5B21B7147}" type="datetimeFigureOut">
              <a:rPr lang="en-US" smtClean="0"/>
              <a:pPr/>
              <a:t>3/22/2018</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2A4E7D-04EB-504D-95B9-6753A482F145}" type="slidenum">
              <a:rPr lang="en-US" smtClean="0"/>
              <a:pPr/>
              <a:t>‹#›</a:t>
            </a:fld>
            <a:endParaRPr lang="en-US" dirty="0"/>
          </a:p>
        </p:txBody>
      </p:sp>
    </p:spTree>
    <p:extLst>
      <p:ext uri="{BB962C8B-B14F-4D97-AF65-F5344CB8AC3E}">
        <p14:creationId xmlns:p14="http://schemas.microsoft.com/office/powerpoint/2010/main" val="286786093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9.xml"/><Relationship Id="rId1" Type="http://schemas.openxmlformats.org/officeDocument/2006/relationships/themeOverride" Target="../theme/themeOverride1.xml"/></Relationships>
</file>

<file path=ppt/slides/_rels/slide10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06.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50.xml"/></Relationships>
</file>

<file path=ppt/slides/_rels/slide10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hyperlink" Target="http://obr.uk/fsr/fiscal-sustainability-report-july-2014/" TargetMode="External"/><Relationship Id="rId2" Type="http://schemas.openxmlformats.org/officeDocument/2006/relationships/chart" Target="../charts/chart6.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0.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5.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0.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0.xml"/></Relationships>
</file>

<file path=ppt/slides/_rels/slide117.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50.xml"/></Relationships>
</file>

<file path=ppt/slides/_rels/slide1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0.xml"/></Relationships>
</file>

<file path=ppt/slides/_rels/slide1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hyperlink" Target="https://www.ifs.org.uk/uploads/publications/bns/BN211.pdf" TargetMode="External"/><Relationship Id="rId4" Type="http://schemas.openxmlformats.org/officeDocument/2006/relationships/hyperlink" Target="http://obr.uk/fsr/fiscal-sustainability-report-july-2014/"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8.xml"/><Relationship Id="rId1" Type="http://schemas.openxmlformats.org/officeDocument/2006/relationships/slideLayout" Target="../slideLayouts/slideLayout13.xml"/><Relationship Id="rId4" Type="http://schemas.openxmlformats.org/officeDocument/2006/relationships/comments" Target="../comments/commen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7" Type="http://schemas.openxmlformats.org/officeDocument/2006/relationships/image" Target="../media/image8.png"/><Relationship Id="rId2" Type="http://schemas.openxmlformats.org/officeDocument/2006/relationships/chart" Target="../charts/chart13.xml"/><Relationship Id="rId1" Type="http://schemas.openxmlformats.org/officeDocument/2006/relationships/slideLayout" Target="../slideLayouts/slideLayout13.xml"/><Relationship Id="rId6" Type="http://schemas.openxmlformats.org/officeDocument/2006/relationships/customXml" Target="../ink/ink1.xml"/><Relationship Id="rId5" Type="http://schemas.openxmlformats.org/officeDocument/2006/relationships/image" Target="../media/image7.png"/><Relationship Id="rId4" Type="http://schemas.openxmlformats.org/officeDocument/2006/relationships/chart" Target="../charts/chart15.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3.xml"/><Relationship Id="rId5" Type="http://schemas.openxmlformats.org/officeDocument/2006/relationships/comments" Target="../comments/comment3.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chart" Target="../charts/char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ifs.org.uk/uploads/publications/bns/BN211.pdf" TargetMode="Externa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hyperlink" Target="https://www.slc.co.uk/official-statistics/financial-support-awarded/england-higher-education.aspx"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comments" Target="../comments/comment1.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chart" Target="../charts/chart36.xml"/></Relationships>
</file>

<file path=ppt/slides/_rels/slide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4.xml"/><Relationship Id="rId4" Type="http://schemas.openxmlformats.org/officeDocument/2006/relationships/chart" Target="../charts/chart37.xml"/></Relationships>
</file>

<file path=ppt/slides/_rels/slide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chart" Target="../charts/chart3.xml"/></Relationships>
</file>

<file path=ppt/slides/_rels/slide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4.xml"/><Relationship Id="rId4" Type="http://schemas.openxmlformats.org/officeDocument/2006/relationships/chart" Target="../charts/chart38.xml"/></Relationships>
</file>

<file path=ppt/slides/_rels/slide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oecd.org/education/skills-beyond-school/Benchmarking%20Report.pdf"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hyperlink" Target="https://www.ifs.org.uk/uploads/publications/bns/BN211.pdf" TargetMode="External"/></Relationships>
</file>

<file path=ppt/slides/_rels/slide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4.xml"/><Relationship Id="rId4" Type="http://schemas.openxmlformats.org/officeDocument/2006/relationships/chart" Target="../charts/chart39.xml"/></Relationships>
</file>

<file path=ppt/slides/_rels/slide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4.xml"/><Relationship Id="rId4" Type="http://schemas.openxmlformats.org/officeDocument/2006/relationships/chart" Target="../charts/chart40.xml"/></Relationships>
</file>

<file path=ppt/slides/_rels/slide9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44.xml"/><Relationship Id="rId2" Type="http://schemas.openxmlformats.org/officeDocument/2006/relationships/notesSlide" Target="../notesSlides/notesSlide37.xml"/><Relationship Id="rId1" Type="http://schemas.openxmlformats.org/officeDocument/2006/relationships/slideLayout" Target="../slideLayouts/slideLayout24.xml"/><Relationship Id="rId6" Type="http://schemas.openxmlformats.org/officeDocument/2006/relationships/chart" Target="../charts/chart43.xml"/><Relationship Id="rId5" Type="http://schemas.openxmlformats.org/officeDocument/2006/relationships/chart" Target="../charts/chart42.xml"/><Relationship Id="rId4" Type="http://schemas.openxmlformats.org/officeDocument/2006/relationships/chart" Target="../charts/chart41.xml"/></Relationships>
</file>

<file path=ppt/slides/_rels/slide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24.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11.sv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CA75A2-F817-48E0-939D-B57DF87729C5}"/>
              </a:ext>
            </a:extLst>
          </p:cNvPr>
          <p:cNvSpPr txBox="1">
            <a:spLocks noGrp="1"/>
          </p:cNvSpPr>
          <p:nvPr>
            <p:ph type="ctrTitle"/>
          </p:nvPr>
        </p:nvSpPr>
        <p:spPr>
          <a:xfrm>
            <a:off x="0" y="1983580"/>
            <a:ext cx="12191996" cy="1018010"/>
          </a:xfrm>
        </p:spPr>
        <p:txBody>
          <a:bodyPr>
            <a:noAutofit/>
          </a:bodyPr>
          <a:lstStyle/>
          <a:p>
            <a:pPr lvl="0"/>
            <a:r>
              <a:rPr lang="en-GB" sz="6533"/>
              <a:t>Higher education funding:  </a:t>
            </a:r>
            <a:br>
              <a:rPr lang="en-GB" sz="6533"/>
            </a:br>
            <a:r>
              <a:rPr lang="en-GB" sz="6533"/>
              <a:t>a sustainable future?</a:t>
            </a:r>
          </a:p>
        </p:txBody>
      </p:sp>
      <p:sp>
        <p:nvSpPr>
          <p:cNvPr id="3" name="Subtitle 2">
            <a:extLst>
              <a:ext uri="{FF2B5EF4-FFF2-40B4-BE49-F238E27FC236}">
                <a16:creationId xmlns:a16="http://schemas.microsoft.com/office/drawing/2014/main" xmlns="" id="{E92C3D25-6CB7-4506-B8C2-FC006C0B44C4}"/>
              </a:ext>
            </a:extLst>
          </p:cNvPr>
          <p:cNvSpPr txBox="1">
            <a:spLocks noGrp="1"/>
          </p:cNvSpPr>
          <p:nvPr>
            <p:ph type="subTitle" idx="1"/>
          </p:nvPr>
        </p:nvSpPr>
        <p:spPr>
          <a:xfrm>
            <a:off x="1720425" y="3321750"/>
            <a:ext cx="8967895" cy="931901"/>
          </a:xfrm>
        </p:spPr>
        <p:txBody>
          <a:bodyPr/>
          <a:lstStyle/>
          <a:p>
            <a:pPr lvl="0"/>
            <a:r>
              <a:rPr lang="en-GB"/>
              <a:t>9:00 – 13:15 | Wednesday 21st March 2018</a:t>
            </a:r>
          </a:p>
          <a:p>
            <a:pPr lvl="0"/>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9823D804-C92E-41B4-BEE8-F6C723B01236}"/>
              </a:ext>
            </a:extLst>
          </p:cNvPr>
          <p:cNvSpPr/>
          <p:nvPr/>
        </p:nvSpPr>
        <p:spPr>
          <a:xfrm>
            <a:off x="0" y="6473166"/>
            <a:ext cx="12191996" cy="384834"/>
          </a:xfrm>
          <a:prstGeom prst="rect">
            <a:avLst/>
          </a:prstGeom>
          <a:solidFill>
            <a:srgbClr val="11A08A"/>
          </a:solidFill>
          <a:ln cap="flat">
            <a:noFill/>
            <a:prstDash val="solid"/>
          </a:ln>
        </p:spPr>
        <p:txBody>
          <a:bodyPr vert="horz" wrap="square" lIns="91440" tIns="45720" rIns="91440" bIns="45720" anchor="ctr" anchorCtr="1" compatLnSpc="1">
            <a:noAutofit/>
          </a:bodyPr>
          <a:lstStyle/>
          <a:p>
            <a:pPr lvl="0" algn="ctr">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sp>
        <p:nvSpPr>
          <p:cNvPr id="2" name="Title 1">
            <a:extLst>
              <a:ext uri="{FF2B5EF4-FFF2-40B4-BE49-F238E27FC236}">
                <a16:creationId xmlns:a16="http://schemas.microsoft.com/office/drawing/2014/main" xmlns="" id="{9B6CBA57-7551-4416-A58A-107297735F16}"/>
              </a:ext>
            </a:extLst>
          </p:cNvPr>
          <p:cNvSpPr>
            <a:spLocks noGrp="1"/>
          </p:cNvSpPr>
          <p:nvPr>
            <p:ph type="title"/>
          </p:nvPr>
        </p:nvSpPr>
        <p:spPr>
          <a:xfrm>
            <a:off x="2152650" y="155402"/>
            <a:ext cx="7886700" cy="767388"/>
          </a:xfrm>
        </p:spPr>
        <p:txBody>
          <a:bodyPr/>
          <a:lstStyle/>
          <a:p>
            <a:pPr algn="ctr"/>
            <a:r>
              <a:rPr lang="en-GB" b="1" dirty="0">
                <a:solidFill>
                  <a:srgbClr val="11A08A"/>
                </a:solidFill>
              </a:rPr>
              <a:t>More akin to a tax than a loan</a:t>
            </a:r>
          </a:p>
        </p:txBody>
      </p:sp>
      <p:sp>
        <p:nvSpPr>
          <p:cNvPr id="4" name="Slide Number Placeholder 3">
            <a:extLst>
              <a:ext uri="{FF2B5EF4-FFF2-40B4-BE49-F238E27FC236}">
                <a16:creationId xmlns:a16="http://schemas.microsoft.com/office/drawing/2014/main" xmlns="" id="{7F8A2285-E585-4C93-AA1A-298E1141EB2D}"/>
              </a:ext>
            </a:extLst>
          </p:cNvPr>
          <p:cNvSpPr>
            <a:spLocks noGrp="1"/>
          </p:cNvSpPr>
          <p:nvPr>
            <p:ph type="sldNum" sz="quarter" idx="12"/>
          </p:nvPr>
        </p:nvSpPr>
        <p:spPr/>
        <p:txBody>
          <a:bodyPr/>
          <a:lstStyle/>
          <a:p>
            <a:pPr defTabSz="457200"/>
            <a:fld id="{ED9DE18E-F2A3-4858-8433-156A7BE29166}" type="slidenum">
              <a:rPr lang="en-GB">
                <a:solidFill>
                  <a:prstClr val="white"/>
                </a:solidFill>
                <a:latin typeface="Calibri" panose="020F0502020204030204"/>
              </a:rPr>
              <a:pPr defTabSz="457200"/>
              <a:t>10</a:t>
            </a:fld>
            <a:endParaRPr lang="en-GB">
              <a:solidFill>
                <a:prstClr val="white"/>
              </a:solidFill>
              <a:latin typeface="Calibri" panose="020F0502020204030204"/>
            </a:endParaRPr>
          </a:p>
        </p:txBody>
      </p:sp>
      <p:sp>
        <p:nvSpPr>
          <p:cNvPr id="6" name="TextBox 5">
            <a:extLst>
              <a:ext uri="{FF2B5EF4-FFF2-40B4-BE49-F238E27FC236}">
                <a16:creationId xmlns:a16="http://schemas.microsoft.com/office/drawing/2014/main" xmlns="" id="{279A348F-DAA7-4412-B104-5E955D37E808}"/>
              </a:ext>
            </a:extLst>
          </p:cNvPr>
          <p:cNvSpPr txBox="1"/>
          <p:nvPr/>
        </p:nvSpPr>
        <p:spPr>
          <a:xfrm>
            <a:off x="2303362" y="738124"/>
            <a:ext cx="4163209" cy="369332"/>
          </a:xfrm>
          <a:prstGeom prst="rect">
            <a:avLst/>
          </a:prstGeom>
          <a:noFill/>
        </p:spPr>
        <p:txBody>
          <a:bodyPr wrap="square" rtlCol="0">
            <a:spAutoFit/>
          </a:bodyPr>
          <a:lstStyle/>
          <a:p>
            <a:pPr defTabSz="457200"/>
            <a:r>
              <a:rPr lang="en-GB" b="1" dirty="0">
                <a:solidFill>
                  <a:prstClr val="black"/>
                </a:solidFill>
                <a:latin typeface="Calibri" panose="020F0502020204030204"/>
              </a:rPr>
              <a:t>Debt repayments - illustrative graduate </a:t>
            </a:r>
          </a:p>
        </p:txBody>
      </p:sp>
      <p:graphicFrame>
        <p:nvGraphicFramePr>
          <p:cNvPr id="10" name="Chart 9">
            <a:extLst>
              <a:ext uri="{FF2B5EF4-FFF2-40B4-BE49-F238E27FC236}">
                <a16:creationId xmlns:a16="http://schemas.microsoft.com/office/drawing/2014/main" xmlns="" id="{3D069D6A-002B-4CEE-9A23-1522DAF6D30B}"/>
              </a:ext>
            </a:extLst>
          </p:cNvPr>
          <p:cNvGraphicFramePr>
            <a:graphicFrameLocks/>
          </p:cNvGraphicFramePr>
          <p:nvPr>
            <p:extLst/>
          </p:nvPr>
        </p:nvGraphicFramePr>
        <p:xfrm>
          <a:off x="1915069" y="1107457"/>
          <a:ext cx="7796586" cy="3699436"/>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Rounded Corners 10">
            <a:extLst>
              <a:ext uri="{FF2B5EF4-FFF2-40B4-BE49-F238E27FC236}">
                <a16:creationId xmlns:a16="http://schemas.microsoft.com/office/drawing/2014/main" xmlns="" id="{B780D6CA-71C4-418B-8043-B3D9903D06CA}"/>
              </a:ext>
            </a:extLst>
          </p:cNvPr>
          <p:cNvSpPr/>
          <p:nvPr/>
        </p:nvSpPr>
        <p:spPr>
          <a:xfrm>
            <a:off x="1666727" y="4925662"/>
            <a:ext cx="2627569" cy="1128471"/>
          </a:xfrm>
          <a:prstGeom prst="roundRect">
            <a:avLst/>
          </a:prstGeom>
          <a:solidFill>
            <a:srgbClr val="11A08A"/>
          </a:solidFill>
          <a:ln>
            <a:solidFill>
              <a:srgbClr val="C4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white"/>
                </a:solidFill>
                <a:latin typeface="Calibri" panose="020F0502020204030204"/>
              </a:rPr>
              <a:t>Only 24% of graduates (highest earners) due to pay off their debt before they are written off </a:t>
            </a:r>
          </a:p>
        </p:txBody>
      </p:sp>
      <p:sp>
        <p:nvSpPr>
          <p:cNvPr id="12" name="Rectangle: Rounded Corners 11">
            <a:extLst>
              <a:ext uri="{FF2B5EF4-FFF2-40B4-BE49-F238E27FC236}">
                <a16:creationId xmlns:a16="http://schemas.microsoft.com/office/drawing/2014/main" xmlns="" id="{6AEBAEE5-60DF-4B45-8EDE-BF94DCFCA190}"/>
              </a:ext>
            </a:extLst>
          </p:cNvPr>
          <p:cNvSpPr/>
          <p:nvPr/>
        </p:nvSpPr>
        <p:spPr>
          <a:xfrm>
            <a:off x="4624694" y="4925660"/>
            <a:ext cx="2628000" cy="1130400"/>
          </a:xfrm>
          <a:prstGeom prst="roundRect">
            <a:avLst/>
          </a:prstGeom>
          <a:solidFill>
            <a:srgbClr val="11A08A"/>
          </a:solidFill>
          <a:ln>
            <a:solidFill>
              <a:srgbClr val="C4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white"/>
                </a:solidFill>
                <a:latin typeface="Calibri" panose="020F0502020204030204"/>
              </a:rPr>
              <a:t>Debt operates as time limited tax for other 76%</a:t>
            </a:r>
          </a:p>
        </p:txBody>
      </p:sp>
      <p:sp>
        <p:nvSpPr>
          <p:cNvPr id="9" name="Rectangle: Rounded Corners 8">
            <a:extLst>
              <a:ext uri="{FF2B5EF4-FFF2-40B4-BE49-F238E27FC236}">
                <a16:creationId xmlns:a16="http://schemas.microsoft.com/office/drawing/2014/main" xmlns="" id="{213257E6-B0EC-4C3E-AD04-3C43CB0C4ED8}"/>
              </a:ext>
            </a:extLst>
          </p:cNvPr>
          <p:cNvSpPr/>
          <p:nvPr/>
        </p:nvSpPr>
        <p:spPr>
          <a:xfrm>
            <a:off x="7583093" y="4923732"/>
            <a:ext cx="2628000" cy="1130400"/>
          </a:xfrm>
          <a:prstGeom prst="roundRect">
            <a:avLst/>
          </a:prstGeom>
          <a:solidFill>
            <a:srgbClr val="11A08A"/>
          </a:solidFill>
          <a:ln>
            <a:solidFill>
              <a:srgbClr val="C4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white"/>
                </a:solidFill>
                <a:latin typeface="Calibri" panose="020F0502020204030204"/>
              </a:rPr>
              <a:t>Only 40% of graduates (highest earners) expected to pay any real interest</a:t>
            </a:r>
          </a:p>
        </p:txBody>
      </p:sp>
      <p:sp>
        <p:nvSpPr>
          <p:cNvPr id="16" name="TextBox 15">
            <a:extLst>
              <a:ext uri="{FF2B5EF4-FFF2-40B4-BE49-F238E27FC236}">
                <a16:creationId xmlns:a16="http://schemas.microsoft.com/office/drawing/2014/main" xmlns="" id="{E4108D98-9798-45C6-A95E-BC294327B113}"/>
              </a:ext>
            </a:extLst>
          </p:cNvPr>
          <p:cNvSpPr txBox="1"/>
          <p:nvPr/>
        </p:nvSpPr>
        <p:spPr>
          <a:xfrm>
            <a:off x="5072544" y="6605965"/>
            <a:ext cx="5595457" cy="215444"/>
          </a:xfrm>
          <a:prstGeom prst="rect">
            <a:avLst/>
          </a:prstGeom>
          <a:noFill/>
        </p:spPr>
        <p:txBody>
          <a:bodyPr wrap="square" rtlCol="0">
            <a:spAutoFit/>
          </a:bodyPr>
          <a:lstStyle/>
          <a:p>
            <a:pPr algn="r" defTabSz="457200"/>
            <a:r>
              <a:rPr lang="en-GB" sz="800" dirty="0">
                <a:solidFill>
                  <a:schemeClr val="bg1"/>
                </a:solidFill>
                <a:latin typeface="Calibri" panose="020F0502020204030204"/>
              </a:rPr>
              <a:t>Source: EPI modelling based on DfE student loans ready reckoner</a:t>
            </a:r>
          </a:p>
        </p:txBody>
      </p:sp>
      <p:pic>
        <p:nvPicPr>
          <p:cNvPr id="13" name="Picture 27" descr="C:\Users\local admin\Downloads\final-83-14-57-0.png">
            <a:extLst>
              <a:ext uri="{FF2B5EF4-FFF2-40B4-BE49-F238E27FC236}">
                <a16:creationId xmlns:a16="http://schemas.microsoft.com/office/drawing/2014/main" xmlns="" id="{435E3AE1-C662-422E-96A0-D5BA1864504B}"/>
              </a:ext>
            </a:extLst>
          </p:cNvPr>
          <p:cNvPicPr>
            <a:picLocks noChangeAspect="1"/>
          </p:cNvPicPr>
          <p:nvPr/>
        </p:nvPicPr>
        <p:blipFill>
          <a:blip r:embed="rId4"/>
          <a:srcRect/>
          <a:stretch>
            <a:fillRect/>
          </a:stretch>
        </p:blipFill>
        <p:spPr>
          <a:xfrm>
            <a:off x="10535991" y="87197"/>
            <a:ext cx="1616165" cy="763459"/>
          </a:xfrm>
          <a:prstGeom prst="rect">
            <a:avLst/>
          </a:prstGeom>
          <a:noFill/>
          <a:ln cap="flat">
            <a:noFill/>
          </a:ln>
        </p:spPr>
      </p:pic>
    </p:spTree>
    <p:extLst>
      <p:ext uri="{BB962C8B-B14F-4D97-AF65-F5344CB8AC3E}">
        <p14:creationId xmlns:p14="http://schemas.microsoft.com/office/powerpoint/2010/main" val="228445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graphicEl>
                                              <a:chart seriesIdx="0" categoryIdx="-4" bldStep="series"/>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graphicEl>
                                              <a:chart seriesIdx="1" categoryIdx="-4" bldStep="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P spid="11" grpId="0" animBg="1"/>
      <p:bldP spid="12" grpId="0" animBg="1"/>
      <p:bldP spid="9"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xmlns="" id="{F24B7C86-1BB2-4686-B397-09BA498EA4CA}"/>
              </a:ext>
            </a:extLst>
          </p:cNvPr>
          <p:cNvSpPr/>
          <p:nvPr/>
        </p:nvSpPr>
        <p:spPr>
          <a:xfrm>
            <a:off x="0" y="6473169"/>
            <a:ext cx="12192000" cy="384831"/>
          </a:xfrm>
          <a:prstGeom prst="rect">
            <a:avLst/>
          </a:prstGeom>
          <a:solidFill>
            <a:srgbClr val="11A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8" name="TextBox 7">
            <a:extLst>
              <a:ext uri="{FF2B5EF4-FFF2-40B4-BE49-F238E27FC236}">
                <a16:creationId xmlns:a16="http://schemas.microsoft.com/office/drawing/2014/main" xmlns="" id="{DF9F87BC-F08C-4317-8FE7-E3731A431E2B}"/>
              </a:ext>
            </a:extLst>
          </p:cNvPr>
          <p:cNvSpPr txBox="1"/>
          <p:nvPr/>
        </p:nvSpPr>
        <p:spPr>
          <a:xfrm>
            <a:off x="760304" y="909948"/>
            <a:ext cx="10671392" cy="255454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4"/>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Wider tertiary offer</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 Case for developing a stronger and more coherent funding offer for non-HE post 18 funding</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Funding gap between FE and HE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Lack of provision for high level technical skills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4"/>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Progressivity -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What can be done to maintain the balance?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Lowering fees and interest rates will favour the highest earners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Maintenance grants? </a:t>
            </a:r>
          </a:p>
        </p:txBody>
      </p:sp>
      <p:sp>
        <p:nvSpPr>
          <p:cNvPr id="9" name="Title 1">
            <a:extLst>
              <a:ext uri="{FF2B5EF4-FFF2-40B4-BE49-F238E27FC236}">
                <a16:creationId xmlns:a16="http://schemas.microsoft.com/office/drawing/2014/main" xmlns="" id="{FD565191-520C-404B-AE81-D0178195EC88}"/>
              </a:ext>
            </a:extLst>
          </p:cNvPr>
          <p:cNvSpPr>
            <a:spLocks noGrp="1"/>
          </p:cNvSpPr>
          <p:nvPr>
            <p:ph type="title"/>
          </p:nvPr>
        </p:nvSpPr>
        <p:spPr>
          <a:xfrm>
            <a:off x="334862" y="84325"/>
            <a:ext cx="11099332" cy="872454"/>
          </a:xfrm>
        </p:spPr>
        <p:txBody>
          <a:bodyPr>
            <a:normAutofit/>
          </a:bodyPr>
          <a:lstStyle/>
          <a:p>
            <a:r>
              <a:rPr lang="en-GB" sz="3000" b="1" dirty="0">
                <a:solidFill>
                  <a:srgbClr val="008080"/>
                </a:solidFill>
                <a:latin typeface="+mn-lt"/>
              </a:rPr>
              <a:t>EPI priorities for the Post 18 Review</a:t>
            </a:r>
            <a:endParaRPr lang="en-GB" sz="3000" dirty="0"/>
          </a:p>
        </p:txBody>
      </p:sp>
      <p:sp>
        <p:nvSpPr>
          <p:cNvPr id="5" name="Slide Number Placeholder 3">
            <a:extLst>
              <a:ext uri="{FF2B5EF4-FFF2-40B4-BE49-F238E27FC236}">
                <a16:creationId xmlns:a16="http://schemas.microsoft.com/office/drawing/2014/main" xmlns="" id="{AE593CE9-3CE3-490A-8F84-656668E20822}"/>
              </a:ext>
            </a:extLst>
          </p:cNvPr>
          <p:cNvSpPr>
            <a:spLocks noGrp="1"/>
          </p:cNvSpPr>
          <p:nvPr>
            <p:ph type="sldNum" sz="quarter" idx="12"/>
          </p:nvPr>
        </p:nvSpPr>
        <p:spPr>
          <a:xfrm>
            <a:off x="9448800" y="6531126"/>
            <a:ext cx="2743200" cy="365125"/>
          </a:xfrm>
        </p:spPr>
        <p:txBody>
          <a:bodyPr/>
          <a:lstStyle/>
          <a:p>
            <a:pPr defTabSz="457200"/>
            <a:fld id="{ED9DE18E-F2A3-4858-8433-156A7BE29166}" type="slidenum">
              <a:rPr lang="en-GB">
                <a:solidFill>
                  <a:prstClr val="white"/>
                </a:solidFill>
                <a:latin typeface="Calibri" panose="020F0502020204030204"/>
              </a:rPr>
              <a:pPr defTabSz="457200"/>
              <a:t>100</a:t>
            </a:fld>
            <a:endParaRPr lang="en-GB" dirty="0">
              <a:solidFill>
                <a:prstClr val="white"/>
              </a:solidFill>
              <a:latin typeface="Calibri" panose="020F0502020204030204"/>
            </a:endParaRPr>
          </a:p>
        </p:txBody>
      </p:sp>
    </p:spTree>
    <p:extLst>
      <p:ext uri="{BB962C8B-B14F-4D97-AF65-F5344CB8AC3E}">
        <p14:creationId xmlns:p14="http://schemas.microsoft.com/office/powerpoint/2010/main" val="113312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9C2ADC-1D3C-4454-BB4C-B10FDBC4BDE8}"/>
              </a:ext>
            </a:extLst>
          </p:cNvPr>
          <p:cNvSpPr>
            <a:spLocks noGrp="1"/>
          </p:cNvSpPr>
          <p:nvPr>
            <p:ph type="ctrTitle"/>
          </p:nvPr>
        </p:nvSpPr>
        <p:spPr/>
        <p:txBody>
          <a:bodyPr/>
          <a:lstStyle/>
          <a:p>
            <a:r>
              <a:rPr lang="en-GB" dirty="0"/>
              <a:t>Q&amp;A with Gerard Dominguez-</a:t>
            </a:r>
            <a:r>
              <a:rPr lang="en-GB" dirty="0" err="1"/>
              <a:t>Reig</a:t>
            </a:r>
            <a:r>
              <a:rPr lang="en-GB" dirty="0"/>
              <a:t> &amp; </a:t>
            </a:r>
            <a:br>
              <a:rPr lang="en-GB" dirty="0"/>
            </a:br>
            <a:r>
              <a:rPr lang="en-GB" dirty="0"/>
              <a:t>David Robinson </a:t>
            </a:r>
          </a:p>
        </p:txBody>
      </p:sp>
      <p:sp>
        <p:nvSpPr>
          <p:cNvPr id="4" name="Subtitle 3">
            <a:extLst>
              <a:ext uri="{FF2B5EF4-FFF2-40B4-BE49-F238E27FC236}">
                <a16:creationId xmlns:a16="http://schemas.microsoft.com/office/drawing/2014/main" xmlns="" id="{17359627-D869-4C55-A61A-B69FB806B54F}"/>
              </a:ext>
            </a:extLst>
          </p:cNvPr>
          <p:cNvSpPr txBox="1">
            <a:spLocks noGrp="1"/>
          </p:cNvSpPr>
          <p:nvPr>
            <p:ph type="subTitle" idx="1"/>
          </p:nvPr>
        </p:nvSpPr>
        <p:spPr>
          <a:xfrm>
            <a:off x="0" y="3602041"/>
            <a:ext cx="12191996" cy="521681"/>
          </a:xfrm>
          <a:prstGeom prst="rect">
            <a:avLst/>
          </a:prstGeom>
          <a:noFill/>
        </p:spPr>
        <p:txBody>
          <a:bodyPr wrap="square" rtlCol="0">
            <a:spAutoFit/>
          </a:bodyPr>
          <a:lstStyle/>
          <a:p>
            <a:pPr algn="ctr"/>
            <a:r>
              <a:rPr lang="en-GB" b="1" i="1" dirty="0">
                <a:solidFill>
                  <a:schemeClr val="bg1"/>
                </a:solidFill>
                <a:latin typeface="+mn-lt"/>
              </a:rPr>
              <a:t>Chaired by: Natalie </a:t>
            </a:r>
            <a:r>
              <a:rPr lang="en-GB" b="1" i="1" dirty="0" err="1">
                <a:solidFill>
                  <a:schemeClr val="bg1"/>
                </a:solidFill>
                <a:latin typeface="+mn-lt"/>
              </a:rPr>
              <a:t>Perera</a:t>
            </a:r>
            <a:r>
              <a:rPr lang="en-GB" b="1" i="1" dirty="0">
                <a:solidFill>
                  <a:schemeClr val="bg1"/>
                </a:solidFill>
                <a:latin typeface="+mn-lt"/>
              </a:rPr>
              <a:t>, Executive Director, Education Policy Institute </a:t>
            </a:r>
          </a:p>
        </p:txBody>
      </p:sp>
    </p:spTree>
    <p:extLst>
      <p:ext uri="{BB962C8B-B14F-4D97-AF65-F5344CB8AC3E}">
        <p14:creationId xmlns:p14="http://schemas.microsoft.com/office/powerpoint/2010/main" val="162942915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E3B21F-D36E-4FA2-B7E1-ED186806FD4F}"/>
              </a:ext>
            </a:extLst>
          </p:cNvPr>
          <p:cNvSpPr>
            <a:spLocks noGrp="1"/>
          </p:cNvSpPr>
          <p:nvPr>
            <p:ph type="ctrTitle"/>
          </p:nvPr>
        </p:nvSpPr>
        <p:spPr/>
        <p:txBody>
          <a:bodyPr/>
          <a:lstStyle/>
          <a:p>
            <a:r>
              <a:rPr lang="en-GB" dirty="0"/>
              <a:t>The options for changing the funding of higher education</a:t>
            </a:r>
          </a:p>
        </p:txBody>
      </p:sp>
      <p:sp>
        <p:nvSpPr>
          <p:cNvPr id="3" name="Subtitle 2">
            <a:extLst>
              <a:ext uri="{FF2B5EF4-FFF2-40B4-BE49-F238E27FC236}">
                <a16:creationId xmlns:a16="http://schemas.microsoft.com/office/drawing/2014/main" xmlns="" id="{08CB2477-A3EA-4E84-AEA6-65E78DBE6DF7}"/>
              </a:ext>
            </a:extLst>
          </p:cNvPr>
          <p:cNvSpPr>
            <a:spLocks noGrp="1"/>
          </p:cNvSpPr>
          <p:nvPr>
            <p:ph type="subTitle" idx="1"/>
          </p:nvPr>
        </p:nvSpPr>
        <p:spPr/>
        <p:txBody>
          <a:bodyPr/>
          <a:lstStyle/>
          <a:p>
            <a:r>
              <a:rPr lang="en-GB" dirty="0"/>
              <a:t>Lord David Willetts, Executive Chair, Resolution Foundation </a:t>
            </a:r>
          </a:p>
          <a:p>
            <a:endParaRPr lang="en-GB" dirty="0"/>
          </a:p>
        </p:txBody>
      </p:sp>
    </p:spTree>
    <p:extLst>
      <p:ext uri="{BB962C8B-B14F-4D97-AF65-F5344CB8AC3E}">
        <p14:creationId xmlns:p14="http://schemas.microsoft.com/office/powerpoint/2010/main" val="287173428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07070" y="5307957"/>
            <a:ext cx="4977863" cy="959221"/>
          </a:xfrm>
        </p:spPr>
        <p:txBody>
          <a:bodyPr>
            <a:normAutofit fontScale="90000"/>
          </a:bodyPr>
          <a:lstStyle/>
          <a:p>
            <a:r>
              <a:rPr lang="en-US" sz="6000" spc="50" dirty="0"/>
              <a:t>EDUCATION</a:t>
            </a:r>
          </a:p>
        </p:txBody>
      </p:sp>
      <p:sp>
        <p:nvSpPr>
          <p:cNvPr id="3" name="Subtitle 2"/>
          <p:cNvSpPr>
            <a:spLocks noGrp="1"/>
          </p:cNvSpPr>
          <p:nvPr>
            <p:ph type="subTitle" idx="1"/>
          </p:nvPr>
        </p:nvSpPr>
        <p:spPr>
          <a:xfrm>
            <a:off x="3380792" y="608484"/>
            <a:ext cx="5430416" cy="948308"/>
          </a:xfrm>
        </p:spPr>
        <p:txBody>
          <a:bodyPr>
            <a:normAutofit/>
          </a:bodyPr>
          <a:lstStyle/>
          <a:p>
            <a:r>
              <a:rPr lang="en-US" sz="4800" dirty="0">
                <a:solidFill>
                  <a:schemeClr val="accent6">
                    <a:lumMod val="75000"/>
                  </a:schemeClr>
                </a:solidFill>
                <a:cs typeface="Aparajita" panose="020B0604020202020204" pitchFamily="34" charset="0"/>
              </a:rPr>
              <a:t>DAVID WILLETTS</a:t>
            </a:r>
          </a:p>
        </p:txBody>
      </p:sp>
      <p:pic>
        <p:nvPicPr>
          <p:cNvPr id="19458" name="Picture 2" descr="Image result for mortar board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868492" y="2204864"/>
            <a:ext cx="2455019" cy="2455020"/>
          </a:xfrm>
          <a:prstGeom prst="rect">
            <a:avLst/>
          </a:prstGeom>
          <a:noFill/>
          <a:effectLst/>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
        <p:nvSpPr>
          <p:cNvPr id="10" name="Title 1"/>
          <p:cNvSpPr txBox="1">
            <a:spLocks/>
          </p:cNvSpPr>
          <p:nvPr/>
        </p:nvSpPr>
        <p:spPr>
          <a:xfrm>
            <a:off x="3607070" y="4685966"/>
            <a:ext cx="4843157" cy="1101601"/>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100" dirty="0">
                <a:solidFill>
                  <a:prstClr val="black"/>
                </a:solidFill>
                <a:latin typeface="Goudy Old Style" panose="02020502050305020303" pitchFamily="18" charset="0"/>
              </a:rPr>
              <a:t> </a:t>
            </a:r>
            <a:r>
              <a:rPr lang="en-US" sz="4700" dirty="0">
                <a:solidFill>
                  <a:prstClr val="black"/>
                </a:solidFill>
                <a:latin typeface="Goudy Old Style" panose="02020502050305020303" pitchFamily="18" charset="0"/>
              </a:rPr>
              <a:t>A UNIVERSITY</a:t>
            </a:r>
            <a:endParaRPr lang="en-US" sz="4700" spc="50" dirty="0">
              <a:solidFill>
                <a:prstClr val="black"/>
              </a:solidFill>
              <a:latin typeface="Goudy Old Style" panose="02020502050305020303" pitchFamily="18" charset="0"/>
            </a:endParaRPr>
          </a:p>
        </p:txBody>
      </p:sp>
      <p:sp>
        <p:nvSpPr>
          <p:cNvPr id="6" name="Title 1"/>
          <p:cNvSpPr txBox="1">
            <a:spLocks/>
          </p:cNvSpPr>
          <p:nvPr/>
        </p:nvSpPr>
        <p:spPr>
          <a:xfrm>
            <a:off x="3607069" y="5858757"/>
            <a:ext cx="4843157" cy="1101601"/>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a:solidFill>
                  <a:prstClr val="black"/>
                </a:solidFill>
                <a:latin typeface="Goudy Old Style" panose="02020502050305020303" pitchFamily="18" charset="0"/>
              </a:rPr>
              <a:t>March 2018</a:t>
            </a:r>
            <a:endParaRPr lang="en-US" sz="2000" spc="50" dirty="0">
              <a:solidFill>
                <a:prstClr val="black"/>
              </a:solidFill>
              <a:latin typeface="Goudy Old Style" panose="02020502050305020303" pitchFamily="18" charset="0"/>
            </a:endParaRPr>
          </a:p>
        </p:txBody>
      </p:sp>
    </p:spTree>
    <p:extLst>
      <p:ext uri="{BB962C8B-B14F-4D97-AF65-F5344CB8AC3E}">
        <p14:creationId xmlns:p14="http://schemas.microsoft.com/office/powerpoint/2010/main" val="3747653599"/>
      </p:ext>
    </p:extLst>
  </p:cSld>
  <p:clrMapOvr>
    <a:overrideClrMapping bg1="lt1" tx1="dk1" bg2="lt2" tx2="dk2" accent1="accent1" accent2="accent2" accent3="accent3" accent4="accent4" accent5="accent5" accent6="accent6" hlink="hlink" folHlink="folHlink"/>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p:txBody>
          <a:bodyPr>
            <a:normAutofit fontScale="90000"/>
          </a:bodyPr>
          <a:lstStyle/>
          <a:p>
            <a:r>
              <a:rPr lang="en-US" dirty="0"/>
              <a:t> Challenging the </a:t>
            </a:r>
            <a:r>
              <a:rPr lang="en-US" dirty="0" err="1"/>
              <a:t>Edusceptics</a:t>
            </a:r>
            <a:r>
              <a:rPr lang="en-US" dirty="0"/>
              <a:t>: the benefits from higher education</a:t>
            </a:r>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t="7988" b="6928"/>
          <a:stretch/>
        </p:blipFill>
        <p:spPr bwMode="auto">
          <a:xfrm>
            <a:off x="2477598" y="1441157"/>
            <a:ext cx="7236804" cy="450921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5606824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Trends in staff student ratios </a:t>
            </a:r>
          </a:p>
        </p:txBody>
      </p:sp>
      <p:graphicFrame>
        <p:nvGraphicFramePr>
          <p:cNvPr id="4" name="Content Placeholder 3"/>
          <p:cNvGraphicFramePr>
            <a:graphicFrameLocks noGrp="1"/>
          </p:cNvGraphicFramePr>
          <p:nvPr>
            <p:ph idx="1"/>
          </p:nvPr>
        </p:nvGraphicFramePr>
        <p:xfrm>
          <a:off x="1981200" y="1600200"/>
          <a:ext cx="8229600" cy="25958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370840">
                <a:tc>
                  <a:txBody>
                    <a:bodyPr/>
                    <a:lstStyle/>
                    <a:p>
                      <a:endParaRPr lang="en-US" dirty="0"/>
                    </a:p>
                  </a:txBody>
                  <a:tcPr/>
                </a:tc>
                <a:tc>
                  <a:txBody>
                    <a:bodyPr/>
                    <a:lstStyle/>
                    <a:p>
                      <a:r>
                        <a:rPr lang="en-US" dirty="0"/>
                        <a:t>University SSR</a:t>
                      </a:r>
                    </a:p>
                  </a:txBody>
                  <a:tcPr/>
                </a:tc>
                <a:tc>
                  <a:txBody>
                    <a:bodyPr/>
                    <a:lstStyle/>
                    <a:p>
                      <a:r>
                        <a:rPr lang="en-US" dirty="0"/>
                        <a:t>School PTR</a:t>
                      </a:r>
                    </a:p>
                  </a:txBody>
                  <a:tcPr/>
                </a:tc>
                <a:extLst>
                  <a:ext uri="{0D108BD9-81ED-4DB2-BD59-A6C34878D82A}">
                    <a16:rowId xmlns:a16="http://schemas.microsoft.com/office/drawing/2014/main" xmlns="" val="10000"/>
                  </a:ext>
                </a:extLst>
              </a:tr>
              <a:tr h="370840">
                <a:tc>
                  <a:txBody>
                    <a:bodyPr/>
                    <a:lstStyle/>
                    <a:p>
                      <a:r>
                        <a:rPr lang="en-US" dirty="0"/>
                        <a:t>1980/81</a:t>
                      </a:r>
                    </a:p>
                  </a:txBody>
                  <a:tcPr/>
                </a:tc>
                <a:tc>
                  <a:txBody>
                    <a:bodyPr/>
                    <a:lstStyle/>
                    <a:p>
                      <a:r>
                        <a:rPr lang="en-US" dirty="0"/>
                        <a:t> 9.1</a:t>
                      </a:r>
                    </a:p>
                  </a:txBody>
                  <a:tcPr/>
                </a:tc>
                <a:tc>
                  <a:txBody>
                    <a:bodyPr/>
                    <a:lstStyle/>
                    <a:p>
                      <a:r>
                        <a:rPr lang="en-US" dirty="0"/>
                        <a:t>18.2</a:t>
                      </a:r>
                    </a:p>
                  </a:txBody>
                  <a:tcPr/>
                </a:tc>
                <a:extLst>
                  <a:ext uri="{0D108BD9-81ED-4DB2-BD59-A6C34878D82A}">
                    <a16:rowId xmlns:a16="http://schemas.microsoft.com/office/drawing/2014/main" xmlns="" val="10001"/>
                  </a:ext>
                </a:extLst>
              </a:tr>
              <a:tr h="370840">
                <a:tc>
                  <a:txBody>
                    <a:bodyPr/>
                    <a:lstStyle/>
                    <a:p>
                      <a:r>
                        <a:rPr lang="en-US" dirty="0"/>
                        <a:t>1990/91</a:t>
                      </a:r>
                    </a:p>
                  </a:txBody>
                  <a:tcPr/>
                </a:tc>
                <a:tc>
                  <a:txBody>
                    <a:bodyPr/>
                    <a:lstStyle/>
                    <a:p>
                      <a:r>
                        <a:rPr lang="en-US" dirty="0"/>
                        <a:t>11.4</a:t>
                      </a:r>
                    </a:p>
                  </a:txBody>
                  <a:tcPr/>
                </a:tc>
                <a:tc>
                  <a:txBody>
                    <a:bodyPr/>
                    <a:lstStyle/>
                    <a:p>
                      <a:r>
                        <a:rPr lang="en-US" dirty="0"/>
                        <a:t>17.3</a:t>
                      </a:r>
                    </a:p>
                  </a:txBody>
                  <a:tcPr/>
                </a:tc>
                <a:extLst>
                  <a:ext uri="{0D108BD9-81ED-4DB2-BD59-A6C34878D82A}">
                    <a16:rowId xmlns:a16="http://schemas.microsoft.com/office/drawing/2014/main" xmlns="" val="10002"/>
                  </a:ext>
                </a:extLst>
              </a:tr>
              <a:tr h="370840">
                <a:tc>
                  <a:txBody>
                    <a:bodyPr/>
                    <a:lstStyle/>
                    <a:p>
                      <a:r>
                        <a:rPr lang="en-US" dirty="0"/>
                        <a:t>2000/2001</a:t>
                      </a:r>
                    </a:p>
                  </a:txBody>
                  <a:tcPr/>
                </a:tc>
                <a:tc>
                  <a:txBody>
                    <a:bodyPr/>
                    <a:lstStyle/>
                    <a:p>
                      <a:r>
                        <a:rPr lang="en-US" dirty="0"/>
                        <a:t>18.1</a:t>
                      </a:r>
                    </a:p>
                  </a:txBody>
                  <a:tcPr/>
                </a:tc>
                <a:tc>
                  <a:txBody>
                    <a:bodyPr/>
                    <a:lstStyle/>
                    <a:p>
                      <a:r>
                        <a:rPr lang="en-US" dirty="0"/>
                        <a:t>17.9</a:t>
                      </a:r>
                    </a:p>
                  </a:txBody>
                  <a:tcPr/>
                </a:tc>
                <a:extLst>
                  <a:ext uri="{0D108BD9-81ED-4DB2-BD59-A6C34878D82A}">
                    <a16:rowId xmlns:a16="http://schemas.microsoft.com/office/drawing/2014/main" xmlns="" val="10003"/>
                  </a:ext>
                </a:extLst>
              </a:tr>
              <a:tr h="370840">
                <a:tc>
                  <a:txBody>
                    <a:bodyPr/>
                    <a:lstStyle/>
                    <a:p>
                      <a:r>
                        <a:rPr lang="en-US" dirty="0"/>
                        <a:t>2010/2001</a:t>
                      </a:r>
                    </a:p>
                  </a:txBody>
                  <a:tcPr/>
                </a:tc>
                <a:tc>
                  <a:txBody>
                    <a:bodyPr/>
                    <a:lstStyle/>
                    <a:p>
                      <a:r>
                        <a:rPr lang="en-US" dirty="0"/>
                        <a:t>17.4</a:t>
                      </a:r>
                    </a:p>
                  </a:txBody>
                  <a:tcPr/>
                </a:tc>
                <a:tc>
                  <a:txBody>
                    <a:bodyPr/>
                    <a:lstStyle/>
                    <a:p>
                      <a:r>
                        <a:rPr lang="en-US" dirty="0"/>
                        <a:t>15.6</a:t>
                      </a:r>
                    </a:p>
                  </a:txBody>
                  <a:tcPr/>
                </a:tc>
                <a:extLst>
                  <a:ext uri="{0D108BD9-81ED-4DB2-BD59-A6C34878D82A}">
                    <a16:rowId xmlns:a16="http://schemas.microsoft.com/office/drawing/2014/main" xmlns="" val="10004"/>
                  </a:ext>
                </a:extLst>
              </a:tr>
              <a:tr h="370840">
                <a:tc>
                  <a:txBody>
                    <a:bodyPr/>
                    <a:lstStyle/>
                    <a:p>
                      <a:r>
                        <a:rPr lang="en-US" dirty="0"/>
                        <a:t>2013/2014</a:t>
                      </a:r>
                    </a:p>
                  </a:txBody>
                  <a:tcPr/>
                </a:tc>
                <a:tc>
                  <a:txBody>
                    <a:bodyPr/>
                    <a:lstStyle/>
                    <a:p>
                      <a:r>
                        <a:rPr lang="en-US" dirty="0"/>
                        <a:t>16.2</a:t>
                      </a:r>
                    </a:p>
                  </a:txBody>
                  <a:tcPr/>
                </a:tc>
                <a:tc>
                  <a:txBody>
                    <a:bodyPr/>
                    <a:lstStyle/>
                    <a:p>
                      <a:r>
                        <a:rPr lang="en-US" dirty="0"/>
                        <a:t>15.4</a:t>
                      </a:r>
                    </a:p>
                  </a:txBody>
                  <a:tcPr/>
                </a:tc>
                <a:extLst>
                  <a:ext uri="{0D108BD9-81ED-4DB2-BD59-A6C34878D82A}">
                    <a16:rowId xmlns:a16="http://schemas.microsoft.com/office/drawing/2014/main" xmlns="" val="10005"/>
                  </a:ext>
                </a:extLst>
              </a:tr>
              <a:tr h="370840">
                <a:tc>
                  <a:txBody>
                    <a:bodyPr/>
                    <a:lstStyle/>
                    <a:p>
                      <a:r>
                        <a:rPr lang="en-US" dirty="0"/>
                        <a:t>2014/15</a:t>
                      </a:r>
                    </a:p>
                  </a:txBody>
                  <a:tcPr/>
                </a:tc>
                <a:tc>
                  <a:txBody>
                    <a:bodyPr/>
                    <a:lstStyle/>
                    <a:p>
                      <a:r>
                        <a:rPr lang="en-US" dirty="0"/>
                        <a:t>15.4</a:t>
                      </a:r>
                    </a:p>
                  </a:txBody>
                  <a:tcPr/>
                </a:tc>
                <a:tc>
                  <a:txBody>
                    <a:bodyPr/>
                    <a:lstStyle/>
                    <a:p>
                      <a:r>
                        <a:rPr lang="en-US" dirty="0"/>
                        <a:t>15.5</a:t>
                      </a:r>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34462718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2948685" y="1435404"/>
          <a:ext cx="6300000" cy="414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057310" y="5640418"/>
            <a:ext cx="6768752" cy="246221"/>
          </a:xfrm>
          <a:prstGeom prst="rect">
            <a:avLst/>
          </a:prstGeom>
          <a:noFill/>
        </p:spPr>
        <p:txBody>
          <a:bodyPr wrap="square" rtlCol="0">
            <a:spAutoFit/>
          </a:bodyPr>
          <a:lstStyle/>
          <a:p>
            <a:pPr defTabSz="457200"/>
            <a:r>
              <a:rPr lang="en-GB" sz="1000" i="1" dirty="0">
                <a:solidFill>
                  <a:prstClr val="black"/>
                </a:solidFill>
                <a:latin typeface="Calibri"/>
              </a:rPr>
              <a:t>Source: House of Commons Library</a:t>
            </a:r>
          </a:p>
        </p:txBody>
      </p:sp>
      <p:sp>
        <p:nvSpPr>
          <p:cNvPr id="8" name="Title 7"/>
          <p:cNvSpPr>
            <a:spLocks noGrp="1"/>
          </p:cNvSpPr>
          <p:nvPr>
            <p:ph type="title"/>
          </p:nvPr>
        </p:nvSpPr>
        <p:spPr/>
        <p:txBody>
          <a:bodyPr>
            <a:normAutofit fontScale="90000"/>
          </a:bodyPr>
          <a:lstStyle/>
          <a:p>
            <a:r>
              <a:rPr lang="en-US" dirty="0"/>
              <a:t>Higher education is never a priority for public spending</a:t>
            </a:r>
          </a:p>
        </p:txBody>
      </p:sp>
    </p:spTree>
    <p:extLst>
      <p:ext uri="{BB962C8B-B14F-4D97-AF65-F5344CB8AC3E}">
        <p14:creationId xmlns:p14="http://schemas.microsoft.com/office/powerpoint/2010/main" val="200755578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Median Wages: post-graduates, graduates, and non-graduates 2016 </a:t>
            </a:r>
            <a:endParaRPr lang="en-US" dirty="0"/>
          </a:p>
        </p:txBody>
      </p:sp>
      <p:pic>
        <p:nvPicPr>
          <p:cNvPr id="4" name="Picture 3"/>
          <p:cNvPicPr>
            <a:picLocks noChangeAspect="1"/>
          </p:cNvPicPr>
          <p:nvPr/>
        </p:nvPicPr>
        <p:blipFill>
          <a:blip r:embed="rId2"/>
          <a:stretch>
            <a:fillRect/>
          </a:stretch>
        </p:blipFill>
        <p:spPr>
          <a:xfrm>
            <a:off x="2711624" y="1916832"/>
            <a:ext cx="6408712" cy="4354672"/>
          </a:xfrm>
          <a:prstGeom prst="rect">
            <a:avLst/>
          </a:prstGeom>
        </p:spPr>
      </p:pic>
    </p:spTree>
    <p:extLst>
      <p:ext uri="{BB962C8B-B14F-4D97-AF65-F5344CB8AC3E}">
        <p14:creationId xmlns:p14="http://schemas.microsoft.com/office/powerpoint/2010/main" val="312557955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Marx was right.  </a:t>
            </a:r>
          </a:p>
        </p:txBody>
      </p:sp>
      <p:sp>
        <p:nvSpPr>
          <p:cNvPr id="3" name="Content Placeholder 2"/>
          <p:cNvSpPr>
            <a:spLocks noGrp="1"/>
          </p:cNvSpPr>
          <p:nvPr>
            <p:ph idx="1"/>
          </p:nvPr>
        </p:nvSpPr>
        <p:spPr/>
        <p:txBody>
          <a:bodyPr/>
          <a:lstStyle/>
          <a:p>
            <a:pPr>
              <a:buNone/>
            </a:pPr>
            <a:r>
              <a:rPr lang="en-GB" dirty="0"/>
              <a:t>   “If…higher education institutions are also “free”, that only means in fact defraying the cost of education of the bourgeoisie from the general tax receipts.”</a:t>
            </a:r>
          </a:p>
          <a:p>
            <a:pPr>
              <a:buNone/>
            </a:pPr>
            <a:endParaRPr lang="en-GB" dirty="0"/>
          </a:p>
          <a:p>
            <a:pPr>
              <a:buNone/>
            </a:pPr>
            <a:r>
              <a:rPr lang="en-GB" dirty="0"/>
              <a:t>   Karl Marx, Critique of the Gotha Programme 1875.</a:t>
            </a:r>
          </a:p>
          <a:p>
            <a:pPr>
              <a:buNone/>
            </a:pPr>
            <a:endParaRPr lang="en-US" dirty="0"/>
          </a:p>
        </p:txBody>
      </p:sp>
    </p:spTree>
    <p:extLst>
      <p:ext uri="{BB962C8B-B14F-4D97-AF65-F5344CB8AC3E}">
        <p14:creationId xmlns:p14="http://schemas.microsoft.com/office/powerpoint/2010/main" val="220393017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“Spending” is not the same as  “Public spending” </a:t>
            </a:r>
          </a:p>
        </p:txBody>
      </p:sp>
      <p:sp>
        <p:nvSpPr>
          <p:cNvPr id="3" name="Content Placeholder 2"/>
          <p:cNvSpPr>
            <a:spLocks noGrp="1"/>
          </p:cNvSpPr>
          <p:nvPr>
            <p:ph idx="1"/>
          </p:nvPr>
        </p:nvSpPr>
        <p:spPr/>
        <p:txBody>
          <a:bodyPr>
            <a:normAutofit fontScale="92500" lnSpcReduction="10000"/>
          </a:bodyPr>
          <a:lstStyle/>
          <a:p>
            <a:r>
              <a:rPr lang="en-US" dirty="0"/>
              <a:t>You can’t bring your personal definition of public spending to the debate – and can’t bring your own tax to finance it either.</a:t>
            </a:r>
          </a:p>
          <a:p>
            <a:endParaRPr lang="en-US" dirty="0"/>
          </a:p>
          <a:p>
            <a:r>
              <a:rPr lang="en-US" dirty="0"/>
              <a:t>Treatment in the National Accounts on international standards  – not public spending nor borrowing but do add to national debt and  eventual write-offs add to PSBR.</a:t>
            </a:r>
          </a:p>
          <a:p>
            <a:endParaRPr lang="en-US" dirty="0"/>
          </a:p>
          <a:p>
            <a:r>
              <a:rPr lang="en-US" dirty="0"/>
              <a:t>Government Accounts are for Treasury to monitor departmental spending – that is why we have the  RAB charge</a:t>
            </a:r>
          </a:p>
          <a:p>
            <a:endParaRPr lang="en-US" dirty="0"/>
          </a:p>
        </p:txBody>
      </p:sp>
    </p:spTree>
    <p:extLst>
      <p:ext uri="{BB962C8B-B14F-4D97-AF65-F5344CB8AC3E}">
        <p14:creationId xmlns:p14="http://schemas.microsoft.com/office/powerpoint/2010/main" val="1063170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29AF5BDB-0943-484E-99B5-AB002876BD29}"/>
              </a:ext>
            </a:extLst>
          </p:cNvPr>
          <p:cNvSpPr/>
          <p:nvPr/>
        </p:nvSpPr>
        <p:spPr>
          <a:xfrm>
            <a:off x="0" y="6473166"/>
            <a:ext cx="12191996" cy="384834"/>
          </a:xfrm>
          <a:prstGeom prst="rect">
            <a:avLst/>
          </a:prstGeom>
          <a:solidFill>
            <a:srgbClr val="11A08A"/>
          </a:solidFill>
          <a:ln cap="flat">
            <a:noFill/>
            <a:prstDash val="solid"/>
          </a:ln>
        </p:spPr>
        <p:txBody>
          <a:bodyPr vert="horz" wrap="square" lIns="91440" tIns="45720" rIns="91440" bIns="45720" anchor="ctr" anchorCtr="1" compatLnSpc="1">
            <a:noAutofit/>
          </a:bodyPr>
          <a:lstStyle/>
          <a:p>
            <a:pPr lvl="0" algn="ctr">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sp>
        <p:nvSpPr>
          <p:cNvPr id="4" name="Slide Number Placeholder 3">
            <a:extLst>
              <a:ext uri="{FF2B5EF4-FFF2-40B4-BE49-F238E27FC236}">
                <a16:creationId xmlns:a16="http://schemas.microsoft.com/office/drawing/2014/main" xmlns="" id="{B1937128-E478-4085-8959-D6E6D459859B}"/>
              </a:ext>
            </a:extLst>
          </p:cNvPr>
          <p:cNvSpPr>
            <a:spLocks noGrp="1"/>
          </p:cNvSpPr>
          <p:nvPr>
            <p:ph type="sldNum" sz="quarter" idx="12"/>
          </p:nvPr>
        </p:nvSpPr>
        <p:spPr/>
        <p:txBody>
          <a:bodyPr/>
          <a:lstStyle/>
          <a:p>
            <a:pPr defTabSz="457200"/>
            <a:fld id="{ED9DE18E-F2A3-4858-8433-156A7BE29166}" type="slidenum">
              <a:rPr lang="en-GB">
                <a:solidFill>
                  <a:prstClr val="white"/>
                </a:solidFill>
                <a:latin typeface="Calibri" panose="020F0502020204030204"/>
              </a:rPr>
              <a:pPr defTabSz="457200"/>
              <a:t>11</a:t>
            </a:fld>
            <a:endParaRPr lang="en-GB" dirty="0">
              <a:solidFill>
                <a:prstClr val="white"/>
              </a:solidFill>
              <a:latin typeface="Calibri" panose="020F0502020204030204"/>
            </a:endParaRPr>
          </a:p>
        </p:txBody>
      </p:sp>
      <p:graphicFrame>
        <p:nvGraphicFramePr>
          <p:cNvPr id="5" name="Chart 4">
            <a:extLst>
              <a:ext uri="{FF2B5EF4-FFF2-40B4-BE49-F238E27FC236}">
                <a16:creationId xmlns:a16="http://schemas.microsoft.com/office/drawing/2014/main" xmlns="" id="{090197E3-56D6-4096-BD72-8ADD06455DA7}"/>
              </a:ext>
            </a:extLst>
          </p:cNvPr>
          <p:cNvGraphicFramePr>
            <a:graphicFrameLocks/>
          </p:cNvGraphicFramePr>
          <p:nvPr>
            <p:extLst>
              <p:ext uri="{D42A27DB-BD31-4B8C-83A1-F6EECF244321}">
                <p14:modId xmlns:p14="http://schemas.microsoft.com/office/powerpoint/2010/main" val="609429302"/>
              </p:ext>
            </p:extLst>
          </p:nvPr>
        </p:nvGraphicFramePr>
        <p:xfrm>
          <a:off x="1391991" y="970176"/>
          <a:ext cx="9144000" cy="545576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xmlns="" id="{5A71BD3C-0B09-46CE-8A9C-09D2C9E532ED}"/>
              </a:ext>
            </a:extLst>
          </p:cNvPr>
          <p:cNvSpPr txBox="1"/>
          <p:nvPr/>
        </p:nvSpPr>
        <p:spPr>
          <a:xfrm>
            <a:off x="3168398" y="744463"/>
            <a:ext cx="6391003" cy="369332"/>
          </a:xfrm>
          <a:prstGeom prst="rect">
            <a:avLst/>
          </a:prstGeom>
          <a:noFill/>
        </p:spPr>
        <p:txBody>
          <a:bodyPr wrap="square" rtlCol="0">
            <a:spAutoFit/>
          </a:bodyPr>
          <a:lstStyle/>
          <a:p>
            <a:pPr defTabSz="457200"/>
            <a:r>
              <a:rPr lang="en-GB" b="1" dirty="0">
                <a:solidFill>
                  <a:prstClr val="black"/>
                </a:solidFill>
                <a:latin typeface="Calibri" panose="020F0502020204030204"/>
              </a:rPr>
              <a:t>Student loans: Government outlays and repayment forecasts</a:t>
            </a:r>
          </a:p>
        </p:txBody>
      </p:sp>
      <p:sp>
        <p:nvSpPr>
          <p:cNvPr id="7" name="Rectangle: Rounded Corners 6">
            <a:extLst>
              <a:ext uri="{FF2B5EF4-FFF2-40B4-BE49-F238E27FC236}">
                <a16:creationId xmlns:a16="http://schemas.microsoft.com/office/drawing/2014/main" xmlns="" id="{3D70B22A-A346-4701-AD73-ECCD9272C914}"/>
              </a:ext>
            </a:extLst>
          </p:cNvPr>
          <p:cNvSpPr/>
          <p:nvPr/>
        </p:nvSpPr>
        <p:spPr>
          <a:xfrm>
            <a:off x="6960957" y="4063137"/>
            <a:ext cx="2879404" cy="1358845"/>
          </a:xfrm>
          <a:prstGeom prst="roundRect">
            <a:avLst/>
          </a:prstGeom>
          <a:solidFill>
            <a:srgbClr val="11A08A"/>
          </a:solidFill>
          <a:ln>
            <a:solidFill>
              <a:srgbClr val="C4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b="1" dirty="0">
                <a:solidFill>
                  <a:prstClr val="white"/>
                </a:solidFill>
                <a:latin typeface="Calibri" panose="020F0502020204030204"/>
              </a:rPr>
              <a:t>Immediate loan outlay, but only gradual increase in repayment means stable government subsidy only from 2040s</a:t>
            </a:r>
          </a:p>
        </p:txBody>
      </p:sp>
      <p:sp>
        <p:nvSpPr>
          <p:cNvPr id="8" name="Title 1">
            <a:extLst>
              <a:ext uri="{FF2B5EF4-FFF2-40B4-BE49-F238E27FC236}">
                <a16:creationId xmlns:a16="http://schemas.microsoft.com/office/drawing/2014/main" xmlns="" id="{13F8EB8A-0A77-41E4-8927-FCE60C7CBCAA}"/>
              </a:ext>
            </a:extLst>
          </p:cNvPr>
          <p:cNvSpPr txBox="1">
            <a:spLocks/>
          </p:cNvSpPr>
          <p:nvPr/>
        </p:nvSpPr>
        <p:spPr>
          <a:xfrm>
            <a:off x="1637145" y="-96260"/>
            <a:ext cx="8732520" cy="11303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11A08A"/>
                </a:solidFill>
                <a:latin typeface="Calibri Light" panose="020F0302020204030204"/>
              </a:rPr>
              <a:t>30+ years to stable system</a:t>
            </a:r>
          </a:p>
        </p:txBody>
      </p:sp>
      <p:sp>
        <p:nvSpPr>
          <p:cNvPr id="9" name="TextBox 8">
            <a:extLst>
              <a:ext uri="{FF2B5EF4-FFF2-40B4-BE49-F238E27FC236}">
                <a16:creationId xmlns:a16="http://schemas.microsoft.com/office/drawing/2014/main" xmlns="" id="{6FE3F3C8-509B-4F6C-B039-B5C0D0EC349F}"/>
              </a:ext>
            </a:extLst>
          </p:cNvPr>
          <p:cNvSpPr txBox="1"/>
          <p:nvPr/>
        </p:nvSpPr>
        <p:spPr>
          <a:xfrm>
            <a:off x="5072544" y="6621126"/>
            <a:ext cx="5595457" cy="215444"/>
          </a:xfrm>
          <a:prstGeom prst="rect">
            <a:avLst/>
          </a:prstGeom>
          <a:noFill/>
        </p:spPr>
        <p:txBody>
          <a:bodyPr wrap="square" rtlCol="0">
            <a:spAutoFit/>
          </a:bodyPr>
          <a:lstStyle/>
          <a:p>
            <a:pPr algn="r" defTabSz="457200"/>
            <a:r>
              <a:rPr lang="en-GB" sz="800" dirty="0">
                <a:solidFill>
                  <a:schemeClr val="bg1"/>
                </a:solidFill>
                <a:latin typeface="Calibri" panose="020F0502020204030204"/>
              </a:rPr>
              <a:t>Source: </a:t>
            </a:r>
            <a:r>
              <a:rPr lang="en-GB" sz="800" dirty="0">
                <a:solidFill>
                  <a:schemeClr val="bg1"/>
                </a:solidFill>
                <a:latin typeface="Calibri" panose="020F0502020204030204"/>
                <a:hlinkClick r:id="rId3"/>
              </a:rPr>
              <a:t>Office for Budget Responsibility, Fiscal Sustainability Report 2014</a:t>
            </a:r>
            <a:endParaRPr lang="en-GB" sz="800" dirty="0">
              <a:solidFill>
                <a:schemeClr val="bg1"/>
              </a:solidFill>
              <a:latin typeface="Calibri" panose="020F0502020204030204"/>
            </a:endParaRPr>
          </a:p>
        </p:txBody>
      </p:sp>
      <p:pic>
        <p:nvPicPr>
          <p:cNvPr id="10" name="Picture 27" descr="C:\Users\local admin\Downloads\final-83-14-57-0.png">
            <a:extLst>
              <a:ext uri="{FF2B5EF4-FFF2-40B4-BE49-F238E27FC236}">
                <a16:creationId xmlns:a16="http://schemas.microsoft.com/office/drawing/2014/main" xmlns="" id="{95EC274C-B7E5-4864-9635-E6AC18662A06}"/>
              </a:ext>
            </a:extLst>
          </p:cNvPr>
          <p:cNvPicPr>
            <a:picLocks noChangeAspect="1"/>
          </p:cNvPicPr>
          <p:nvPr/>
        </p:nvPicPr>
        <p:blipFill>
          <a:blip r:embed="rId4"/>
          <a:srcRect/>
          <a:stretch>
            <a:fillRect/>
          </a:stretch>
        </p:blipFill>
        <p:spPr>
          <a:xfrm>
            <a:off x="10535991" y="87197"/>
            <a:ext cx="1616165" cy="763459"/>
          </a:xfrm>
          <a:prstGeom prst="rect">
            <a:avLst/>
          </a:prstGeom>
          <a:noFill/>
          <a:ln cap="flat">
            <a:noFill/>
          </a:ln>
        </p:spPr>
      </p:pic>
    </p:spTree>
    <p:extLst>
      <p:ext uri="{BB962C8B-B14F-4D97-AF65-F5344CB8AC3E}">
        <p14:creationId xmlns:p14="http://schemas.microsoft.com/office/powerpoint/2010/main" val="345393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1"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animBg="0"/>
        </p:bldSub>
      </p:bldGraphic>
      <p:bldP spid="7"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“Too many people are going”</a:t>
            </a:r>
            <a:br>
              <a:rPr lang="en-GB" dirty="0"/>
            </a:br>
            <a:r>
              <a:rPr lang="en-GB" dirty="0"/>
              <a:t>High v Low participation areas</a:t>
            </a:r>
          </a:p>
        </p:txBody>
      </p:sp>
      <p:sp>
        <p:nvSpPr>
          <p:cNvPr id="5" name="Rectangle 2"/>
          <p:cNvSpPr>
            <a:spLocks noChangeArrowheads="1"/>
          </p:cNvSpPr>
          <p:nvPr/>
        </p:nvSpPr>
        <p:spPr bwMode="auto">
          <a:xfrm>
            <a:off x="3350493" y="1588150"/>
            <a:ext cx="184731" cy="369332"/>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a:endParaRPr lang="en-GB">
              <a:solidFill>
                <a:prstClr val="black"/>
              </a:solidFill>
              <a:latin typeface="Calibri"/>
            </a:endParaRPr>
          </a:p>
        </p:txBody>
      </p:sp>
      <p:sp>
        <p:nvSpPr>
          <p:cNvPr id="9" name="TextBox 8"/>
          <p:cNvSpPr txBox="1"/>
          <p:nvPr/>
        </p:nvSpPr>
        <p:spPr>
          <a:xfrm>
            <a:off x="2935547" y="5828737"/>
            <a:ext cx="6768752" cy="246221"/>
          </a:xfrm>
          <a:prstGeom prst="rect">
            <a:avLst/>
          </a:prstGeom>
          <a:noFill/>
        </p:spPr>
        <p:txBody>
          <a:bodyPr wrap="square" rtlCol="0">
            <a:spAutoFit/>
          </a:bodyPr>
          <a:lstStyle/>
          <a:p>
            <a:pPr defTabSz="457200"/>
            <a:r>
              <a:rPr lang="en-GB" sz="1000" i="1" dirty="0">
                <a:solidFill>
                  <a:prstClr val="black"/>
                </a:solidFill>
                <a:latin typeface="Calibri"/>
              </a:rPr>
              <a:t>Source: UCAS; figures indicate HE entry rates for 18 year-olds by parliamentary constituency, 2017</a:t>
            </a:r>
          </a:p>
        </p:txBody>
      </p:sp>
      <p:pic>
        <p:nvPicPr>
          <p:cNvPr id="3" name="Picture 2"/>
          <p:cNvPicPr>
            <a:picLocks noChangeAspect="1"/>
          </p:cNvPicPr>
          <p:nvPr/>
        </p:nvPicPr>
        <p:blipFill>
          <a:blip r:embed="rId2"/>
          <a:stretch>
            <a:fillRect/>
          </a:stretch>
        </p:blipFill>
        <p:spPr>
          <a:xfrm>
            <a:off x="2941047" y="1353132"/>
            <a:ext cx="6309907" cy="4151736"/>
          </a:xfrm>
          <a:prstGeom prst="rect">
            <a:avLst/>
          </a:prstGeom>
        </p:spPr>
      </p:pic>
    </p:spTree>
    <p:extLst>
      <p:ext uri="{BB962C8B-B14F-4D97-AF65-F5344CB8AC3E}">
        <p14:creationId xmlns:p14="http://schemas.microsoft.com/office/powerpoint/2010/main" val="411944386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1981200" y="1916833"/>
          <a:ext cx="8435280" cy="3196951"/>
        </p:xfrm>
        <a:graphic>
          <a:graphicData uri="http://schemas.openxmlformats.org/drawingml/2006/table">
            <a:tbl>
              <a:tblPr firstRow="1" bandRow="1">
                <a:tableStyleId>{5C22544A-7EE6-4342-B048-85BDC9FD1C3A}</a:tableStyleId>
              </a:tblPr>
              <a:tblGrid>
                <a:gridCol w="4217640">
                  <a:extLst>
                    <a:ext uri="{9D8B030D-6E8A-4147-A177-3AD203B41FA5}">
                      <a16:colId xmlns:a16="http://schemas.microsoft.com/office/drawing/2014/main" xmlns="" val="20000"/>
                    </a:ext>
                  </a:extLst>
                </a:gridCol>
                <a:gridCol w="4217640">
                  <a:extLst>
                    <a:ext uri="{9D8B030D-6E8A-4147-A177-3AD203B41FA5}">
                      <a16:colId xmlns:a16="http://schemas.microsoft.com/office/drawing/2014/main" xmlns="" val="20001"/>
                    </a:ext>
                  </a:extLst>
                </a:gridCol>
              </a:tblGrid>
              <a:tr h="558319">
                <a:tc>
                  <a:txBody>
                    <a:bodyPr/>
                    <a:lstStyle/>
                    <a:p>
                      <a:pPr algn="ctr"/>
                      <a:r>
                        <a:rPr lang="en-GB" dirty="0"/>
                        <a:t>Band A-C Grant</a:t>
                      </a:r>
                    </a:p>
                  </a:txBody>
                  <a:tcPr/>
                </a:tc>
                <a:tc>
                  <a:txBody>
                    <a:bodyPr/>
                    <a:lstStyle/>
                    <a:p>
                      <a:pPr algn="ctr"/>
                      <a:r>
                        <a:rPr lang="en-GB" dirty="0"/>
                        <a:t>£4,000</a:t>
                      </a:r>
                    </a:p>
                  </a:txBody>
                  <a:tcPr/>
                </a:tc>
                <a:extLst>
                  <a:ext uri="{0D108BD9-81ED-4DB2-BD59-A6C34878D82A}">
                    <a16:rowId xmlns:a16="http://schemas.microsoft.com/office/drawing/2014/main" xmlns="" val="10000"/>
                  </a:ext>
                </a:extLst>
              </a:tr>
              <a:tr h="558319">
                <a:tc>
                  <a:txBody>
                    <a:bodyPr/>
                    <a:lstStyle/>
                    <a:p>
                      <a:pPr algn="ctr"/>
                      <a:r>
                        <a:rPr lang="en-GB" dirty="0"/>
                        <a:t>Old fee loan</a:t>
                      </a:r>
                    </a:p>
                  </a:txBody>
                  <a:tcPr/>
                </a:tc>
                <a:tc>
                  <a:txBody>
                    <a:bodyPr/>
                    <a:lstStyle/>
                    <a:p>
                      <a:pPr algn="ctr"/>
                      <a:r>
                        <a:rPr lang="en-GB" dirty="0"/>
                        <a:t>£3,250</a:t>
                      </a:r>
                    </a:p>
                  </a:txBody>
                  <a:tcPr/>
                </a:tc>
                <a:extLst>
                  <a:ext uri="{0D108BD9-81ED-4DB2-BD59-A6C34878D82A}">
                    <a16:rowId xmlns:a16="http://schemas.microsoft.com/office/drawing/2014/main" xmlns="" val="10001"/>
                  </a:ext>
                </a:extLst>
              </a:tr>
              <a:tr h="558319">
                <a:tc>
                  <a:txBody>
                    <a:bodyPr/>
                    <a:lstStyle/>
                    <a:p>
                      <a:pPr algn="ctr"/>
                      <a:r>
                        <a:rPr lang="en-GB" dirty="0"/>
                        <a:t>Access Spend </a:t>
                      </a:r>
                    </a:p>
                  </a:txBody>
                  <a:tcPr/>
                </a:tc>
                <a:tc>
                  <a:txBody>
                    <a:bodyPr/>
                    <a:lstStyle/>
                    <a:p>
                      <a:pPr algn="ctr"/>
                      <a:r>
                        <a:rPr lang="en-GB" dirty="0"/>
                        <a:t>£1,000</a:t>
                      </a:r>
                    </a:p>
                  </a:txBody>
                  <a:tcPr/>
                </a:tc>
                <a:extLst>
                  <a:ext uri="{0D108BD9-81ED-4DB2-BD59-A6C34878D82A}">
                    <a16:rowId xmlns:a16="http://schemas.microsoft.com/office/drawing/2014/main" xmlns="" val="10002"/>
                  </a:ext>
                </a:extLst>
              </a:tr>
              <a:tr h="558319">
                <a:tc>
                  <a:txBody>
                    <a:bodyPr/>
                    <a:lstStyle/>
                    <a:p>
                      <a:pPr algn="ctr"/>
                      <a:r>
                        <a:rPr lang="en-GB" dirty="0"/>
                        <a:t>From capital</a:t>
                      </a:r>
                      <a:r>
                        <a:rPr lang="en-GB" baseline="0" dirty="0"/>
                        <a:t> grant to commercial loans</a:t>
                      </a:r>
                      <a:endParaRPr lang="en-GB" dirty="0"/>
                    </a:p>
                  </a:txBody>
                  <a:tcPr/>
                </a:tc>
                <a:tc>
                  <a:txBody>
                    <a:bodyPr/>
                    <a:lstStyle/>
                    <a:p>
                      <a:pPr algn="ctr"/>
                      <a:r>
                        <a:rPr lang="en-GB" dirty="0"/>
                        <a:t>£250</a:t>
                      </a:r>
                    </a:p>
                  </a:txBody>
                  <a:tcPr/>
                </a:tc>
                <a:extLst>
                  <a:ext uri="{0D108BD9-81ED-4DB2-BD59-A6C34878D82A}">
                    <a16:rowId xmlns:a16="http://schemas.microsoft.com/office/drawing/2014/main" xmlns="" val="10003"/>
                  </a:ext>
                </a:extLst>
              </a:tr>
              <a:tr h="963675">
                <a:tc>
                  <a:txBody>
                    <a:bodyPr/>
                    <a:lstStyle/>
                    <a:p>
                      <a:pPr algn="ctr"/>
                      <a:r>
                        <a:rPr lang="en-GB" dirty="0"/>
                        <a:t>Other HEFCE grants</a:t>
                      </a:r>
                      <a:r>
                        <a:rPr lang="en-GB" baseline="0" dirty="0"/>
                        <a:t> for disabled students, opportunities fund, etc. </a:t>
                      </a:r>
                      <a:endParaRPr lang="en-GB" dirty="0"/>
                    </a:p>
                  </a:txBody>
                  <a:tcPr/>
                </a:tc>
                <a:tc>
                  <a:txBody>
                    <a:bodyPr/>
                    <a:lstStyle/>
                    <a:p>
                      <a:pPr algn="ctr"/>
                      <a:r>
                        <a:rPr lang="en-GB" dirty="0"/>
                        <a:t>£500</a:t>
                      </a:r>
                    </a:p>
                  </a:txBody>
                  <a:tcPr/>
                </a:tc>
                <a:extLst>
                  <a:ext uri="{0D108BD9-81ED-4DB2-BD59-A6C34878D82A}">
                    <a16:rowId xmlns:a16="http://schemas.microsoft.com/office/drawing/2014/main" xmlns="" val="10004"/>
                  </a:ext>
                </a:extLst>
              </a:tr>
            </a:tbl>
          </a:graphicData>
        </a:graphic>
      </p:graphicFrame>
      <p:sp>
        <p:nvSpPr>
          <p:cNvPr id="4" name="Title 3"/>
          <p:cNvSpPr>
            <a:spLocks noGrp="1"/>
          </p:cNvSpPr>
          <p:nvPr>
            <p:ph type="title"/>
          </p:nvPr>
        </p:nvSpPr>
        <p:spPr/>
        <p:txBody>
          <a:bodyPr>
            <a:normAutofit fontScale="90000"/>
          </a:bodyPr>
          <a:lstStyle/>
          <a:p>
            <a:r>
              <a:rPr lang="en-GB" dirty="0"/>
              <a:t>‘Too much money is being spent’? </a:t>
            </a:r>
            <a:br>
              <a:rPr lang="en-GB" dirty="0"/>
            </a:br>
            <a:r>
              <a:rPr lang="en-GB" dirty="0"/>
              <a:t>What the £9k fees cover</a:t>
            </a:r>
          </a:p>
        </p:txBody>
      </p:sp>
    </p:spTree>
    <p:extLst>
      <p:ext uri="{BB962C8B-B14F-4D97-AF65-F5344CB8AC3E}">
        <p14:creationId xmlns:p14="http://schemas.microsoft.com/office/powerpoint/2010/main" val="249897648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Four reasons for the reformed English system</a:t>
            </a:r>
          </a:p>
        </p:txBody>
      </p:sp>
      <p:sp>
        <p:nvSpPr>
          <p:cNvPr id="3" name="Content Placeholder 2"/>
          <p:cNvSpPr>
            <a:spLocks noGrp="1"/>
          </p:cNvSpPr>
          <p:nvPr>
            <p:ph idx="1"/>
          </p:nvPr>
        </p:nvSpPr>
        <p:spPr/>
        <p:txBody>
          <a:bodyPr>
            <a:normAutofit lnSpcReduction="10000"/>
          </a:bodyPr>
          <a:lstStyle/>
          <a:p>
            <a:r>
              <a:rPr lang="en-US" dirty="0"/>
              <a:t>The Principle – it is progressive</a:t>
            </a:r>
          </a:p>
          <a:p>
            <a:endParaRPr lang="en-US" dirty="0"/>
          </a:p>
          <a:p>
            <a:r>
              <a:rPr lang="en-US" dirty="0"/>
              <a:t>The Economics – investing in human capital </a:t>
            </a:r>
          </a:p>
          <a:p>
            <a:endParaRPr lang="en-US" dirty="0"/>
          </a:p>
          <a:p>
            <a:r>
              <a:rPr lang="en-US" dirty="0"/>
              <a:t>The Fiscal Challenge – tackled under-funding of higher education whilst cutting public spending </a:t>
            </a:r>
          </a:p>
          <a:p>
            <a:pPr>
              <a:buNone/>
            </a:pPr>
            <a:endParaRPr lang="en-US" dirty="0"/>
          </a:p>
          <a:p>
            <a:r>
              <a:rPr lang="en-US" dirty="0"/>
              <a:t>The Opportunity – End of number controls</a:t>
            </a:r>
          </a:p>
        </p:txBody>
      </p:sp>
    </p:spTree>
    <p:extLst>
      <p:ext uri="{BB962C8B-B14F-4D97-AF65-F5344CB8AC3E}">
        <p14:creationId xmlns:p14="http://schemas.microsoft.com/office/powerpoint/2010/main" val="27590576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 The ‘academic’ and ‘technical’ divide has gone</a:t>
            </a:r>
            <a:endParaRPr lang="en-US" dirty="0"/>
          </a:p>
        </p:txBody>
      </p:sp>
      <p:sp>
        <p:nvSpPr>
          <p:cNvPr id="6" name="Content Placeholder 4"/>
          <p:cNvSpPr>
            <a:spLocks noGrp="1"/>
          </p:cNvSpPr>
          <p:nvPr>
            <p:ph idx="1"/>
          </p:nvPr>
        </p:nvSpPr>
        <p:spPr>
          <a:xfrm>
            <a:off x="7824192" y="1625510"/>
            <a:ext cx="1944000" cy="4340492"/>
          </a:xfrm>
          <a:prstGeom prst="rect">
            <a:avLst/>
          </a:prstGeom>
        </p:spPr>
        <p:txBody>
          <a:bodyPr/>
          <a:lstStyle/>
          <a:p>
            <a:pPr marL="0" indent="0">
              <a:buNone/>
            </a:pPr>
            <a:r>
              <a:rPr lang="en-GB" sz="1600" dirty="0"/>
              <a:t>This arbitrary distinction bears little relevance to the educational experience </a:t>
            </a:r>
          </a:p>
          <a:p>
            <a:endParaRPr lang="en-GB" sz="1600" dirty="0"/>
          </a:p>
          <a:p>
            <a:pPr marL="0" indent="0">
              <a:buNone/>
            </a:pPr>
            <a:r>
              <a:rPr lang="en-GB" sz="1600" dirty="0"/>
              <a:t>42% of students enrolled at universities (all levels) are on courses designed to offer a pathway into a specific profession. At FE colleges, that figure is 54%</a:t>
            </a:r>
          </a:p>
          <a:p>
            <a:endParaRPr lang="en-GB" sz="1600" dirty="0">
              <a:solidFill>
                <a:srgbClr val="699595"/>
              </a:solidFill>
            </a:endParaRPr>
          </a:p>
          <a:p>
            <a:endParaRPr lang="en-GB" sz="1600" dirty="0">
              <a:solidFill>
                <a:srgbClr val="699595"/>
              </a:solidFill>
            </a:endParaRPr>
          </a:p>
        </p:txBody>
      </p:sp>
      <p:pic>
        <p:nvPicPr>
          <p:cNvPr id="4" name="Picture 3"/>
          <p:cNvPicPr>
            <a:picLocks noChangeAspect="1"/>
          </p:cNvPicPr>
          <p:nvPr/>
        </p:nvPicPr>
        <p:blipFill>
          <a:blip r:embed="rId2"/>
          <a:stretch>
            <a:fillRect/>
          </a:stretch>
        </p:blipFill>
        <p:spPr>
          <a:xfrm>
            <a:off x="1922173" y="1445470"/>
            <a:ext cx="5760000" cy="4700572"/>
          </a:xfrm>
          <a:prstGeom prst="rect">
            <a:avLst/>
          </a:prstGeom>
        </p:spPr>
      </p:pic>
    </p:spTree>
    <p:extLst>
      <p:ext uri="{BB962C8B-B14F-4D97-AF65-F5344CB8AC3E}">
        <p14:creationId xmlns:p14="http://schemas.microsoft.com/office/powerpoint/2010/main" val="10479291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“Good universities should charge more.” </a:t>
            </a:r>
          </a:p>
        </p:txBody>
      </p:sp>
      <p:sp>
        <p:nvSpPr>
          <p:cNvPr id="5" name="Content Placeholder 4"/>
          <p:cNvSpPr>
            <a:spLocks noGrp="1"/>
          </p:cNvSpPr>
          <p:nvPr>
            <p:ph idx="1"/>
          </p:nvPr>
        </p:nvSpPr>
        <p:spPr/>
        <p:txBody>
          <a:bodyPr>
            <a:normAutofit/>
          </a:bodyPr>
          <a:lstStyle/>
          <a:p>
            <a:pPr>
              <a:buNone/>
            </a:pPr>
            <a:r>
              <a:rPr lang="en-US" dirty="0"/>
              <a:t>But what makes a university “good”?</a:t>
            </a:r>
          </a:p>
          <a:p>
            <a:pPr>
              <a:buNone/>
            </a:pPr>
            <a:r>
              <a:rPr lang="en-US" dirty="0"/>
              <a:t>Graduates earn more because of</a:t>
            </a:r>
          </a:p>
          <a:p>
            <a:r>
              <a:rPr lang="en-US" dirty="0"/>
              <a:t>Social background of parents</a:t>
            </a:r>
          </a:p>
          <a:p>
            <a:r>
              <a:rPr lang="en-US" dirty="0"/>
              <a:t>Prior attainment of students</a:t>
            </a:r>
          </a:p>
          <a:p>
            <a:r>
              <a:rPr lang="en-US" dirty="0"/>
              <a:t>Geographical location</a:t>
            </a:r>
          </a:p>
          <a:p>
            <a:pPr>
              <a:buNone/>
            </a:pPr>
            <a:r>
              <a:rPr lang="en-US" dirty="0"/>
              <a:t>Move up rankings also because of</a:t>
            </a:r>
          </a:p>
          <a:p>
            <a:r>
              <a:rPr lang="en-US" dirty="0"/>
              <a:t>Research Excellence</a:t>
            </a:r>
          </a:p>
          <a:p>
            <a:endParaRPr lang="en-US" dirty="0"/>
          </a:p>
          <a:p>
            <a:pPr>
              <a:buNone/>
            </a:pPr>
            <a:endParaRPr lang="en-US" dirty="0"/>
          </a:p>
        </p:txBody>
      </p:sp>
    </p:spTree>
    <p:extLst>
      <p:ext uri="{BB962C8B-B14F-4D97-AF65-F5344CB8AC3E}">
        <p14:creationId xmlns:p14="http://schemas.microsoft.com/office/powerpoint/2010/main" val="427294548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Competition for students </a:t>
            </a:r>
            <a:r>
              <a:rPr lang="en-GB"/>
              <a:t>is real</a:t>
            </a:r>
            <a:endParaRPr lang="en-GB" dirty="0"/>
          </a:p>
        </p:txBody>
      </p:sp>
      <p:graphicFrame>
        <p:nvGraphicFramePr>
          <p:cNvPr id="4" name="Chart 3"/>
          <p:cNvGraphicFramePr>
            <a:graphicFrameLocks/>
          </p:cNvGraphicFramePr>
          <p:nvPr>
            <p:extLst/>
          </p:nvPr>
        </p:nvGraphicFramePr>
        <p:xfrm>
          <a:off x="2946000" y="1550090"/>
          <a:ext cx="6300000" cy="415793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057310" y="5640417"/>
            <a:ext cx="6768752" cy="400110"/>
          </a:xfrm>
          <a:prstGeom prst="rect">
            <a:avLst/>
          </a:prstGeom>
          <a:noFill/>
        </p:spPr>
        <p:txBody>
          <a:bodyPr wrap="square" rtlCol="0">
            <a:spAutoFit/>
          </a:bodyPr>
          <a:lstStyle/>
          <a:p>
            <a:pPr defTabSz="457200"/>
            <a:r>
              <a:rPr lang="en-GB" sz="1000" i="1" dirty="0">
                <a:solidFill>
                  <a:prstClr val="black"/>
                </a:solidFill>
                <a:latin typeface="Calibri"/>
              </a:rPr>
              <a:t>Source: Higher Education Statistics Agency, figures exclude Open University, which lost 5% of its share of undergraduate students</a:t>
            </a:r>
          </a:p>
        </p:txBody>
      </p:sp>
    </p:spTree>
    <p:extLst>
      <p:ext uri="{BB962C8B-B14F-4D97-AF65-F5344CB8AC3E}">
        <p14:creationId xmlns:p14="http://schemas.microsoft.com/office/powerpoint/2010/main" val="395566991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77187"/>
            <a:ext cx="8229600" cy="1143000"/>
          </a:xfrm>
        </p:spPr>
        <p:txBody>
          <a:bodyPr>
            <a:normAutofit fontScale="90000"/>
          </a:bodyPr>
          <a:lstStyle/>
          <a:p>
            <a:r>
              <a:rPr lang="en-US" b="1" dirty="0"/>
              <a:t>Some bad ideas to change this system</a:t>
            </a:r>
          </a:p>
        </p:txBody>
      </p:sp>
      <p:sp>
        <p:nvSpPr>
          <p:cNvPr id="3" name="Content Placeholder 2"/>
          <p:cNvSpPr>
            <a:spLocks noGrp="1"/>
          </p:cNvSpPr>
          <p:nvPr>
            <p:ph idx="1"/>
          </p:nvPr>
        </p:nvSpPr>
        <p:spPr>
          <a:xfrm>
            <a:off x="1981200" y="1805300"/>
            <a:ext cx="8229600" cy="4525963"/>
          </a:xfrm>
        </p:spPr>
        <p:txBody>
          <a:bodyPr>
            <a:normAutofit fontScale="92500" lnSpcReduction="20000"/>
          </a:bodyPr>
          <a:lstStyle/>
          <a:p>
            <a:r>
              <a:rPr lang="en-US" sz="3000" dirty="0"/>
              <a:t>Cut fees and cut resource</a:t>
            </a:r>
          </a:p>
          <a:p>
            <a:pPr marL="0" indent="0">
              <a:buNone/>
            </a:pPr>
            <a:endParaRPr lang="en-US" sz="3000" dirty="0"/>
          </a:p>
          <a:p>
            <a:r>
              <a:rPr lang="en-US" sz="3000" dirty="0"/>
              <a:t>Differential fees – on what basis?</a:t>
            </a:r>
          </a:p>
          <a:p>
            <a:pPr marL="0" indent="0">
              <a:buNone/>
            </a:pPr>
            <a:endParaRPr lang="en-US" sz="3000" dirty="0"/>
          </a:p>
          <a:p>
            <a:r>
              <a:rPr lang="en-US" sz="3000" dirty="0"/>
              <a:t>A graduate tax – back to public spending</a:t>
            </a:r>
          </a:p>
          <a:p>
            <a:pPr marL="0" indent="0">
              <a:buNone/>
            </a:pPr>
            <a:endParaRPr lang="en-US" sz="3000" dirty="0"/>
          </a:p>
          <a:p>
            <a:r>
              <a:rPr lang="en-US" sz="3000" dirty="0"/>
              <a:t>Raise repayment threshold - </a:t>
            </a:r>
            <a:r>
              <a:rPr lang="en-US" sz="3000" dirty="0" err="1"/>
              <a:t>unecessary</a:t>
            </a:r>
            <a:endParaRPr lang="en-US" sz="3000" dirty="0"/>
          </a:p>
          <a:p>
            <a:pPr marL="0" indent="0">
              <a:buNone/>
            </a:pPr>
            <a:endParaRPr lang="en-US" sz="3000" dirty="0"/>
          </a:p>
          <a:p>
            <a:r>
              <a:rPr lang="en-US" sz="3000" dirty="0"/>
              <a:t>Shift the “spending” to non-HE – but there is no alchemy to change it into public spending to re-allocate</a:t>
            </a:r>
          </a:p>
          <a:p>
            <a:endParaRPr lang="en-US" dirty="0"/>
          </a:p>
        </p:txBody>
      </p:sp>
    </p:spTree>
    <p:extLst>
      <p:ext uri="{BB962C8B-B14F-4D97-AF65-F5344CB8AC3E}">
        <p14:creationId xmlns:p14="http://schemas.microsoft.com/office/powerpoint/2010/main" val="7826920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Reverse decline in part-time student</a:t>
            </a:r>
          </a:p>
        </p:txBody>
      </p:sp>
      <p:sp>
        <p:nvSpPr>
          <p:cNvPr id="6" name="TextBox 5"/>
          <p:cNvSpPr txBox="1"/>
          <p:nvPr/>
        </p:nvSpPr>
        <p:spPr>
          <a:xfrm>
            <a:off x="3057310" y="5640418"/>
            <a:ext cx="6768752" cy="246221"/>
          </a:xfrm>
          <a:prstGeom prst="rect">
            <a:avLst/>
          </a:prstGeom>
          <a:noFill/>
        </p:spPr>
        <p:txBody>
          <a:bodyPr wrap="square" rtlCol="0">
            <a:spAutoFit/>
          </a:bodyPr>
          <a:lstStyle/>
          <a:p>
            <a:pPr defTabSz="457200"/>
            <a:r>
              <a:rPr lang="en-GB" sz="1000" i="1" dirty="0">
                <a:solidFill>
                  <a:prstClr val="black"/>
                </a:solidFill>
                <a:latin typeface="Calibri"/>
              </a:rPr>
              <a:t>Source: Higher Education Statistics Agency</a:t>
            </a:r>
          </a:p>
        </p:txBody>
      </p:sp>
      <p:graphicFrame>
        <p:nvGraphicFramePr>
          <p:cNvPr id="7" name="Chart 6"/>
          <p:cNvGraphicFramePr>
            <a:graphicFrameLocks/>
          </p:cNvGraphicFramePr>
          <p:nvPr>
            <p:extLst/>
          </p:nvPr>
        </p:nvGraphicFramePr>
        <p:xfrm>
          <a:off x="3036000" y="1539000"/>
          <a:ext cx="6120000" cy="378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77579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Reverse decline  in sub-degree students</a:t>
            </a:r>
          </a:p>
        </p:txBody>
      </p:sp>
      <p:sp>
        <p:nvSpPr>
          <p:cNvPr id="5" name="TextBox 4"/>
          <p:cNvSpPr txBox="1"/>
          <p:nvPr/>
        </p:nvSpPr>
        <p:spPr>
          <a:xfrm>
            <a:off x="3057310" y="5763528"/>
            <a:ext cx="6768752" cy="246221"/>
          </a:xfrm>
          <a:prstGeom prst="rect">
            <a:avLst/>
          </a:prstGeom>
          <a:noFill/>
        </p:spPr>
        <p:txBody>
          <a:bodyPr wrap="square" rtlCol="0">
            <a:spAutoFit/>
          </a:bodyPr>
          <a:lstStyle/>
          <a:p>
            <a:pPr defTabSz="457200"/>
            <a:r>
              <a:rPr lang="en-GB" sz="1000" i="1" dirty="0">
                <a:solidFill>
                  <a:prstClr val="black"/>
                </a:solidFill>
                <a:latin typeface="Calibri"/>
              </a:rPr>
              <a:t>Source: Higher Education Statistics Agency</a:t>
            </a:r>
          </a:p>
        </p:txBody>
      </p:sp>
      <p:pic>
        <p:nvPicPr>
          <p:cNvPr id="8" name="Picture 7"/>
          <p:cNvPicPr>
            <a:picLocks noChangeAspect="1"/>
          </p:cNvPicPr>
          <p:nvPr/>
        </p:nvPicPr>
        <p:blipFill>
          <a:blip r:embed="rId2"/>
          <a:stretch>
            <a:fillRect/>
          </a:stretch>
        </p:blipFill>
        <p:spPr>
          <a:xfrm>
            <a:off x="3046477" y="1617889"/>
            <a:ext cx="6309907" cy="4145639"/>
          </a:xfrm>
          <a:prstGeom prst="rect">
            <a:avLst/>
          </a:prstGeom>
        </p:spPr>
      </p:pic>
    </p:spTree>
    <p:extLst>
      <p:ext uri="{BB962C8B-B14F-4D97-AF65-F5344CB8AC3E}">
        <p14:creationId xmlns:p14="http://schemas.microsoft.com/office/powerpoint/2010/main" val="333594560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 broader education</a:t>
            </a:r>
          </a:p>
        </p:txBody>
      </p:sp>
      <p:pic>
        <p:nvPicPr>
          <p:cNvPr id="1026" name="Picture 1" descr="image002"/>
          <p:cNvPicPr>
            <a:picLocks noChangeAspect="1" noChangeArrowheads="1"/>
          </p:cNvPicPr>
          <p:nvPr/>
        </p:nvPicPr>
        <p:blipFill rotWithShape="1">
          <a:blip r:embed="rId2">
            <a:extLst>
              <a:ext uri="{28A0092B-C50C-407E-A947-70E740481C1C}">
                <a14:useLocalDpi xmlns:a14="http://schemas.microsoft.com/office/drawing/2010/main" val="0"/>
              </a:ext>
            </a:extLst>
          </a:blip>
          <a:srcRect l="8349" t="23624" r="7164" b="22376"/>
          <a:stretch/>
        </p:blipFill>
        <p:spPr bwMode="auto">
          <a:xfrm>
            <a:off x="2627166" y="3053536"/>
            <a:ext cx="6912769"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627165" y="1943627"/>
            <a:ext cx="6840760" cy="1077218"/>
          </a:xfrm>
          <a:prstGeom prst="rect">
            <a:avLst/>
          </a:prstGeom>
          <a:noFill/>
        </p:spPr>
        <p:txBody>
          <a:bodyPr wrap="square" rtlCol="0">
            <a:spAutoFit/>
          </a:bodyPr>
          <a:lstStyle/>
          <a:p>
            <a:pPr defTabSz="457200"/>
            <a:r>
              <a:rPr lang="en-GB" sz="3200" dirty="0">
                <a:solidFill>
                  <a:prstClr val="black"/>
                </a:solidFill>
                <a:latin typeface="Goudy Old Style" panose="02020502050305020303" pitchFamily="18" charset="0"/>
              </a:rPr>
              <a:t>Percentages of girls and boys with GCSE A* doing that subject at A Level </a:t>
            </a:r>
          </a:p>
        </p:txBody>
      </p:sp>
    </p:spTree>
    <p:extLst>
      <p:ext uri="{BB962C8B-B14F-4D97-AF65-F5344CB8AC3E}">
        <p14:creationId xmlns:p14="http://schemas.microsoft.com/office/powerpoint/2010/main" val="2254129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FC330D80-BBFE-411D-815F-74E3D3662610}"/>
              </a:ext>
            </a:extLst>
          </p:cNvPr>
          <p:cNvSpPr/>
          <p:nvPr/>
        </p:nvSpPr>
        <p:spPr>
          <a:xfrm>
            <a:off x="0" y="6473166"/>
            <a:ext cx="12191996" cy="384834"/>
          </a:xfrm>
          <a:prstGeom prst="rect">
            <a:avLst/>
          </a:prstGeom>
          <a:solidFill>
            <a:srgbClr val="11A08A"/>
          </a:solidFill>
          <a:ln cap="flat">
            <a:noFill/>
            <a:prstDash val="solid"/>
          </a:ln>
        </p:spPr>
        <p:txBody>
          <a:bodyPr vert="horz" wrap="square" lIns="91440" tIns="45720" rIns="91440" bIns="45720" anchor="ctr" anchorCtr="1" compatLnSpc="1">
            <a:noAutofit/>
          </a:bodyPr>
          <a:lstStyle/>
          <a:p>
            <a:pPr lvl="0" algn="ctr">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sp>
        <p:nvSpPr>
          <p:cNvPr id="33" name="Title 1">
            <a:extLst>
              <a:ext uri="{FF2B5EF4-FFF2-40B4-BE49-F238E27FC236}">
                <a16:creationId xmlns:a16="http://schemas.microsoft.com/office/drawing/2014/main" xmlns="" id="{6B620E02-5A90-4AF4-97F1-C97B15A631D9}"/>
              </a:ext>
            </a:extLst>
          </p:cNvPr>
          <p:cNvSpPr>
            <a:spLocks noGrp="1"/>
          </p:cNvSpPr>
          <p:nvPr>
            <p:ph type="title"/>
          </p:nvPr>
        </p:nvSpPr>
        <p:spPr>
          <a:xfrm>
            <a:off x="1752600" y="-76305"/>
            <a:ext cx="8699500" cy="1325563"/>
          </a:xfrm>
        </p:spPr>
        <p:txBody>
          <a:bodyPr/>
          <a:lstStyle/>
          <a:p>
            <a:r>
              <a:rPr lang="en-GB" b="1" dirty="0">
                <a:solidFill>
                  <a:srgbClr val="11A08A"/>
                </a:solidFill>
              </a:rPr>
              <a:t>Treatment in Government Accounts</a:t>
            </a:r>
            <a:endParaRPr lang="en-GB" dirty="0"/>
          </a:p>
        </p:txBody>
      </p:sp>
      <p:sp>
        <p:nvSpPr>
          <p:cNvPr id="51" name="TextBox 50">
            <a:extLst>
              <a:ext uri="{FF2B5EF4-FFF2-40B4-BE49-F238E27FC236}">
                <a16:creationId xmlns:a16="http://schemas.microsoft.com/office/drawing/2014/main" xmlns="" id="{BB277525-CC85-4D5A-9F6F-D6E8C3EB1AA6}"/>
              </a:ext>
            </a:extLst>
          </p:cNvPr>
          <p:cNvSpPr txBox="1"/>
          <p:nvPr/>
        </p:nvSpPr>
        <p:spPr>
          <a:xfrm>
            <a:off x="2186729" y="1468073"/>
            <a:ext cx="7843708" cy="4431983"/>
          </a:xfrm>
          <a:prstGeom prst="rect">
            <a:avLst/>
          </a:prstGeom>
          <a:noFill/>
        </p:spPr>
        <p:txBody>
          <a:bodyPr wrap="square" rtlCol="0">
            <a:spAutoFit/>
          </a:bodyPr>
          <a:lstStyle/>
          <a:p>
            <a:pPr marL="285750" indent="-285750" defTabSz="457200">
              <a:buFont typeface="Arial" panose="020B0604020202020204" pitchFamily="34" charset="0"/>
              <a:buChar char="•"/>
            </a:pPr>
            <a:r>
              <a:rPr lang="en-GB" sz="2400" dirty="0">
                <a:solidFill>
                  <a:prstClr val="black"/>
                </a:solidFill>
                <a:latin typeface="Calibri" panose="020F0502020204030204"/>
              </a:rPr>
              <a:t>Loans are classified as financial transactions that create future income</a:t>
            </a:r>
          </a:p>
          <a:p>
            <a:pPr defTabSz="457200"/>
            <a:endParaRPr lang="en-GB" sz="2400" dirty="0">
              <a:solidFill>
                <a:prstClr val="black"/>
              </a:solidFill>
              <a:latin typeface="Calibri" panose="020F0502020204030204"/>
            </a:endParaRPr>
          </a:p>
          <a:p>
            <a:pPr marL="285750" indent="-285750" defTabSz="457200">
              <a:buFont typeface="Arial" panose="020B0604020202020204" pitchFamily="34" charset="0"/>
              <a:buChar char="•"/>
            </a:pPr>
            <a:r>
              <a:rPr lang="en-GB" sz="2400" dirty="0">
                <a:solidFill>
                  <a:prstClr val="black"/>
                </a:solidFill>
                <a:latin typeface="Calibri" panose="020F0502020204030204"/>
              </a:rPr>
              <a:t>Loans currently </a:t>
            </a:r>
            <a:r>
              <a:rPr lang="en-GB" sz="2400" b="1" dirty="0">
                <a:solidFill>
                  <a:prstClr val="black"/>
                </a:solidFill>
                <a:latin typeface="Calibri" panose="020F0502020204030204"/>
              </a:rPr>
              <a:t>do not </a:t>
            </a:r>
            <a:r>
              <a:rPr lang="en-GB" sz="2400" dirty="0">
                <a:solidFill>
                  <a:prstClr val="black"/>
                </a:solidFill>
                <a:latin typeface="Calibri" panose="020F0502020204030204"/>
              </a:rPr>
              <a:t>contribute to government spending (deficit), but </a:t>
            </a:r>
            <a:r>
              <a:rPr lang="en-GB" sz="2400" b="1" dirty="0">
                <a:solidFill>
                  <a:prstClr val="black"/>
                </a:solidFill>
                <a:latin typeface="Calibri" panose="020F0502020204030204"/>
              </a:rPr>
              <a:t>do</a:t>
            </a:r>
            <a:r>
              <a:rPr lang="en-GB" sz="2400" dirty="0">
                <a:solidFill>
                  <a:prstClr val="black"/>
                </a:solidFill>
                <a:latin typeface="Calibri" panose="020F0502020204030204"/>
              </a:rPr>
              <a:t> contribute to national debt</a:t>
            </a:r>
          </a:p>
          <a:p>
            <a:pPr marL="285750" indent="-285750" defTabSz="457200">
              <a:buFont typeface="Arial" panose="020B0604020202020204" pitchFamily="34" charset="0"/>
              <a:buChar char="•"/>
            </a:pPr>
            <a:endParaRPr lang="en-GB" sz="2400" dirty="0">
              <a:solidFill>
                <a:prstClr val="black"/>
              </a:solidFill>
              <a:latin typeface="Calibri" panose="020F0502020204030204"/>
            </a:endParaRPr>
          </a:p>
          <a:p>
            <a:pPr marL="285750" indent="-285750" defTabSz="457200">
              <a:buFont typeface="Arial" panose="020B0604020202020204" pitchFamily="34" charset="0"/>
              <a:buChar char="•"/>
            </a:pPr>
            <a:r>
              <a:rPr lang="en-GB" sz="2400" dirty="0">
                <a:solidFill>
                  <a:prstClr val="black"/>
                </a:solidFill>
                <a:latin typeface="Calibri" panose="020F0502020204030204"/>
              </a:rPr>
              <a:t>Removes HE funding from direct competition with other part of government spending, such as health or benefit spending</a:t>
            </a:r>
          </a:p>
          <a:p>
            <a:pPr marL="285750" indent="-285750" defTabSz="457200">
              <a:buFont typeface="Arial" panose="020B0604020202020204" pitchFamily="34" charset="0"/>
              <a:buChar char="•"/>
            </a:pPr>
            <a:endParaRPr lang="en-GB" sz="2400" dirty="0">
              <a:solidFill>
                <a:prstClr val="black"/>
              </a:solidFill>
              <a:latin typeface="Calibri" panose="020F0502020204030204"/>
            </a:endParaRPr>
          </a:p>
          <a:p>
            <a:pPr marL="285750" indent="-285750" defTabSz="457200">
              <a:buFont typeface="Arial" panose="020B0604020202020204" pitchFamily="34" charset="0"/>
              <a:buChar char="•"/>
            </a:pPr>
            <a:r>
              <a:rPr lang="en-GB" sz="2400" dirty="0">
                <a:solidFill>
                  <a:prstClr val="black"/>
                </a:solidFill>
                <a:latin typeface="Calibri" panose="020F0502020204030204"/>
              </a:rPr>
              <a:t>But taxpayer subsidy is the same in long run</a:t>
            </a:r>
          </a:p>
          <a:p>
            <a:pPr defTabSz="457200"/>
            <a:endParaRPr lang="en-GB" dirty="0">
              <a:solidFill>
                <a:prstClr val="black"/>
              </a:solidFill>
              <a:latin typeface="Calibri" panose="020F0502020204030204"/>
            </a:endParaRPr>
          </a:p>
        </p:txBody>
      </p:sp>
      <p:pic>
        <p:nvPicPr>
          <p:cNvPr id="4" name="Picture 27" descr="C:\Users\local admin\Downloads\final-83-14-57-0.png">
            <a:extLst>
              <a:ext uri="{FF2B5EF4-FFF2-40B4-BE49-F238E27FC236}">
                <a16:creationId xmlns:a16="http://schemas.microsoft.com/office/drawing/2014/main" xmlns="" id="{FB0EC21A-F389-4F5C-886D-61E9A9DD2D5B}"/>
              </a:ext>
            </a:extLst>
          </p:cNvPr>
          <p:cNvPicPr>
            <a:picLocks noChangeAspect="1"/>
          </p:cNvPicPr>
          <p:nvPr/>
        </p:nvPicPr>
        <p:blipFill>
          <a:blip r:embed="rId2"/>
          <a:srcRect/>
          <a:stretch>
            <a:fillRect/>
          </a:stretch>
        </p:blipFill>
        <p:spPr>
          <a:xfrm>
            <a:off x="10535991" y="87197"/>
            <a:ext cx="1616165" cy="763459"/>
          </a:xfrm>
          <a:prstGeom prst="rect">
            <a:avLst/>
          </a:prstGeom>
          <a:noFill/>
          <a:ln cap="flat">
            <a:noFill/>
          </a:ln>
        </p:spPr>
      </p:pic>
      <p:sp>
        <p:nvSpPr>
          <p:cNvPr id="2" name="TextBox 1">
            <a:extLst>
              <a:ext uri="{FF2B5EF4-FFF2-40B4-BE49-F238E27FC236}">
                <a16:creationId xmlns:a16="http://schemas.microsoft.com/office/drawing/2014/main" xmlns="" id="{1CBFC771-E18F-4E12-BCFF-D61F0430EBE7}"/>
              </a:ext>
            </a:extLst>
          </p:cNvPr>
          <p:cNvSpPr txBox="1"/>
          <p:nvPr/>
        </p:nvSpPr>
        <p:spPr>
          <a:xfrm>
            <a:off x="11718521" y="6581001"/>
            <a:ext cx="642151" cy="276999"/>
          </a:xfrm>
          <a:prstGeom prst="rect">
            <a:avLst/>
          </a:prstGeom>
          <a:noFill/>
        </p:spPr>
        <p:txBody>
          <a:bodyPr wrap="square" rtlCol="0">
            <a:spAutoFit/>
          </a:bodyPr>
          <a:lstStyle/>
          <a:p>
            <a:r>
              <a:rPr lang="en-GB" sz="1200" dirty="0">
                <a:solidFill>
                  <a:prstClr val="white"/>
                </a:solidFill>
              </a:rPr>
              <a:t>    </a:t>
            </a:r>
            <a:fld id="{ED9DE18E-F2A3-4858-8433-156A7BE29166}" type="slidenum">
              <a:rPr lang="en-GB" sz="1200" smtClean="0">
                <a:solidFill>
                  <a:prstClr val="white"/>
                </a:solidFill>
              </a:rPr>
              <a:pPr/>
              <a:t>12</a:t>
            </a:fld>
            <a:endParaRPr lang="en-GB" dirty="0"/>
          </a:p>
        </p:txBody>
      </p:sp>
    </p:spTree>
    <p:extLst>
      <p:ext uri="{BB962C8B-B14F-4D97-AF65-F5344CB8AC3E}">
        <p14:creationId xmlns:p14="http://schemas.microsoft.com/office/powerpoint/2010/main" val="380969016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4812" y="1502076"/>
            <a:ext cx="6558897" cy="1331971"/>
          </a:xfrm>
        </p:spPr>
        <p:txBody>
          <a:bodyPr>
            <a:normAutofit fontScale="90000"/>
          </a:bodyPr>
          <a:lstStyle/>
          <a:p>
            <a:r>
              <a:rPr lang="en-US" sz="4900" b="1" dirty="0"/>
              <a:t>Some better ideas to improve the system</a:t>
            </a:r>
            <a:r>
              <a:rPr lang="en-US" sz="3300" b="1" dirty="0"/>
              <a:t/>
            </a:r>
            <a:br>
              <a:rPr lang="en-US" sz="3300" b="1" dirty="0"/>
            </a:br>
            <a:r>
              <a:rPr lang="en-US" dirty="0"/>
              <a:t/>
            </a:r>
            <a:br>
              <a:rPr lang="en-US" dirty="0"/>
            </a:br>
            <a:endParaRPr lang="en-US" dirty="0"/>
          </a:p>
        </p:txBody>
      </p:sp>
      <p:sp>
        <p:nvSpPr>
          <p:cNvPr id="3" name="Content Placeholder 2"/>
          <p:cNvSpPr>
            <a:spLocks noGrp="1"/>
          </p:cNvSpPr>
          <p:nvPr>
            <p:ph idx="1"/>
          </p:nvPr>
        </p:nvSpPr>
        <p:spPr>
          <a:xfrm>
            <a:off x="1890584" y="2710479"/>
            <a:ext cx="8229600" cy="4525963"/>
          </a:xfrm>
        </p:spPr>
        <p:txBody>
          <a:bodyPr>
            <a:normAutofit fontScale="25000" lnSpcReduction="20000"/>
          </a:bodyPr>
          <a:lstStyle/>
          <a:p>
            <a:pPr marL="0" indent="0">
              <a:buNone/>
            </a:pPr>
            <a:endParaRPr lang="en-US" sz="9600" dirty="0"/>
          </a:p>
          <a:p>
            <a:r>
              <a:rPr lang="en-US" sz="9600" dirty="0"/>
              <a:t>A regular five year review of the parameters of the system. (The interest rate could go. Reverse increase in repayment threshold)</a:t>
            </a:r>
          </a:p>
          <a:p>
            <a:r>
              <a:rPr lang="en-US" sz="9600" dirty="0"/>
              <a:t>Maintenance grant - more cash for students</a:t>
            </a:r>
          </a:p>
          <a:p>
            <a:r>
              <a:rPr lang="en-US" sz="9600" dirty="0"/>
              <a:t>More support for disadvantaged, sub-</a:t>
            </a:r>
            <a:r>
              <a:rPr lang="en-US" sz="9600" dirty="0" err="1"/>
              <a:t>honours</a:t>
            </a:r>
            <a:r>
              <a:rPr lang="en-US" sz="9600" dirty="0"/>
              <a:t> and part-time students</a:t>
            </a:r>
          </a:p>
          <a:p>
            <a:r>
              <a:rPr lang="en-US" sz="9600" dirty="0"/>
              <a:t>More funding for high cost courses – STEM</a:t>
            </a:r>
          </a:p>
          <a:p>
            <a:r>
              <a:rPr lang="en-US" sz="9600" dirty="0"/>
              <a:t>Sell stock of graduate debt to the university</a:t>
            </a:r>
          </a:p>
          <a:p>
            <a:pPr>
              <a:buNone/>
            </a:pPr>
            <a:endParaRPr lang="en-US" sz="9600" dirty="0"/>
          </a:p>
          <a:p>
            <a:endParaRPr lang="en-US" dirty="0"/>
          </a:p>
          <a:p>
            <a:pPr>
              <a:buNone/>
            </a:pPr>
            <a:endParaRPr lang="en-US" dirty="0"/>
          </a:p>
          <a:p>
            <a:pPr>
              <a:buNone/>
            </a:pPr>
            <a:endParaRPr lang="en-US" dirty="0"/>
          </a:p>
          <a:p>
            <a:pPr>
              <a:buNone/>
            </a:pPr>
            <a:r>
              <a:rPr lang="en-US" dirty="0"/>
              <a:t> </a:t>
            </a:r>
          </a:p>
          <a:p>
            <a:endParaRPr lang="en-US" dirty="0"/>
          </a:p>
        </p:txBody>
      </p:sp>
    </p:spTree>
    <p:extLst>
      <p:ext uri="{BB962C8B-B14F-4D97-AF65-F5344CB8AC3E}">
        <p14:creationId xmlns:p14="http://schemas.microsoft.com/office/powerpoint/2010/main" val="139649342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policy challenge</a:t>
            </a:r>
          </a:p>
        </p:txBody>
      </p:sp>
      <p:sp>
        <p:nvSpPr>
          <p:cNvPr id="3" name="Content Placeholder 2"/>
          <p:cNvSpPr>
            <a:spLocks noGrp="1"/>
          </p:cNvSpPr>
          <p:nvPr>
            <p:ph idx="1"/>
          </p:nvPr>
        </p:nvSpPr>
        <p:spPr/>
        <p:txBody>
          <a:bodyPr>
            <a:normAutofit fontScale="92500" lnSpcReduction="20000"/>
          </a:bodyPr>
          <a:lstStyle/>
          <a:p>
            <a:pPr>
              <a:buNone/>
            </a:pPr>
            <a:endParaRPr lang="en-US" dirty="0"/>
          </a:p>
          <a:p>
            <a:r>
              <a:rPr lang="en-US" dirty="0"/>
              <a:t>Do not damage the interests of students in higher education</a:t>
            </a:r>
          </a:p>
          <a:p>
            <a:endParaRPr lang="en-US" dirty="0"/>
          </a:p>
          <a:p>
            <a:r>
              <a:rPr lang="en-US" dirty="0"/>
              <a:t>Focus on doing more for the other 50%</a:t>
            </a:r>
          </a:p>
          <a:p>
            <a:endParaRPr lang="en-US" dirty="0"/>
          </a:p>
          <a:p>
            <a:r>
              <a:rPr lang="en-US" dirty="0"/>
              <a:t>There is no single model: different types of post 18 education and training need to be funded in different ways </a:t>
            </a:r>
          </a:p>
          <a:p>
            <a:endParaRPr lang="en-US" dirty="0"/>
          </a:p>
          <a:p>
            <a:r>
              <a:rPr lang="en-US" dirty="0"/>
              <a:t>English education is early, </a:t>
            </a:r>
            <a:r>
              <a:rPr lang="en-US" dirty="0" err="1"/>
              <a:t>specialised</a:t>
            </a:r>
            <a:r>
              <a:rPr lang="en-US" dirty="0"/>
              <a:t> and quick It should be later, broader and </a:t>
            </a:r>
            <a:r>
              <a:rPr lang="en-US"/>
              <a:t>slower.</a:t>
            </a:r>
            <a:endParaRPr lang="en-US" dirty="0"/>
          </a:p>
        </p:txBody>
      </p:sp>
    </p:spTree>
    <p:extLst>
      <p:ext uri="{BB962C8B-B14F-4D97-AF65-F5344CB8AC3E}">
        <p14:creationId xmlns:p14="http://schemas.microsoft.com/office/powerpoint/2010/main" val="294470510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7070" y="5307957"/>
            <a:ext cx="4977863" cy="959221"/>
          </a:xfrm>
        </p:spPr>
        <p:txBody>
          <a:bodyPr>
            <a:normAutofit fontScale="90000"/>
          </a:bodyPr>
          <a:lstStyle/>
          <a:p>
            <a:r>
              <a:rPr lang="en-US" sz="6000" spc="50" dirty="0"/>
              <a:t>EDUCATION</a:t>
            </a:r>
          </a:p>
        </p:txBody>
      </p:sp>
      <p:sp>
        <p:nvSpPr>
          <p:cNvPr id="3" name="Subtitle 2"/>
          <p:cNvSpPr>
            <a:spLocks noGrp="1"/>
          </p:cNvSpPr>
          <p:nvPr>
            <p:ph type="subTitle" idx="1"/>
          </p:nvPr>
        </p:nvSpPr>
        <p:spPr>
          <a:xfrm>
            <a:off x="3380792" y="608484"/>
            <a:ext cx="5430416" cy="948308"/>
          </a:xfrm>
        </p:spPr>
        <p:txBody>
          <a:bodyPr>
            <a:normAutofit/>
          </a:bodyPr>
          <a:lstStyle/>
          <a:p>
            <a:r>
              <a:rPr lang="en-US" sz="4800" dirty="0">
                <a:solidFill>
                  <a:schemeClr val="accent6">
                    <a:lumMod val="75000"/>
                  </a:schemeClr>
                </a:solidFill>
                <a:cs typeface="Aparajita" panose="020B0604020202020204" pitchFamily="34" charset="0"/>
              </a:rPr>
              <a:t>DAVID WILLETTS</a:t>
            </a:r>
          </a:p>
        </p:txBody>
      </p:sp>
      <p:pic>
        <p:nvPicPr>
          <p:cNvPr id="19458" name="Picture 2" descr="Image result for mortar board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868492" y="2204864"/>
            <a:ext cx="2455019" cy="2455020"/>
          </a:xfrm>
          <a:prstGeom prst="rect">
            <a:avLst/>
          </a:prstGeom>
          <a:noFill/>
          <a:effectLst/>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sp>
        <p:nvSpPr>
          <p:cNvPr id="10" name="Title 1"/>
          <p:cNvSpPr txBox="1">
            <a:spLocks/>
          </p:cNvSpPr>
          <p:nvPr/>
        </p:nvSpPr>
        <p:spPr>
          <a:xfrm>
            <a:off x="3607070" y="4685966"/>
            <a:ext cx="4843157" cy="1101601"/>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100" dirty="0">
                <a:solidFill>
                  <a:prstClr val="black"/>
                </a:solidFill>
                <a:latin typeface="Goudy Old Style" panose="02020502050305020303" pitchFamily="18" charset="0"/>
              </a:rPr>
              <a:t> </a:t>
            </a:r>
            <a:r>
              <a:rPr lang="en-US" sz="4700" dirty="0">
                <a:solidFill>
                  <a:prstClr val="black"/>
                </a:solidFill>
                <a:latin typeface="Goudy Old Style" panose="02020502050305020303" pitchFamily="18" charset="0"/>
              </a:rPr>
              <a:t>A UNIVERSITY</a:t>
            </a:r>
            <a:endParaRPr lang="en-US" sz="4700" spc="50" dirty="0">
              <a:solidFill>
                <a:prstClr val="black"/>
              </a:solidFill>
              <a:latin typeface="Goudy Old Style" panose="02020502050305020303" pitchFamily="18" charset="0"/>
            </a:endParaRPr>
          </a:p>
        </p:txBody>
      </p:sp>
      <p:sp>
        <p:nvSpPr>
          <p:cNvPr id="6" name="Title 1"/>
          <p:cNvSpPr txBox="1">
            <a:spLocks/>
          </p:cNvSpPr>
          <p:nvPr/>
        </p:nvSpPr>
        <p:spPr>
          <a:xfrm>
            <a:off x="3607069" y="5858757"/>
            <a:ext cx="4843157" cy="1101601"/>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a:solidFill>
                  <a:prstClr val="black"/>
                </a:solidFill>
                <a:latin typeface="Goudy Old Style" panose="02020502050305020303" pitchFamily="18" charset="0"/>
              </a:rPr>
              <a:t>March 2018</a:t>
            </a:r>
            <a:endParaRPr lang="en-US" sz="2000" spc="50" dirty="0">
              <a:solidFill>
                <a:prstClr val="black"/>
              </a:solidFill>
              <a:latin typeface="Goudy Old Style" panose="02020502050305020303" pitchFamily="18" charset="0"/>
            </a:endParaRPr>
          </a:p>
        </p:txBody>
      </p:sp>
    </p:spTree>
    <p:extLst>
      <p:ext uri="{BB962C8B-B14F-4D97-AF65-F5344CB8AC3E}">
        <p14:creationId xmlns:p14="http://schemas.microsoft.com/office/powerpoint/2010/main" val="252422911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12A94B-4AAD-4A29-BEAB-617F40D0305F}"/>
              </a:ext>
            </a:extLst>
          </p:cNvPr>
          <p:cNvSpPr>
            <a:spLocks noGrp="1"/>
          </p:cNvSpPr>
          <p:nvPr>
            <p:ph type="ctrTitle"/>
          </p:nvPr>
        </p:nvSpPr>
        <p:spPr/>
        <p:txBody>
          <a:bodyPr/>
          <a:lstStyle/>
          <a:p>
            <a:r>
              <a:rPr lang="en-GB" dirty="0"/>
              <a:t>Review of post-18 education and funding</a:t>
            </a:r>
          </a:p>
        </p:txBody>
      </p:sp>
      <p:sp>
        <p:nvSpPr>
          <p:cNvPr id="3" name="Subtitle 2">
            <a:extLst>
              <a:ext uri="{FF2B5EF4-FFF2-40B4-BE49-F238E27FC236}">
                <a16:creationId xmlns:a16="http://schemas.microsoft.com/office/drawing/2014/main" xmlns="" id="{69EEF50D-1E70-4C2A-BA43-67F4FDD3242D}"/>
              </a:ext>
            </a:extLst>
          </p:cNvPr>
          <p:cNvSpPr>
            <a:spLocks noGrp="1"/>
          </p:cNvSpPr>
          <p:nvPr>
            <p:ph type="subTitle" idx="1"/>
          </p:nvPr>
        </p:nvSpPr>
        <p:spPr/>
        <p:txBody>
          <a:bodyPr/>
          <a:lstStyle/>
          <a:p>
            <a:r>
              <a:rPr lang="en-GB" sz="3200" dirty="0"/>
              <a:t>Philip </a:t>
            </a:r>
            <a:r>
              <a:rPr lang="en-GB" sz="3200" dirty="0" err="1"/>
              <a:t>Augar</a:t>
            </a:r>
            <a:r>
              <a:rPr lang="en-GB" sz="3200" dirty="0"/>
              <a:t>, Chair, Post-18 education and funding review</a:t>
            </a:r>
          </a:p>
          <a:p>
            <a:endParaRPr lang="en-GB" dirty="0"/>
          </a:p>
        </p:txBody>
      </p:sp>
    </p:spTree>
    <p:extLst>
      <p:ext uri="{BB962C8B-B14F-4D97-AF65-F5344CB8AC3E}">
        <p14:creationId xmlns:p14="http://schemas.microsoft.com/office/powerpoint/2010/main" val="163112381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4A251B8-A50F-4C95-A4D3-4F199111226A}"/>
              </a:ext>
            </a:extLst>
          </p:cNvPr>
          <p:cNvSpPr txBox="1">
            <a:spLocks/>
          </p:cNvSpPr>
          <p:nvPr/>
        </p:nvSpPr>
        <p:spPr>
          <a:xfrm>
            <a:off x="0" y="20320"/>
            <a:ext cx="12191996" cy="910837"/>
          </a:xfrm>
          <a:prstGeom prst="rect">
            <a:avLst/>
          </a:prstGeom>
          <a:noFill/>
          <a:ln>
            <a:noFill/>
          </a:ln>
        </p:spPr>
        <p:txBody>
          <a:bodyPr vert="horz" wrap="square" lIns="91440" tIns="45720" rIns="91440" bIns="45720" anchor="b" anchorCtr="1" compatLnSpc="1">
            <a:normAutofit/>
          </a:bodyPr>
          <a:lstStyle>
            <a:lvl1pPr marL="0" marR="0" lvl="0" indent="0" algn="ctr" defTabSz="914400" rtl="0" fontAlgn="auto" hangingPunct="1">
              <a:lnSpc>
                <a:spcPct val="90000"/>
              </a:lnSpc>
              <a:spcBef>
                <a:spcPts val="0"/>
              </a:spcBef>
              <a:spcAft>
                <a:spcPts val="0"/>
              </a:spcAft>
              <a:buNone/>
              <a:tabLst/>
              <a:defRPr lang="en-US" sz="5400" b="1" i="0" u="none" strike="noStrike" kern="1200" cap="none" spc="0" baseline="0">
                <a:solidFill>
                  <a:srgbClr val="FFFFFF"/>
                </a:solidFill>
                <a:uFillTx/>
                <a:latin typeface="Calibri Light"/>
              </a:defRPr>
            </a:lvl1pPr>
          </a:lstStyle>
          <a:p>
            <a:r>
              <a:rPr lang="en-GB"/>
              <a:t>Panel discussion </a:t>
            </a:r>
            <a:endParaRPr lang="en-GB" dirty="0"/>
          </a:p>
        </p:txBody>
      </p:sp>
      <p:sp>
        <p:nvSpPr>
          <p:cNvPr id="5" name="TextBox 4">
            <a:extLst>
              <a:ext uri="{FF2B5EF4-FFF2-40B4-BE49-F238E27FC236}">
                <a16:creationId xmlns:a16="http://schemas.microsoft.com/office/drawing/2014/main" xmlns="" id="{6F646F7F-C59F-47EF-8BC7-1CE7A37776C6}"/>
              </a:ext>
            </a:extLst>
          </p:cNvPr>
          <p:cNvSpPr txBox="1"/>
          <p:nvPr/>
        </p:nvSpPr>
        <p:spPr>
          <a:xfrm>
            <a:off x="78582" y="1401560"/>
            <a:ext cx="6286500" cy="1384995"/>
          </a:xfrm>
          <a:prstGeom prst="rect">
            <a:avLst/>
          </a:prstGeom>
          <a:noFill/>
        </p:spPr>
        <p:txBody>
          <a:bodyPr wrap="square" rtlCol="0">
            <a:spAutoFit/>
          </a:bodyPr>
          <a:lstStyle/>
          <a:p>
            <a:pPr algn="ctr"/>
            <a:r>
              <a:rPr lang="en-GB" sz="2800" b="1" dirty="0" err="1">
                <a:solidFill>
                  <a:schemeClr val="bg1"/>
                </a:solidFill>
                <a:latin typeface="+mn-lt"/>
              </a:rPr>
              <a:t>Dr.</a:t>
            </a:r>
            <a:r>
              <a:rPr lang="en-GB" sz="2800" b="1" dirty="0">
                <a:solidFill>
                  <a:schemeClr val="bg1"/>
                </a:solidFill>
                <a:latin typeface="+mn-lt"/>
              </a:rPr>
              <a:t> Jack Britton</a:t>
            </a:r>
            <a:br>
              <a:rPr lang="en-GB" sz="2800" b="1" dirty="0">
                <a:solidFill>
                  <a:schemeClr val="bg1"/>
                </a:solidFill>
                <a:latin typeface="+mn-lt"/>
              </a:rPr>
            </a:br>
            <a:r>
              <a:rPr lang="en-GB" sz="2800" b="1" dirty="0">
                <a:solidFill>
                  <a:schemeClr val="bg1"/>
                </a:solidFill>
                <a:latin typeface="+mn-lt"/>
              </a:rPr>
              <a:t>Senior Research Economist</a:t>
            </a:r>
            <a:br>
              <a:rPr lang="en-GB" sz="2800" b="1" dirty="0">
                <a:solidFill>
                  <a:schemeClr val="bg1"/>
                </a:solidFill>
                <a:latin typeface="+mn-lt"/>
              </a:rPr>
            </a:br>
            <a:r>
              <a:rPr lang="en-GB" sz="2800" b="1" dirty="0">
                <a:solidFill>
                  <a:schemeClr val="bg1"/>
                </a:solidFill>
                <a:latin typeface="+mn-lt"/>
              </a:rPr>
              <a:t>IFS</a:t>
            </a:r>
          </a:p>
        </p:txBody>
      </p:sp>
      <p:sp>
        <p:nvSpPr>
          <p:cNvPr id="6" name="TextBox 5">
            <a:extLst>
              <a:ext uri="{FF2B5EF4-FFF2-40B4-BE49-F238E27FC236}">
                <a16:creationId xmlns:a16="http://schemas.microsoft.com/office/drawing/2014/main" xmlns="" id="{E2A73658-618E-4476-9AE1-DBA83964604E}"/>
              </a:ext>
            </a:extLst>
          </p:cNvPr>
          <p:cNvSpPr txBox="1"/>
          <p:nvPr/>
        </p:nvSpPr>
        <p:spPr>
          <a:xfrm>
            <a:off x="0" y="2902436"/>
            <a:ext cx="6286500" cy="1384995"/>
          </a:xfrm>
          <a:prstGeom prst="rect">
            <a:avLst/>
          </a:prstGeom>
          <a:noFill/>
        </p:spPr>
        <p:txBody>
          <a:bodyPr wrap="square" rtlCol="0">
            <a:spAutoFit/>
          </a:bodyPr>
          <a:lstStyle/>
          <a:p>
            <a:pPr algn="ctr"/>
            <a:r>
              <a:rPr lang="en-GB" sz="2800" b="1" dirty="0" err="1">
                <a:solidFill>
                  <a:schemeClr val="bg1"/>
                </a:solidFill>
                <a:latin typeface="+mn-lt"/>
              </a:rPr>
              <a:t>Prof.</a:t>
            </a:r>
            <a:r>
              <a:rPr lang="en-GB" sz="2800" b="1" dirty="0">
                <a:solidFill>
                  <a:schemeClr val="bg1"/>
                </a:solidFill>
                <a:latin typeface="+mn-lt"/>
              </a:rPr>
              <a:t> Andy Green</a:t>
            </a:r>
          </a:p>
          <a:p>
            <a:pPr algn="ctr"/>
            <a:r>
              <a:rPr lang="en-GB" sz="2800" b="1" dirty="0">
                <a:solidFill>
                  <a:schemeClr val="bg1"/>
                </a:solidFill>
                <a:latin typeface="+mn-lt"/>
              </a:rPr>
              <a:t>Professor</a:t>
            </a:r>
            <a:br>
              <a:rPr lang="en-GB" sz="2800" b="1" dirty="0">
                <a:solidFill>
                  <a:schemeClr val="bg1"/>
                </a:solidFill>
                <a:latin typeface="+mn-lt"/>
              </a:rPr>
            </a:br>
            <a:r>
              <a:rPr lang="en-GB" sz="2800" b="1" dirty="0">
                <a:solidFill>
                  <a:schemeClr val="bg1"/>
                </a:solidFill>
                <a:latin typeface="+mn-lt"/>
              </a:rPr>
              <a:t>UCL, Institute of Education </a:t>
            </a:r>
          </a:p>
        </p:txBody>
      </p:sp>
      <p:sp>
        <p:nvSpPr>
          <p:cNvPr id="7" name="TextBox 6">
            <a:extLst>
              <a:ext uri="{FF2B5EF4-FFF2-40B4-BE49-F238E27FC236}">
                <a16:creationId xmlns:a16="http://schemas.microsoft.com/office/drawing/2014/main" xmlns="" id="{DD485C8D-6BD8-41D7-9593-C2C5768303EF}"/>
              </a:ext>
            </a:extLst>
          </p:cNvPr>
          <p:cNvSpPr txBox="1"/>
          <p:nvPr/>
        </p:nvSpPr>
        <p:spPr>
          <a:xfrm>
            <a:off x="6629400" y="1401561"/>
            <a:ext cx="5562596" cy="1384995"/>
          </a:xfrm>
          <a:prstGeom prst="rect">
            <a:avLst/>
          </a:prstGeom>
          <a:noFill/>
        </p:spPr>
        <p:txBody>
          <a:bodyPr wrap="square" rtlCol="0">
            <a:spAutoFit/>
          </a:bodyPr>
          <a:lstStyle/>
          <a:p>
            <a:pPr algn="ctr"/>
            <a:r>
              <a:rPr lang="en-GB" sz="2800" b="1" dirty="0" err="1">
                <a:solidFill>
                  <a:schemeClr val="bg1"/>
                </a:solidFill>
                <a:latin typeface="+mn-lt"/>
              </a:rPr>
              <a:t>Prof.</a:t>
            </a:r>
            <a:r>
              <a:rPr lang="en-GB" sz="2800" b="1" dirty="0">
                <a:solidFill>
                  <a:schemeClr val="bg1"/>
                </a:solidFill>
                <a:latin typeface="+mn-lt"/>
              </a:rPr>
              <a:t> Chris Husbands</a:t>
            </a:r>
            <a:br>
              <a:rPr lang="en-GB" sz="2800" b="1" dirty="0">
                <a:solidFill>
                  <a:schemeClr val="bg1"/>
                </a:solidFill>
                <a:latin typeface="+mn-lt"/>
              </a:rPr>
            </a:br>
            <a:r>
              <a:rPr lang="en-GB" sz="2800" b="1" dirty="0">
                <a:solidFill>
                  <a:schemeClr val="bg1"/>
                </a:solidFill>
                <a:latin typeface="+mn-lt"/>
              </a:rPr>
              <a:t>Vice-Chancellor</a:t>
            </a:r>
            <a:br>
              <a:rPr lang="en-GB" sz="2800" b="1" dirty="0">
                <a:solidFill>
                  <a:schemeClr val="bg1"/>
                </a:solidFill>
                <a:latin typeface="+mn-lt"/>
              </a:rPr>
            </a:br>
            <a:r>
              <a:rPr lang="en-GB" sz="2800" b="1" dirty="0">
                <a:solidFill>
                  <a:schemeClr val="bg1"/>
                </a:solidFill>
                <a:latin typeface="+mn-lt"/>
              </a:rPr>
              <a:t>Sheffield Hallam University</a:t>
            </a:r>
          </a:p>
        </p:txBody>
      </p:sp>
      <p:sp>
        <p:nvSpPr>
          <p:cNvPr id="8" name="TextBox 7">
            <a:extLst>
              <a:ext uri="{FF2B5EF4-FFF2-40B4-BE49-F238E27FC236}">
                <a16:creationId xmlns:a16="http://schemas.microsoft.com/office/drawing/2014/main" xmlns="" id="{E55E8205-43C0-49B7-B125-C0F5353436C8}"/>
              </a:ext>
            </a:extLst>
          </p:cNvPr>
          <p:cNvSpPr txBox="1"/>
          <p:nvPr/>
        </p:nvSpPr>
        <p:spPr>
          <a:xfrm>
            <a:off x="6365082" y="2902436"/>
            <a:ext cx="5748333" cy="1384995"/>
          </a:xfrm>
          <a:prstGeom prst="rect">
            <a:avLst/>
          </a:prstGeom>
          <a:noFill/>
        </p:spPr>
        <p:txBody>
          <a:bodyPr wrap="square" rtlCol="0">
            <a:spAutoFit/>
          </a:bodyPr>
          <a:lstStyle/>
          <a:p>
            <a:pPr algn="ctr"/>
            <a:r>
              <a:rPr lang="en-GB" sz="2800" b="1" dirty="0">
                <a:solidFill>
                  <a:schemeClr val="bg1"/>
                </a:solidFill>
                <a:latin typeface="+mn-lt"/>
              </a:rPr>
              <a:t>Dame </a:t>
            </a:r>
            <a:r>
              <a:rPr lang="en-GB" sz="2800" b="1" dirty="0" err="1">
                <a:solidFill>
                  <a:schemeClr val="bg1"/>
                </a:solidFill>
                <a:latin typeface="+mn-lt"/>
              </a:rPr>
              <a:t>Minouche</a:t>
            </a:r>
            <a:r>
              <a:rPr lang="en-GB" sz="2800" b="1" dirty="0">
                <a:solidFill>
                  <a:schemeClr val="bg1"/>
                </a:solidFill>
                <a:latin typeface="+mn-lt"/>
              </a:rPr>
              <a:t> </a:t>
            </a:r>
            <a:r>
              <a:rPr lang="en-GB" sz="2800" b="1" dirty="0" err="1">
                <a:solidFill>
                  <a:schemeClr val="bg1"/>
                </a:solidFill>
                <a:latin typeface="+mn-lt"/>
              </a:rPr>
              <a:t>Shafik</a:t>
            </a:r>
            <a:r>
              <a:rPr lang="en-GB" sz="2800" b="1" dirty="0">
                <a:solidFill>
                  <a:schemeClr val="bg1"/>
                </a:solidFill>
                <a:latin typeface="+mn-lt"/>
              </a:rPr>
              <a:t/>
            </a:r>
            <a:br>
              <a:rPr lang="en-GB" sz="2800" b="1" dirty="0">
                <a:solidFill>
                  <a:schemeClr val="bg1"/>
                </a:solidFill>
                <a:latin typeface="+mn-lt"/>
              </a:rPr>
            </a:br>
            <a:r>
              <a:rPr lang="en-GB" sz="2800" b="1" dirty="0">
                <a:solidFill>
                  <a:schemeClr val="bg1"/>
                </a:solidFill>
                <a:latin typeface="+mn-lt"/>
              </a:rPr>
              <a:t>Director</a:t>
            </a:r>
            <a:br>
              <a:rPr lang="en-GB" sz="2800" b="1" dirty="0">
                <a:solidFill>
                  <a:schemeClr val="bg1"/>
                </a:solidFill>
                <a:latin typeface="+mn-lt"/>
              </a:rPr>
            </a:br>
            <a:r>
              <a:rPr lang="en-GB" sz="2800" b="1" dirty="0">
                <a:solidFill>
                  <a:schemeClr val="bg1"/>
                </a:solidFill>
                <a:latin typeface="+mn-lt"/>
              </a:rPr>
              <a:t>LSE </a:t>
            </a:r>
          </a:p>
        </p:txBody>
      </p:sp>
      <p:sp>
        <p:nvSpPr>
          <p:cNvPr id="9" name="TextBox 8">
            <a:extLst>
              <a:ext uri="{FF2B5EF4-FFF2-40B4-BE49-F238E27FC236}">
                <a16:creationId xmlns:a16="http://schemas.microsoft.com/office/drawing/2014/main" xmlns="" id="{71DD9F9C-7606-40B4-B4D4-55A6226BC396}"/>
              </a:ext>
            </a:extLst>
          </p:cNvPr>
          <p:cNvSpPr txBox="1"/>
          <p:nvPr/>
        </p:nvSpPr>
        <p:spPr>
          <a:xfrm>
            <a:off x="0" y="4757834"/>
            <a:ext cx="12191996" cy="523220"/>
          </a:xfrm>
          <a:prstGeom prst="rect">
            <a:avLst/>
          </a:prstGeom>
          <a:noFill/>
        </p:spPr>
        <p:txBody>
          <a:bodyPr wrap="square" rtlCol="0">
            <a:spAutoFit/>
          </a:bodyPr>
          <a:lstStyle/>
          <a:p>
            <a:pPr algn="ctr"/>
            <a:r>
              <a:rPr lang="en-GB" sz="2800" b="1" i="1" dirty="0">
                <a:solidFill>
                  <a:schemeClr val="bg1"/>
                </a:solidFill>
                <a:latin typeface="+mn-lt"/>
              </a:rPr>
              <a:t>Chaired by: </a:t>
            </a:r>
            <a:r>
              <a:rPr lang="en-GB" sz="2800" b="1" i="1" dirty="0" err="1">
                <a:solidFill>
                  <a:schemeClr val="bg1"/>
                </a:solidFill>
                <a:latin typeface="+mn-lt"/>
              </a:rPr>
              <a:t>Rt</a:t>
            </a:r>
            <a:r>
              <a:rPr lang="en-GB" sz="2800" b="1" i="1" dirty="0">
                <a:solidFill>
                  <a:schemeClr val="bg1"/>
                </a:solidFill>
                <a:latin typeface="+mn-lt"/>
              </a:rPr>
              <a:t> Hon. David Laws, Executive Chairman, Education Policy Institute </a:t>
            </a:r>
          </a:p>
        </p:txBody>
      </p:sp>
    </p:spTree>
    <p:extLst>
      <p:ext uri="{BB962C8B-B14F-4D97-AF65-F5344CB8AC3E}">
        <p14:creationId xmlns:p14="http://schemas.microsoft.com/office/powerpoint/2010/main" val="280196571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FA9AD7-02B1-48A7-B0CA-84E12982882B}"/>
              </a:ext>
            </a:extLst>
          </p:cNvPr>
          <p:cNvSpPr>
            <a:spLocks noGrp="1"/>
          </p:cNvSpPr>
          <p:nvPr>
            <p:ph type="ctrTitle"/>
          </p:nvPr>
        </p:nvSpPr>
        <p:spPr/>
        <p:txBody>
          <a:bodyPr/>
          <a:lstStyle/>
          <a:p>
            <a:r>
              <a:rPr lang="en-GB" dirty="0"/>
              <a:t>Closing remarks</a:t>
            </a:r>
          </a:p>
        </p:txBody>
      </p:sp>
      <p:sp>
        <p:nvSpPr>
          <p:cNvPr id="3" name="Subtitle 2">
            <a:extLst>
              <a:ext uri="{FF2B5EF4-FFF2-40B4-BE49-F238E27FC236}">
                <a16:creationId xmlns:a16="http://schemas.microsoft.com/office/drawing/2014/main" xmlns="" id="{D1039B3E-763C-4D34-A329-BF89C76064C9}"/>
              </a:ext>
            </a:extLst>
          </p:cNvPr>
          <p:cNvSpPr>
            <a:spLocks noGrp="1"/>
          </p:cNvSpPr>
          <p:nvPr>
            <p:ph type="subTitle" idx="1"/>
          </p:nvPr>
        </p:nvSpPr>
        <p:spPr/>
        <p:txBody>
          <a:bodyPr/>
          <a:lstStyle/>
          <a:p>
            <a:r>
              <a:rPr lang="en-GB" dirty="0" err="1"/>
              <a:t>Rt</a:t>
            </a:r>
            <a:r>
              <a:rPr lang="en-GB" dirty="0"/>
              <a:t> Hon. David Laws, Executive Chairman, Education Policy Institute</a:t>
            </a:r>
          </a:p>
          <a:p>
            <a:endParaRPr lang="en-GB" dirty="0"/>
          </a:p>
        </p:txBody>
      </p:sp>
    </p:spTree>
    <p:extLst>
      <p:ext uri="{BB962C8B-B14F-4D97-AF65-F5344CB8AC3E}">
        <p14:creationId xmlns:p14="http://schemas.microsoft.com/office/powerpoint/2010/main" val="378631308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CA75A2-F817-48E0-939D-B57DF87729C5}"/>
              </a:ext>
            </a:extLst>
          </p:cNvPr>
          <p:cNvSpPr txBox="1">
            <a:spLocks noGrp="1"/>
          </p:cNvSpPr>
          <p:nvPr>
            <p:ph type="ctrTitle"/>
          </p:nvPr>
        </p:nvSpPr>
        <p:spPr>
          <a:xfrm>
            <a:off x="0" y="1983580"/>
            <a:ext cx="12191996" cy="1018010"/>
          </a:xfrm>
        </p:spPr>
        <p:txBody>
          <a:bodyPr>
            <a:noAutofit/>
          </a:bodyPr>
          <a:lstStyle/>
          <a:p>
            <a:pPr lvl="0"/>
            <a:r>
              <a:rPr lang="en-GB" sz="6533" dirty="0"/>
              <a:t>Higher education funding:  </a:t>
            </a:r>
            <a:br>
              <a:rPr lang="en-GB" sz="6533" dirty="0"/>
            </a:br>
            <a:r>
              <a:rPr lang="en-GB" sz="6533" dirty="0"/>
              <a:t>a sustainable future?</a:t>
            </a:r>
          </a:p>
        </p:txBody>
      </p:sp>
      <p:sp>
        <p:nvSpPr>
          <p:cNvPr id="3" name="Subtitle 2">
            <a:extLst>
              <a:ext uri="{FF2B5EF4-FFF2-40B4-BE49-F238E27FC236}">
                <a16:creationId xmlns:a16="http://schemas.microsoft.com/office/drawing/2014/main" xmlns="" id="{E92C3D25-6CB7-4506-B8C2-FC006C0B44C4}"/>
              </a:ext>
            </a:extLst>
          </p:cNvPr>
          <p:cNvSpPr txBox="1">
            <a:spLocks noGrp="1"/>
          </p:cNvSpPr>
          <p:nvPr>
            <p:ph type="subTitle" idx="1"/>
          </p:nvPr>
        </p:nvSpPr>
        <p:spPr>
          <a:xfrm>
            <a:off x="1720425" y="3321750"/>
            <a:ext cx="8967895" cy="931901"/>
          </a:xfrm>
        </p:spPr>
        <p:txBody>
          <a:bodyPr/>
          <a:lstStyle/>
          <a:p>
            <a:pPr lvl="0"/>
            <a:r>
              <a:rPr lang="en-GB"/>
              <a:t>9:00 – 13:15 | Wednesday 21st March 2018</a:t>
            </a:r>
          </a:p>
          <a:p>
            <a:pPr lvl="0"/>
            <a:endParaRPr lang="en-GB"/>
          </a:p>
        </p:txBody>
      </p:sp>
    </p:spTree>
    <p:extLst>
      <p:ext uri="{BB962C8B-B14F-4D97-AF65-F5344CB8AC3E}">
        <p14:creationId xmlns:p14="http://schemas.microsoft.com/office/powerpoint/2010/main" val="525228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4">
            <a:extLst>
              <a:ext uri="{FF2B5EF4-FFF2-40B4-BE49-F238E27FC236}">
                <a16:creationId xmlns:a16="http://schemas.microsoft.com/office/drawing/2014/main" xmlns="" id="{FF8B155B-7B90-4CD3-BB5F-D310D29E3C9B}"/>
              </a:ext>
            </a:extLst>
          </p:cNvPr>
          <p:cNvSpPr/>
          <p:nvPr/>
        </p:nvSpPr>
        <p:spPr>
          <a:xfrm>
            <a:off x="0" y="6473165"/>
            <a:ext cx="12191996" cy="384834"/>
          </a:xfrm>
          <a:prstGeom prst="rect">
            <a:avLst/>
          </a:prstGeom>
          <a:solidFill>
            <a:srgbClr val="11A08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 </a:t>
            </a:r>
          </a:p>
        </p:txBody>
      </p:sp>
      <p:sp>
        <p:nvSpPr>
          <p:cNvPr id="4" name="Slide Number Placeholder 3">
            <a:extLst>
              <a:ext uri="{FF2B5EF4-FFF2-40B4-BE49-F238E27FC236}">
                <a16:creationId xmlns:a16="http://schemas.microsoft.com/office/drawing/2014/main" xmlns="" id="{B1937128-E478-4085-8959-D6E6D459859B}"/>
              </a:ext>
            </a:extLst>
          </p:cNvPr>
          <p:cNvSpPr>
            <a:spLocks noGrp="1"/>
          </p:cNvSpPr>
          <p:nvPr>
            <p:ph type="sldNum" sz="quarter" idx="12"/>
          </p:nvPr>
        </p:nvSpPr>
        <p:spPr/>
        <p:txBody>
          <a:bodyPr/>
          <a:lstStyle/>
          <a:p>
            <a:pPr defTabSz="457200"/>
            <a:fld id="{ED9DE18E-F2A3-4858-8433-156A7BE29166}" type="slidenum">
              <a:rPr lang="en-GB">
                <a:solidFill>
                  <a:prstClr val="white"/>
                </a:solidFill>
                <a:latin typeface="Calibri" panose="020F0502020204030204"/>
              </a:rPr>
              <a:pPr defTabSz="457200"/>
              <a:t>13</a:t>
            </a:fld>
            <a:endParaRPr lang="en-GB" dirty="0">
              <a:solidFill>
                <a:prstClr val="white"/>
              </a:solidFill>
              <a:latin typeface="Calibri" panose="020F0502020204030204"/>
            </a:endParaRPr>
          </a:p>
        </p:txBody>
      </p:sp>
      <p:sp>
        <p:nvSpPr>
          <p:cNvPr id="6" name="TextBox 5">
            <a:extLst>
              <a:ext uri="{FF2B5EF4-FFF2-40B4-BE49-F238E27FC236}">
                <a16:creationId xmlns:a16="http://schemas.microsoft.com/office/drawing/2014/main" xmlns="" id="{5A71BD3C-0B09-46CE-8A9C-09D2C9E532ED}"/>
              </a:ext>
            </a:extLst>
          </p:cNvPr>
          <p:cNvSpPr txBox="1"/>
          <p:nvPr/>
        </p:nvSpPr>
        <p:spPr>
          <a:xfrm>
            <a:off x="2752391" y="910827"/>
            <a:ext cx="7692543" cy="369332"/>
          </a:xfrm>
          <a:prstGeom prst="rect">
            <a:avLst/>
          </a:prstGeom>
          <a:noFill/>
        </p:spPr>
        <p:txBody>
          <a:bodyPr wrap="square" rtlCol="0">
            <a:spAutoFit/>
          </a:bodyPr>
          <a:lstStyle/>
          <a:p>
            <a:pPr defTabSz="457200"/>
            <a:r>
              <a:rPr lang="en-GB" dirty="0">
                <a:solidFill>
                  <a:prstClr val="black"/>
                </a:solidFill>
                <a:latin typeface="Calibri" panose="020F0502020204030204"/>
              </a:rPr>
              <a:t>Forecast impact on Public Sector Net Debt as a result of student loans</a:t>
            </a:r>
            <a:endParaRPr lang="en-GB" b="1" dirty="0">
              <a:solidFill>
                <a:prstClr val="black"/>
              </a:solidFill>
              <a:latin typeface="Calibri" panose="020F0502020204030204"/>
            </a:endParaRPr>
          </a:p>
        </p:txBody>
      </p:sp>
      <p:graphicFrame>
        <p:nvGraphicFramePr>
          <p:cNvPr id="8" name="Chart 7">
            <a:extLst>
              <a:ext uri="{FF2B5EF4-FFF2-40B4-BE49-F238E27FC236}">
                <a16:creationId xmlns:a16="http://schemas.microsoft.com/office/drawing/2014/main" xmlns="" id="{B5B98839-B6B2-4D18-AD4A-158EFC27C62B}"/>
              </a:ext>
            </a:extLst>
          </p:cNvPr>
          <p:cNvGraphicFramePr>
            <a:graphicFrameLocks/>
          </p:cNvGraphicFramePr>
          <p:nvPr>
            <p:extLst>
              <p:ext uri="{D42A27DB-BD31-4B8C-83A1-F6EECF244321}">
                <p14:modId xmlns:p14="http://schemas.microsoft.com/office/powerpoint/2010/main" val="1602579614"/>
              </p:ext>
            </p:extLst>
          </p:nvPr>
        </p:nvGraphicFramePr>
        <p:xfrm>
          <a:off x="1523998" y="1217569"/>
          <a:ext cx="9144000" cy="525096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Rounded Corners 6">
            <a:extLst>
              <a:ext uri="{FF2B5EF4-FFF2-40B4-BE49-F238E27FC236}">
                <a16:creationId xmlns:a16="http://schemas.microsoft.com/office/drawing/2014/main" xmlns="" id="{3D70B22A-A346-4701-AD73-ECCD9272C914}"/>
              </a:ext>
            </a:extLst>
          </p:cNvPr>
          <p:cNvSpPr/>
          <p:nvPr/>
        </p:nvSpPr>
        <p:spPr>
          <a:xfrm>
            <a:off x="4824585" y="2758647"/>
            <a:ext cx="2726732" cy="518359"/>
          </a:xfrm>
          <a:prstGeom prst="roundRect">
            <a:avLst/>
          </a:prstGeom>
          <a:solidFill>
            <a:srgbClr val="11A08A"/>
          </a:solidFill>
          <a:ln>
            <a:solidFill>
              <a:srgbClr val="C4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white"/>
                </a:solidFill>
                <a:latin typeface="Calibri" panose="020F0502020204030204"/>
              </a:rPr>
              <a:t>Significant increase to debt as a result of loans</a:t>
            </a:r>
          </a:p>
        </p:txBody>
      </p:sp>
      <p:sp>
        <p:nvSpPr>
          <p:cNvPr id="12" name="Title 1">
            <a:extLst>
              <a:ext uri="{FF2B5EF4-FFF2-40B4-BE49-F238E27FC236}">
                <a16:creationId xmlns:a16="http://schemas.microsoft.com/office/drawing/2014/main" xmlns="" id="{18C66C33-2B40-4E61-A4CF-DB895689CF93}"/>
              </a:ext>
            </a:extLst>
          </p:cNvPr>
          <p:cNvSpPr txBox="1">
            <a:spLocks/>
          </p:cNvSpPr>
          <p:nvPr/>
        </p:nvSpPr>
        <p:spPr>
          <a:xfrm>
            <a:off x="1729740" y="-107994"/>
            <a:ext cx="87325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11A08A"/>
                </a:solidFill>
                <a:latin typeface="Calibri Light" panose="020F0302020204030204"/>
              </a:rPr>
              <a:t>Contribution to Government debt </a:t>
            </a:r>
          </a:p>
        </p:txBody>
      </p:sp>
      <p:sp>
        <p:nvSpPr>
          <p:cNvPr id="10" name="Rectangle: Rounded Corners 9">
            <a:extLst>
              <a:ext uri="{FF2B5EF4-FFF2-40B4-BE49-F238E27FC236}">
                <a16:creationId xmlns:a16="http://schemas.microsoft.com/office/drawing/2014/main" xmlns="" id="{B864BF54-8D56-49D0-A525-558DCE6DB455}"/>
              </a:ext>
            </a:extLst>
          </p:cNvPr>
          <p:cNvSpPr/>
          <p:nvPr/>
        </p:nvSpPr>
        <p:spPr>
          <a:xfrm>
            <a:off x="4757004" y="3745559"/>
            <a:ext cx="2861894" cy="1223783"/>
          </a:xfrm>
          <a:prstGeom prst="roundRect">
            <a:avLst/>
          </a:prstGeom>
          <a:solidFill>
            <a:srgbClr val="11A08A"/>
          </a:solidFill>
          <a:ln>
            <a:solidFill>
              <a:srgbClr val="C4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white"/>
                </a:solidFill>
                <a:latin typeface="Calibri" panose="020F0502020204030204"/>
              </a:rPr>
              <a:t>If graduate earnings growth is 2 ppt lower than forecast, this taxpayer subsidy increases by 50%</a:t>
            </a:r>
            <a:r>
              <a:rPr lang="en-GB" baseline="30000" dirty="0">
                <a:solidFill>
                  <a:prstClr val="white"/>
                </a:solidFill>
                <a:latin typeface="Calibri" panose="020F0502020204030204"/>
              </a:rPr>
              <a:t>1</a:t>
            </a:r>
            <a:endParaRPr lang="en-GB" b="1" baseline="30000" dirty="0">
              <a:solidFill>
                <a:prstClr val="white"/>
              </a:solidFill>
              <a:latin typeface="Calibri" panose="020F0502020204030204"/>
            </a:endParaRPr>
          </a:p>
        </p:txBody>
      </p:sp>
      <p:sp>
        <p:nvSpPr>
          <p:cNvPr id="13" name="TextBox 12">
            <a:extLst>
              <a:ext uri="{FF2B5EF4-FFF2-40B4-BE49-F238E27FC236}">
                <a16:creationId xmlns:a16="http://schemas.microsoft.com/office/drawing/2014/main" xmlns="" id="{B5555073-5708-4A9A-AF39-ECFD87B17362}"/>
              </a:ext>
            </a:extLst>
          </p:cNvPr>
          <p:cNvSpPr txBox="1"/>
          <p:nvPr/>
        </p:nvSpPr>
        <p:spPr>
          <a:xfrm>
            <a:off x="2917675" y="6610163"/>
            <a:ext cx="7692543" cy="215444"/>
          </a:xfrm>
          <a:prstGeom prst="rect">
            <a:avLst/>
          </a:prstGeom>
          <a:noFill/>
        </p:spPr>
        <p:txBody>
          <a:bodyPr wrap="square" rtlCol="0">
            <a:spAutoFit/>
          </a:bodyPr>
          <a:lstStyle/>
          <a:p>
            <a:pPr algn="r" defTabSz="457200"/>
            <a:r>
              <a:rPr lang="en-GB" sz="800" dirty="0">
                <a:solidFill>
                  <a:schemeClr val="bg1"/>
                </a:solidFill>
                <a:latin typeface="Calibri" panose="020F0502020204030204"/>
              </a:rPr>
              <a:t>Source: </a:t>
            </a:r>
            <a:r>
              <a:rPr lang="en-GB" sz="800" dirty="0">
                <a:solidFill>
                  <a:schemeClr val="bg1"/>
                </a:solidFill>
                <a:latin typeface="Calibri" panose="020F0502020204030204"/>
                <a:hlinkClick r:id="rId4"/>
              </a:rPr>
              <a:t>Office for Budget Responsibility, Fiscal Sustainability Report 2014</a:t>
            </a:r>
            <a:r>
              <a:rPr lang="en-GB" sz="800" dirty="0">
                <a:solidFill>
                  <a:schemeClr val="bg1"/>
                </a:solidFill>
                <a:latin typeface="Calibri" panose="020F0502020204030204"/>
              </a:rPr>
              <a:t>, </a:t>
            </a:r>
            <a:r>
              <a:rPr lang="en-GB" sz="800" dirty="0">
                <a:solidFill>
                  <a:schemeClr val="bg1"/>
                </a:solidFill>
                <a:latin typeface="Calibri" panose="020F0502020204030204"/>
                <a:hlinkClick r:id="rId5"/>
              </a:rPr>
              <a:t>IFS - BN211 Higher Education funding: Past, present and options for the future</a:t>
            </a:r>
            <a:endParaRPr lang="en-GB" sz="800" dirty="0">
              <a:solidFill>
                <a:schemeClr val="bg1"/>
              </a:solidFill>
              <a:latin typeface="Calibri" panose="020F0502020204030204"/>
            </a:endParaRPr>
          </a:p>
        </p:txBody>
      </p:sp>
      <p:pic>
        <p:nvPicPr>
          <p:cNvPr id="11" name="Picture 27" descr="C:\Users\local admin\Downloads\final-83-14-57-0.png">
            <a:extLst>
              <a:ext uri="{FF2B5EF4-FFF2-40B4-BE49-F238E27FC236}">
                <a16:creationId xmlns:a16="http://schemas.microsoft.com/office/drawing/2014/main" xmlns="" id="{F8BB6677-F74C-472F-94D1-565BECDDB312}"/>
              </a:ext>
            </a:extLst>
          </p:cNvPr>
          <p:cNvPicPr>
            <a:picLocks noChangeAspect="1"/>
          </p:cNvPicPr>
          <p:nvPr/>
        </p:nvPicPr>
        <p:blipFill>
          <a:blip r:embed="rId6"/>
          <a:srcRect/>
          <a:stretch>
            <a:fillRect/>
          </a:stretch>
        </p:blipFill>
        <p:spPr>
          <a:xfrm>
            <a:off x="10535991" y="87197"/>
            <a:ext cx="1616165" cy="763459"/>
          </a:xfrm>
          <a:prstGeom prst="rect">
            <a:avLst/>
          </a:prstGeom>
          <a:noFill/>
          <a:ln cap="flat">
            <a:noFill/>
          </a:ln>
        </p:spPr>
      </p:pic>
    </p:spTree>
    <p:extLst>
      <p:ext uri="{BB962C8B-B14F-4D97-AF65-F5344CB8AC3E}">
        <p14:creationId xmlns:p14="http://schemas.microsoft.com/office/powerpoint/2010/main" val="143258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4">
            <a:extLst>
              <a:ext uri="{FF2B5EF4-FFF2-40B4-BE49-F238E27FC236}">
                <a16:creationId xmlns:a16="http://schemas.microsoft.com/office/drawing/2014/main" xmlns="" id="{A91F3BF4-5A72-45CE-B31F-367EFB2E645E}"/>
              </a:ext>
            </a:extLst>
          </p:cNvPr>
          <p:cNvSpPr/>
          <p:nvPr/>
        </p:nvSpPr>
        <p:spPr>
          <a:xfrm>
            <a:off x="0" y="6473165"/>
            <a:ext cx="12191996" cy="384834"/>
          </a:xfrm>
          <a:prstGeom prst="rect">
            <a:avLst/>
          </a:prstGeom>
          <a:solidFill>
            <a:srgbClr val="11A08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 </a:t>
            </a:r>
          </a:p>
        </p:txBody>
      </p:sp>
      <p:sp>
        <p:nvSpPr>
          <p:cNvPr id="3" name="Content Placeholder 2">
            <a:extLst>
              <a:ext uri="{FF2B5EF4-FFF2-40B4-BE49-F238E27FC236}">
                <a16:creationId xmlns:a16="http://schemas.microsoft.com/office/drawing/2014/main" xmlns="" id="{27DE24A8-9C10-42CF-B542-8F81440C29E4}"/>
              </a:ext>
            </a:extLst>
          </p:cNvPr>
          <p:cNvSpPr>
            <a:spLocks noGrp="1"/>
          </p:cNvSpPr>
          <p:nvPr>
            <p:ph idx="1"/>
          </p:nvPr>
        </p:nvSpPr>
        <p:spPr>
          <a:xfrm>
            <a:off x="2152650" y="1682488"/>
            <a:ext cx="7886700" cy="4810387"/>
          </a:xfrm>
        </p:spPr>
        <p:txBody>
          <a:bodyPr>
            <a:normAutofit/>
          </a:bodyPr>
          <a:lstStyle/>
          <a:p>
            <a:pPr marL="0" indent="0">
              <a:buNone/>
            </a:pPr>
            <a:r>
              <a:rPr lang="en-GB" dirty="0"/>
              <a:t>2010 Browne review of higher education funding &amp; student finance:</a:t>
            </a:r>
          </a:p>
          <a:p>
            <a:pPr marL="0" indent="0">
              <a:buNone/>
            </a:pPr>
            <a:endParaRPr lang="en-GB" dirty="0"/>
          </a:p>
        </p:txBody>
      </p:sp>
      <p:sp>
        <p:nvSpPr>
          <p:cNvPr id="4" name="Slide Number Placeholder 3">
            <a:extLst>
              <a:ext uri="{FF2B5EF4-FFF2-40B4-BE49-F238E27FC236}">
                <a16:creationId xmlns:a16="http://schemas.microsoft.com/office/drawing/2014/main" xmlns="" id="{BE5B9776-DDEB-47C9-816C-085DB347166E}"/>
              </a:ext>
            </a:extLst>
          </p:cNvPr>
          <p:cNvSpPr>
            <a:spLocks noGrp="1"/>
          </p:cNvSpPr>
          <p:nvPr>
            <p:ph type="sldNum" sz="quarter" idx="12"/>
          </p:nvPr>
        </p:nvSpPr>
        <p:spPr/>
        <p:txBody>
          <a:bodyPr/>
          <a:lstStyle/>
          <a:p>
            <a:pPr defTabSz="457200"/>
            <a:fld id="{ED9DE18E-F2A3-4858-8433-156A7BE29166}" type="slidenum">
              <a:rPr lang="en-GB">
                <a:solidFill>
                  <a:prstClr val="white"/>
                </a:solidFill>
                <a:latin typeface="Calibri" panose="020F0502020204030204"/>
              </a:rPr>
              <a:pPr defTabSz="457200"/>
              <a:t>14</a:t>
            </a:fld>
            <a:endParaRPr lang="en-GB" dirty="0">
              <a:solidFill>
                <a:prstClr val="white"/>
              </a:solidFill>
              <a:latin typeface="Calibri" panose="020F0502020204030204"/>
            </a:endParaRPr>
          </a:p>
        </p:txBody>
      </p:sp>
      <p:sp>
        <p:nvSpPr>
          <p:cNvPr id="7" name="Title 6">
            <a:extLst>
              <a:ext uri="{FF2B5EF4-FFF2-40B4-BE49-F238E27FC236}">
                <a16:creationId xmlns:a16="http://schemas.microsoft.com/office/drawing/2014/main" xmlns="" id="{19327158-EBF3-4E69-A918-06BE39FECECB}"/>
              </a:ext>
            </a:extLst>
          </p:cNvPr>
          <p:cNvSpPr>
            <a:spLocks noGrp="1"/>
          </p:cNvSpPr>
          <p:nvPr>
            <p:ph type="title"/>
          </p:nvPr>
        </p:nvSpPr>
        <p:spPr/>
        <p:txBody>
          <a:bodyPr>
            <a:normAutofit/>
          </a:bodyPr>
          <a:lstStyle/>
          <a:p>
            <a:r>
              <a:rPr lang="en-GB" b="1" dirty="0">
                <a:solidFill>
                  <a:srgbClr val="11A08A"/>
                </a:solidFill>
              </a:rPr>
              <a:t>2. What problems was the current system designed to fix?</a:t>
            </a:r>
            <a:endParaRPr lang="en-GB" dirty="0"/>
          </a:p>
        </p:txBody>
      </p:sp>
      <p:sp>
        <p:nvSpPr>
          <p:cNvPr id="6" name="Rectangle: Rounded Corners 5">
            <a:extLst>
              <a:ext uri="{FF2B5EF4-FFF2-40B4-BE49-F238E27FC236}">
                <a16:creationId xmlns:a16="http://schemas.microsoft.com/office/drawing/2014/main" xmlns="" id="{B72BB4C5-ACC4-4909-BFAD-CB34E574AF01}"/>
              </a:ext>
            </a:extLst>
          </p:cNvPr>
          <p:cNvSpPr/>
          <p:nvPr/>
        </p:nvSpPr>
        <p:spPr>
          <a:xfrm>
            <a:off x="2278483" y="4649588"/>
            <a:ext cx="2232000" cy="1080000"/>
          </a:xfrm>
          <a:prstGeom prst="roundRect">
            <a:avLst/>
          </a:prstGeom>
          <a:solidFill>
            <a:srgbClr val="11A08A"/>
          </a:solidFill>
          <a:ln>
            <a:solidFill>
              <a:srgbClr val="C4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white"/>
                </a:solidFill>
                <a:latin typeface="Calibri" panose="020F0502020204030204"/>
              </a:rPr>
              <a:t>Limited progress on fair access</a:t>
            </a:r>
          </a:p>
        </p:txBody>
      </p:sp>
      <p:sp>
        <p:nvSpPr>
          <p:cNvPr id="9" name="TextBox 8">
            <a:extLst>
              <a:ext uri="{FF2B5EF4-FFF2-40B4-BE49-F238E27FC236}">
                <a16:creationId xmlns:a16="http://schemas.microsoft.com/office/drawing/2014/main" xmlns="" id="{AB592373-A84A-49F6-A74B-C532536C9B1C}"/>
              </a:ext>
            </a:extLst>
          </p:cNvPr>
          <p:cNvSpPr txBox="1"/>
          <p:nvPr/>
        </p:nvSpPr>
        <p:spPr>
          <a:xfrm>
            <a:off x="2442333" y="2987819"/>
            <a:ext cx="1904301" cy="461665"/>
          </a:xfrm>
          <a:prstGeom prst="rect">
            <a:avLst/>
          </a:prstGeom>
          <a:noFill/>
        </p:spPr>
        <p:txBody>
          <a:bodyPr wrap="square" rtlCol="0">
            <a:spAutoFit/>
          </a:bodyPr>
          <a:lstStyle/>
          <a:p>
            <a:pPr algn="ctr" defTabSz="457200"/>
            <a:r>
              <a:rPr lang="en-GB" sz="2400" b="1" dirty="0">
                <a:solidFill>
                  <a:prstClr val="black"/>
                </a:solidFill>
                <a:latin typeface="Calibri" panose="020F0502020204030204"/>
              </a:rPr>
              <a:t>Participation</a:t>
            </a:r>
          </a:p>
        </p:txBody>
      </p:sp>
      <p:sp>
        <p:nvSpPr>
          <p:cNvPr id="11" name="TextBox 10">
            <a:extLst>
              <a:ext uri="{FF2B5EF4-FFF2-40B4-BE49-F238E27FC236}">
                <a16:creationId xmlns:a16="http://schemas.microsoft.com/office/drawing/2014/main" xmlns="" id="{A89F366D-B399-4441-987B-E6A8258E48FE}"/>
              </a:ext>
            </a:extLst>
          </p:cNvPr>
          <p:cNvSpPr txBox="1"/>
          <p:nvPr/>
        </p:nvSpPr>
        <p:spPr>
          <a:xfrm>
            <a:off x="5143850" y="2987819"/>
            <a:ext cx="1904301" cy="461665"/>
          </a:xfrm>
          <a:prstGeom prst="rect">
            <a:avLst/>
          </a:prstGeom>
          <a:noFill/>
        </p:spPr>
        <p:txBody>
          <a:bodyPr wrap="square" rtlCol="0">
            <a:spAutoFit/>
          </a:bodyPr>
          <a:lstStyle/>
          <a:p>
            <a:pPr algn="ctr" defTabSz="457200"/>
            <a:r>
              <a:rPr lang="en-GB" sz="2400" b="1" dirty="0">
                <a:solidFill>
                  <a:prstClr val="black"/>
                </a:solidFill>
                <a:latin typeface="Calibri" panose="020F0502020204030204"/>
              </a:rPr>
              <a:t>Quality</a:t>
            </a:r>
          </a:p>
        </p:txBody>
      </p:sp>
      <p:sp>
        <p:nvSpPr>
          <p:cNvPr id="12" name="TextBox 11">
            <a:extLst>
              <a:ext uri="{FF2B5EF4-FFF2-40B4-BE49-F238E27FC236}">
                <a16:creationId xmlns:a16="http://schemas.microsoft.com/office/drawing/2014/main" xmlns="" id="{E6A7A160-F491-455B-AEAA-C60849CD26B4}"/>
              </a:ext>
            </a:extLst>
          </p:cNvPr>
          <p:cNvSpPr txBox="1"/>
          <p:nvPr/>
        </p:nvSpPr>
        <p:spPr>
          <a:xfrm>
            <a:off x="7856290" y="2951082"/>
            <a:ext cx="1904301" cy="461665"/>
          </a:xfrm>
          <a:prstGeom prst="rect">
            <a:avLst/>
          </a:prstGeom>
          <a:noFill/>
        </p:spPr>
        <p:txBody>
          <a:bodyPr wrap="square" rtlCol="0">
            <a:spAutoFit/>
          </a:bodyPr>
          <a:lstStyle/>
          <a:p>
            <a:pPr algn="ctr" defTabSz="457200"/>
            <a:r>
              <a:rPr lang="en-GB" sz="2400" b="1" dirty="0">
                <a:solidFill>
                  <a:prstClr val="black"/>
                </a:solidFill>
                <a:latin typeface="Calibri" panose="020F0502020204030204"/>
              </a:rPr>
              <a:t>Sustainability</a:t>
            </a:r>
          </a:p>
        </p:txBody>
      </p:sp>
      <p:sp>
        <p:nvSpPr>
          <p:cNvPr id="16" name="Rectangle: Rounded Corners 15">
            <a:extLst>
              <a:ext uri="{FF2B5EF4-FFF2-40B4-BE49-F238E27FC236}">
                <a16:creationId xmlns:a16="http://schemas.microsoft.com/office/drawing/2014/main" xmlns="" id="{000103B5-D620-4D5F-B375-F8939B637D71}"/>
              </a:ext>
            </a:extLst>
          </p:cNvPr>
          <p:cNvSpPr/>
          <p:nvPr/>
        </p:nvSpPr>
        <p:spPr>
          <a:xfrm>
            <a:off x="7692440" y="4649588"/>
            <a:ext cx="2232000" cy="1080000"/>
          </a:xfrm>
          <a:prstGeom prst="roundRect">
            <a:avLst/>
          </a:prstGeom>
          <a:solidFill>
            <a:srgbClr val="11A08A"/>
          </a:solidFill>
          <a:ln>
            <a:solidFill>
              <a:srgbClr val="C4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white"/>
                </a:solidFill>
                <a:latin typeface="Calibri" panose="020F0502020204030204"/>
              </a:rPr>
              <a:t>No resilience against future reduction in public spending</a:t>
            </a:r>
          </a:p>
        </p:txBody>
      </p:sp>
      <p:sp>
        <p:nvSpPr>
          <p:cNvPr id="5" name="Rectangle: Rounded Corners 4">
            <a:extLst>
              <a:ext uri="{FF2B5EF4-FFF2-40B4-BE49-F238E27FC236}">
                <a16:creationId xmlns:a16="http://schemas.microsoft.com/office/drawing/2014/main" xmlns="" id="{DD15722A-43E6-42A9-B2A0-78F382058595}"/>
              </a:ext>
            </a:extLst>
          </p:cNvPr>
          <p:cNvSpPr/>
          <p:nvPr/>
        </p:nvSpPr>
        <p:spPr>
          <a:xfrm>
            <a:off x="2278483" y="3466087"/>
            <a:ext cx="2232000" cy="1080000"/>
          </a:xfrm>
          <a:prstGeom prst="roundRect">
            <a:avLst/>
          </a:prstGeom>
          <a:solidFill>
            <a:srgbClr val="11A08A"/>
          </a:solidFill>
          <a:ln>
            <a:solidFill>
              <a:srgbClr val="C4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white"/>
                </a:solidFill>
                <a:latin typeface="Calibri" panose="020F0502020204030204"/>
              </a:rPr>
              <a:t>Insufficient number of student places</a:t>
            </a:r>
          </a:p>
        </p:txBody>
      </p:sp>
      <p:sp>
        <p:nvSpPr>
          <p:cNvPr id="13" name="Rectangle: Rounded Corners 12">
            <a:extLst>
              <a:ext uri="{FF2B5EF4-FFF2-40B4-BE49-F238E27FC236}">
                <a16:creationId xmlns:a16="http://schemas.microsoft.com/office/drawing/2014/main" xmlns="" id="{B37B15DA-9A6B-431E-A364-5ABBE97470F6}"/>
              </a:ext>
            </a:extLst>
          </p:cNvPr>
          <p:cNvSpPr/>
          <p:nvPr/>
        </p:nvSpPr>
        <p:spPr>
          <a:xfrm>
            <a:off x="4980000" y="4650780"/>
            <a:ext cx="2232000" cy="1080000"/>
          </a:xfrm>
          <a:prstGeom prst="roundRect">
            <a:avLst/>
          </a:prstGeom>
          <a:solidFill>
            <a:srgbClr val="11A08A"/>
          </a:solidFill>
          <a:ln>
            <a:solidFill>
              <a:srgbClr val="C4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white"/>
                </a:solidFill>
                <a:latin typeface="Calibri" panose="020F0502020204030204"/>
              </a:rPr>
              <a:t>Limited improvements in the student experience</a:t>
            </a:r>
          </a:p>
        </p:txBody>
      </p:sp>
      <p:sp>
        <p:nvSpPr>
          <p:cNvPr id="10" name="Rectangle: Rounded Corners 9">
            <a:extLst>
              <a:ext uri="{FF2B5EF4-FFF2-40B4-BE49-F238E27FC236}">
                <a16:creationId xmlns:a16="http://schemas.microsoft.com/office/drawing/2014/main" xmlns="" id="{C75497BC-BC3B-4A92-9418-92BC2A094D27}"/>
              </a:ext>
            </a:extLst>
          </p:cNvPr>
          <p:cNvSpPr/>
          <p:nvPr/>
        </p:nvSpPr>
        <p:spPr>
          <a:xfrm>
            <a:off x="4976868" y="3452321"/>
            <a:ext cx="2232000" cy="1080000"/>
          </a:xfrm>
          <a:prstGeom prst="roundRect">
            <a:avLst/>
          </a:prstGeom>
          <a:solidFill>
            <a:srgbClr val="11A08A"/>
          </a:solidFill>
          <a:ln>
            <a:solidFill>
              <a:srgbClr val="C4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white"/>
                </a:solidFill>
                <a:latin typeface="Calibri" panose="020F0502020204030204"/>
              </a:rPr>
              <a:t>System not responsive to changing skills needs</a:t>
            </a:r>
          </a:p>
        </p:txBody>
      </p:sp>
      <p:sp>
        <p:nvSpPr>
          <p:cNvPr id="15" name="Rectangle: Rounded Corners 14">
            <a:extLst>
              <a:ext uri="{FF2B5EF4-FFF2-40B4-BE49-F238E27FC236}">
                <a16:creationId xmlns:a16="http://schemas.microsoft.com/office/drawing/2014/main" xmlns="" id="{BD2406CE-8663-4C94-B869-796D42ABF6D0}"/>
              </a:ext>
            </a:extLst>
          </p:cNvPr>
          <p:cNvSpPr/>
          <p:nvPr/>
        </p:nvSpPr>
        <p:spPr>
          <a:xfrm>
            <a:off x="7692440" y="3465027"/>
            <a:ext cx="2232000" cy="1080000"/>
          </a:xfrm>
          <a:prstGeom prst="roundRect">
            <a:avLst/>
          </a:prstGeom>
          <a:solidFill>
            <a:srgbClr val="11A08A"/>
          </a:solidFill>
          <a:ln>
            <a:solidFill>
              <a:srgbClr val="C4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white"/>
                </a:solidFill>
                <a:latin typeface="Calibri" panose="020F0502020204030204"/>
              </a:rPr>
              <a:t>No change in the balance of contributions</a:t>
            </a:r>
          </a:p>
        </p:txBody>
      </p:sp>
      <p:pic>
        <p:nvPicPr>
          <p:cNvPr id="17" name="Picture 27" descr="C:\Users\local admin\Downloads\final-83-14-57-0.png">
            <a:extLst>
              <a:ext uri="{FF2B5EF4-FFF2-40B4-BE49-F238E27FC236}">
                <a16:creationId xmlns:a16="http://schemas.microsoft.com/office/drawing/2014/main" xmlns="" id="{1621F293-C24D-42D4-AB59-A783C2E80140}"/>
              </a:ext>
            </a:extLst>
          </p:cNvPr>
          <p:cNvPicPr>
            <a:picLocks noChangeAspect="1"/>
          </p:cNvPicPr>
          <p:nvPr/>
        </p:nvPicPr>
        <p:blipFill>
          <a:blip r:embed="rId2"/>
          <a:srcRect/>
          <a:stretch>
            <a:fillRect/>
          </a:stretch>
        </p:blipFill>
        <p:spPr>
          <a:xfrm>
            <a:off x="10535991" y="87197"/>
            <a:ext cx="1616165" cy="763459"/>
          </a:xfrm>
          <a:prstGeom prst="rect">
            <a:avLst/>
          </a:prstGeom>
          <a:noFill/>
          <a:ln cap="flat">
            <a:noFill/>
          </a:ln>
        </p:spPr>
      </p:pic>
    </p:spTree>
    <p:extLst>
      <p:ext uri="{BB962C8B-B14F-4D97-AF65-F5344CB8AC3E}">
        <p14:creationId xmlns:p14="http://schemas.microsoft.com/office/powerpoint/2010/main" val="167744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5" grpId="0" animBg="1"/>
      <p:bldP spid="13" grpId="0" animBg="1"/>
      <p:bldP spid="10"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xmlns="" id="{156AC552-B9C5-4AB6-8D97-B1F14FBEBD4D}"/>
              </a:ext>
            </a:extLst>
          </p:cNvPr>
          <p:cNvSpPr/>
          <p:nvPr/>
        </p:nvSpPr>
        <p:spPr>
          <a:xfrm>
            <a:off x="0" y="6473165"/>
            <a:ext cx="12191996" cy="384834"/>
          </a:xfrm>
          <a:prstGeom prst="rect">
            <a:avLst/>
          </a:prstGeom>
          <a:solidFill>
            <a:srgbClr val="11A08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 </a:t>
            </a:r>
          </a:p>
        </p:txBody>
      </p:sp>
      <p:sp>
        <p:nvSpPr>
          <p:cNvPr id="8" name="Title 7">
            <a:extLst>
              <a:ext uri="{FF2B5EF4-FFF2-40B4-BE49-F238E27FC236}">
                <a16:creationId xmlns:a16="http://schemas.microsoft.com/office/drawing/2014/main" xmlns="" id="{2A9CA5AE-2519-4601-A9D7-106430D01B3C}"/>
              </a:ext>
            </a:extLst>
          </p:cNvPr>
          <p:cNvSpPr>
            <a:spLocks noGrp="1"/>
          </p:cNvSpPr>
          <p:nvPr>
            <p:ph type="title"/>
          </p:nvPr>
        </p:nvSpPr>
        <p:spPr/>
        <p:txBody>
          <a:bodyPr/>
          <a:lstStyle/>
          <a:p>
            <a:pPr algn="ctr"/>
            <a:r>
              <a:rPr lang="en-GB" b="1" dirty="0">
                <a:solidFill>
                  <a:srgbClr val="11A08A"/>
                </a:solidFill>
              </a:rPr>
              <a:t>Participation</a:t>
            </a:r>
          </a:p>
        </p:txBody>
      </p:sp>
      <p:sp>
        <p:nvSpPr>
          <p:cNvPr id="4" name="Slide Number Placeholder 3">
            <a:extLst>
              <a:ext uri="{FF2B5EF4-FFF2-40B4-BE49-F238E27FC236}">
                <a16:creationId xmlns:a16="http://schemas.microsoft.com/office/drawing/2014/main" xmlns="" id="{BE5B9776-DDEB-47C9-816C-085DB347166E}"/>
              </a:ext>
            </a:extLst>
          </p:cNvPr>
          <p:cNvSpPr>
            <a:spLocks noGrp="1"/>
          </p:cNvSpPr>
          <p:nvPr>
            <p:ph type="sldNum" sz="quarter" idx="12"/>
          </p:nvPr>
        </p:nvSpPr>
        <p:spPr/>
        <p:txBody>
          <a:bodyPr/>
          <a:lstStyle/>
          <a:p>
            <a:pPr defTabSz="457200"/>
            <a:fld id="{ED9DE18E-F2A3-4858-8433-156A7BE29166}" type="slidenum">
              <a:rPr lang="en-GB">
                <a:solidFill>
                  <a:prstClr val="white"/>
                </a:solidFill>
                <a:latin typeface="Calibri" panose="020F0502020204030204"/>
              </a:rPr>
              <a:pPr defTabSz="457200"/>
              <a:t>15</a:t>
            </a:fld>
            <a:endParaRPr lang="en-GB">
              <a:solidFill>
                <a:prstClr val="white"/>
              </a:solidFill>
              <a:latin typeface="Calibri" panose="020F0502020204030204"/>
            </a:endParaRPr>
          </a:p>
        </p:txBody>
      </p:sp>
      <p:sp>
        <p:nvSpPr>
          <p:cNvPr id="5" name="Rectangle: Rounded Corners 4">
            <a:extLst>
              <a:ext uri="{FF2B5EF4-FFF2-40B4-BE49-F238E27FC236}">
                <a16:creationId xmlns:a16="http://schemas.microsoft.com/office/drawing/2014/main" xmlns="" id="{4989BAC9-D1B2-41DD-8475-AAC3C29FD18F}"/>
              </a:ext>
            </a:extLst>
          </p:cNvPr>
          <p:cNvSpPr/>
          <p:nvPr/>
        </p:nvSpPr>
        <p:spPr>
          <a:xfrm>
            <a:off x="4980000" y="1690689"/>
            <a:ext cx="2232000" cy="1080000"/>
          </a:xfrm>
          <a:prstGeom prst="roundRect">
            <a:avLst/>
          </a:prstGeom>
          <a:solidFill>
            <a:srgbClr val="11A08A"/>
          </a:solidFill>
          <a:ln>
            <a:solidFill>
              <a:srgbClr val="C4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white"/>
                </a:solidFill>
                <a:latin typeface="Calibri" panose="020F0502020204030204"/>
              </a:rPr>
              <a:t>Insufficient number of student places</a:t>
            </a:r>
          </a:p>
        </p:txBody>
      </p:sp>
      <p:sp>
        <p:nvSpPr>
          <p:cNvPr id="6" name="Rectangle: Rounded Corners 5">
            <a:extLst>
              <a:ext uri="{FF2B5EF4-FFF2-40B4-BE49-F238E27FC236}">
                <a16:creationId xmlns:a16="http://schemas.microsoft.com/office/drawing/2014/main" xmlns="" id="{71D4C418-0142-48B6-86DB-BC7112024267}"/>
              </a:ext>
            </a:extLst>
          </p:cNvPr>
          <p:cNvSpPr/>
          <p:nvPr/>
        </p:nvSpPr>
        <p:spPr>
          <a:xfrm>
            <a:off x="4980000" y="2873288"/>
            <a:ext cx="2232000" cy="1080000"/>
          </a:xfrm>
          <a:prstGeom prst="roundRect">
            <a:avLst/>
          </a:prstGeom>
          <a:solidFill>
            <a:srgbClr val="11A08A"/>
          </a:solidFill>
          <a:ln>
            <a:solidFill>
              <a:srgbClr val="C4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white"/>
                </a:solidFill>
                <a:latin typeface="Calibri" panose="020F0502020204030204"/>
              </a:rPr>
              <a:t>Limited progress on fair access</a:t>
            </a:r>
          </a:p>
        </p:txBody>
      </p:sp>
      <p:pic>
        <p:nvPicPr>
          <p:cNvPr id="9" name="Picture 27" descr="C:\Users\local admin\Downloads\final-83-14-57-0.png">
            <a:extLst>
              <a:ext uri="{FF2B5EF4-FFF2-40B4-BE49-F238E27FC236}">
                <a16:creationId xmlns:a16="http://schemas.microsoft.com/office/drawing/2014/main" xmlns="" id="{D63DA6E8-D9E1-4630-A613-AD66722DB23E}"/>
              </a:ext>
            </a:extLst>
          </p:cNvPr>
          <p:cNvPicPr>
            <a:picLocks noChangeAspect="1"/>
          </p:cNvPicPr>
          <p:nvPr/>
        </p:nvPicPr>
        <p:blipFill>
          <a:blip r:embed="rId2"/>
          <a:srcRect/>
          <a:stretch>
            <a:fillRect/>
          </a:stretch>
        </p:blipFill>
        <p:spPr>
          <a:xfrm>
            <a:off x="10535991" y="87197"/>
            <a:ext cx="1616165" cy="763459"/>
          </a:xfrm>
          <a:prstGeom prst="rect">
            <a:avLst/>
          </a:prstGeom>
          <a:noFill/>
          <a:ln cap="flat">
            <a:noFill/>
          </a:ln>
        </p:spPr>
      </p:pic>
    </p:spTree>
    <p:extLst>
      <p:ext uri="{BB962C8B-B14F-4D97-AF65-F5344CB8AC3E}">
        <p14:creationId xmlns:p14="http://schemas.microsoft.com/office/powerpoint/2010/main" val="1875411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4">
            <a:extLst>
              <a:ext uri="{FF2B5EF4-FFF2-40B4-BE49-F238E27FC236}">
                <a16:creationId xmlns:a16="http://schemas.microsoft.com/office/drawing/2014/main" xmlns="" id="{52A78A1A-5532-4A9C-B3DC-56B61C8AE01C}"/>
              </a:ext>
            </a:extLst>
          </p:cNvPr>
          <p:cNvSpPr/>
          <p:nvPr/>
        </p:nvSpPr>
        <p:spPr>
          <a:xfrm>
            <a:off x="0" y="6473165"/>
            <a:ext cx="12191996" cy="384834"/>
          </a:xfrm>
          <a:prstGeom prst="rect">
            <a:avLst/>
          </a:prstGeom>
          <a:solidFill>
            <a:srgbClr val="11A08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 </a:t>
            </a:r>
          </a:p>
        </p:txBody>
      </p:sp>
      <p:graphicFrame>
        <p:nvGraphicFramePr>
          <p:cNvPr id="5" name="Chart 4">
            <a:extLst>
              <a:ext uri="{FF2B5EF4-FFF2-40B4-BE49-F238E27FC236}">
                <a16:creationId xmlns:a16="http://schemas.microsoft.com/office/drawing/2014/main" xmlns="" id="{C258ABDA-7CF3-4036-83C4-36F247AA7569}"/>
              </a:ext>
            </a:extLst>
          </p:cNvPr>
          <p:cNvGraphicFramePr>
            <a:graphicFrameLocks/>
          </p:cNvGraphicFramePr>
          <p:nvPr>
            <p:extLst/>
          </p:nvPr>
        </p:nvGraphicFramePr>
        <p:xfrm>
          <a:off x="1524000" y="1001950"/>
          <a:ext cx="9144000" cy="545433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xmlns="" id="{C4F44720-561A-4D66-8320-22A912235996}"/>
              </a:ext>
            </a:extLst>
          </p:cNvPr>
          <p:cNvSpPr>
            <a:spLocks noGrp="1"/>
          </p:cNvSpPr>
          <p:nvPr>
            <p:ph type="sldNum" sz="quarter" idx="12"/>
          </p:nvPr>
        </p:nvSpPr>
        <p:spPr/>
        <p:txBody>
          <a:bodyPr/>
          <a:lstStyle/>
          <a:p>
            <a:pPr defTabSz="457200"/>
            <a:fld id="{ED9DE18E-F2A3-4858-8433-156A7BE29166}" type="slidenum">
              <a:rPr lang="en-GB">
                <a:solidFill>
                  <a:prstClr val="white"/>
                </a:solidFill>
                <a:latin typeface="Calibri" panose="020F0502020204030204"/>
              </a:rPr>
              <a:pPr defTabSz="457200"/>
              <a:t>16</a:t>
            </a:fld>
            <a:endParaRPr lang="en-GB" dirty="0">
              <a:solidFill>
                <a:prstClr val="white"/>
              </a:solidFill>
              <a:latin typeface="Calibri" panose="020F0502020204030204"/>
            </a:endParaRPr>
          </a:p>
        </p:txBody>
      </p:sp>
      <p:sp>
        <p:nvSpPr>
          <p:cNvPr id="6" name="TextBox 5">
            <a:extLst>
              <a:ext uri="{FF2B5EF4-FFF2-40B4-BE49-F238E27FC236}">
                <a16:creationId xmlns:a16="http://schemas.microsoft.com/office/drawing/2014/main" xmlns="" id="{CA18E4F7-E4B3-4CED-80B5-8E6CFB970C12}"/>
              </a:ext>
            </a:extLst>
          </p:cNvPr>
          <p:cNvSpPr txBox="1"/>
          <p:nvPr/>
        </p:nvSpPr>
        <p:spPr>
          <a:xfrm>
            <a:off x="5072544" y="6605965"/>
            <a:ext cx="5595457" cy="215444"/>
          </a:xfrm>
          <a:prstGeom prst="rect">
            <a:avLst/>
          </a:prstGeom>
          <a:noFill/>
        </p:spPr>
        <p:txBody>
          <a:bodyPr wrap="square" rtlCol="0">
            <a:spAutoFit/>
          </a:bodyPr>
          <a:lstStyle/>
          <a:p>
            <a:pPr algn="r" defTabSz="457200"/>
            <a:r>
              <a:rPr lang="en-GB" sz="800" dirty="0">
                <a:solidFill>
                  <a:schemeClr val="bg1"/>
                </a:solidFill>
                <a:latin typeface="Calibri" panose="020F0502020204030204"/>
              </a:rPr>
              <a:t>Source: DfE – showing 17-30 English students in UK HE</a:t>
            </a:r>
          </a:p>
        </p:txBody>
      </p:sp>
      <p:sp>
        <p:nvSpPr>
          <p:cNvPr id="9" name="Title 6">
            <a:extLst>
              <a:ext uri="{FF2B5EF4-FFF2-40B4-BE49-F238E27FC236}">
                <a16:creationId xmlns:a16="http://schemas.microsoft.com/office/drawing/2014/main" xmlns="" id="{69BF95AC-BE74-48BF-91EC-E5ACF8C074FF}"/>
              </a:ext>
            </a:extLst>
          </p:cNvPr>
          <p:cNvSpPr>
            <a:spLocks noGrp="1"/>
          </p:cNvSpPr>
          <p:nvPr>
            <p:ph type="title"/>
          </p:nvPr>
        </p:nvSpPr>
        <p:spPr>
          <a:xfrm>
            <a:off x="2152650" y="365127"/>
            <a:ext cx="7886700" cy="1325563"/>
          </a:xfrm>
        </p:spPr>
        <p:txBody>
          <a:bodyPr>
            <a:normAutofit fontScale="90000"/>
          </a:bodyPr>
          <a:lstStyle/>
          <a:p>
            <a:r>
              <a:rPr lang="en-GB" b="1" dirty="0">
                <a:solidFill>
                  <a:srgbClr val="11A08A"/>
                </a:solidFill>
              </a:rPr>
              <a:t>Student places: Participation has increased despite increasing fees</a:t>
            </a:r>
            <a:br>
              <a:rPr lang="en-GB" b="1" dirty="0">
                <a:solidFill>
                  <a:srgbClr val="11A08A"/>
                </a:solidFill>
              </a:rPr>
            </a:br>
            <a:endParaRPr lang="en-GB" b="1" dirty="0">
              <a:solidFill>
                <a:srgbClr val="11A08A"/>
              </a:solidFill>
            </a:endParaRPr>
          </a:p>
        </p:txBody>
      </p:sp>
      <p:sp>
        <p:nvSpPr>
          <p:cNvPr id="10" name="Rectangle: Rounded Corners 9">
            <a:extLst>
              <a:ext uri="{FF2B5EF4-FFF2-40B4-BE49-F238E27FC236}">
                <a16:creationId xmlns:a16="http://schemas.microsoft.com/office/drawing/2014/main" xmlns="" id="{D26DE67F-0E55-4BE7-909C-4EC2CBCEB8C4}"/>
              </a:ext>
            </a:extLst>
          </p:cNvPr>
          <p:cNvSpPr/>
          <p:nvPr/>
        </p:nvSpPr>
        <p:spPr>
          <a:xfrm>
            <a:off x="7689384" y="4406630"/>
            <a:ext cx="2726732" cy="866050"/>
          </a:xfrm>
          <a:prstGeom prst="roundRect">
            <a:avLst/>
          </a:prstGeom>
          <a:solidFill>
            <a:schemeClr val="accent2"/>
          </a:solidFill>
          <a:ln>
            <a:solidFill>
              <a:srgbClr val="C4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b="1" dirty="0">
                <a:solidFill>
                  <a:prstClr val="white"/>
                </a:solidFill>
                <a:latin typeface="Calibri" panose="020F0502020204030204"/>
              </a:rPr>
              <a:t>32% drop in part time study since 10/11</a:t>
            </a:r>
          </a:p>
        </p:txBody>
      </p:sp>
      <p:sp>
        <p:nvSpPr>
          <p:cNvPr id="7" name="Rectangle: Rounded Corners 6">
            <a:extLst>
              <a:ext uri="{FF2B5EF4-FFF2-40B4-BE49-F238E27FC236}">
                <a16:creationId xmlns:a16="http://schemas.microsoft.com/office/drawing/2014/main" xmlns="" id="{26152C0B-4D64-43EE-BD9D-88389054575A}"/>
              </a:ext>
            </a:extLst>
          </p:cNvPr>
          <p:cNvSpPr/>
          <p:nvPr/>
        </p:nvSpPr>
        <p:spPr>
          <a:xfrm>
            <a:off x="7689384" y="2700085"/>
            <a:ext cx="2726732" cy="866050"/>
          </a:xfrm>
          <a:prstGeom prst="roundRect">
            <a:avLst/>
          </a:prstGeom>
          <a:solidFill>
            <a:srgbClr val="11A08A"/>
          </a:solidFill>
          <a:ln>
            <a:solidFill>
              <a:srgbClr val="C4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b="1" dirty="0">
                <a:solidFill>
                  <a:prstClr val="white"/>
                </a:solidFill>
                <a:latin typeface="Calibri" panose="020F0502020204030204"/>
              </a:rPr>
              <a:t>8% increase since 2010/11</a:t>
            </a:r>
          </a:p>
        </p:txBody>
      </p:sp>
      <p:pic>
        <p:nvPicPr>
          <p:cNvPr id="8" name="Picture 27" descr="C:\Users\local admin\Downloads\final-83-14-57-0.png">
            <a:extLst>
              <a:ext uri="{FF2B5EF4-FFF2-40B4-BE49-F238E27FC236}">
                <a16:creationId xmlns:a16="http://schemas.microsoft.com/office/drawing/2014/main" xmlns="" id="{8ED883DE-9F98-4C9D-B5DE-3C47441BA5B0}"/>
              </a:ext>
            </a:extLst>
          </p:cNvPr>
          <p:cNvPicPr>
            <a:picLocks noChangeAspect="1"/>
          </p:cNvPicPr>
          <p:nvPr/>
        </p:nvPicPr>
        <p:blipFill>
          <a:blip r:embed="rId3"/>
          <a:srcRect/>
          <a:stretch>
            <a:fillRect/>
          </a:stretch>
        </p:blipFill>
        <p:spPr>
          <a:xfrm>
            <a:off x="10535991" y="87197"/>
            <a:ext cx="1616165" cy="763459"/>
          </a:xfrm>
          <a:prstGeom prst="rect">
            <a:avLst/>
          </a:prstGeom>
          <a:noFill/>
          <a:ln cap="flat">
            <a:noFill/>
          </a:ln>
        </p:spPr>
      </p:pic>
    </p:spTree>
    <p:extLst>
      <p:ext uri="{BB962C8B-B14F-4D97-AF65-F5344CB8AC3E}">
        <p14:creationId xmlns:p14="http://schemas.microsoft.com/office/powerpoint/2010/main" val="378064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chart seriesIdx="1" categoryIdx="-4" bldStep="series"/>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4">
            <a:extLst>
              <a:ext uri="{FF2B5EF4-FFF2-40B4-BE49-F238E27FC236}">
                <a16:creationId xmlns:a16="http://schemas.microsoft.com/office/drawing/2014/main" xmlns="" id="{EEE03D92-A976-4EB7-BFB5-7E842ACBF8B6}"/>
              </a:ext>
            </a:extLst>
          </p:cNvPr>
          <p:cNvSpPr/>
          <p:nvPr/>
        </p:nvSpPr>
        <p:spPr>
          <a:xfrm>
            <a:off x="0" y="6473165"/>
            <a:ext cx="12191996" cy="384834"/>
          </a:xfrm>
          <a:prstGeom prst="rect">
            <a:avLst/>
          </a:prstGeom>
          <a:solidFill>
            <a:srgbClr val="11A08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 </a:t>
            </a:r>
          </a:p>
        </p:txBody>
      </p:sp>
      <p:sp>
        <p:nvSpPr>
          <p:cNvPr id="4" name="Slide Number Placeholder 3">
            <a:extLst>
              <a:ext uri="{FF2B5EF4-FFF2-40B4-BE49-F238E27FC236}">
                <a16:creationId xmlns:a16="http://schemas.microsoft.com/office/drawing/2014/main" xmlns="" id="{C4F44720-561A-4D66-8320-22A912235996}"/>
              </a:ext>
            </a:extLst>
          </p:cNvPr>
          <p:cNvSpPr>
            <a:spLocks noGrp="1"/>
          </p:cNvSpPr>
          <p:nvPr>
            <p:ph type="sldNum" sz="quarter" idx="12"/>
          </p:nvPr>
        </p:nvSpPr>
        <p:spPr/>
        <p:txBody>
          <a:bodyPr/>
          <a:lstStyle/>
          <a:p>
            <a:pPr defTabSz="457200"/>
            <a:fld id="{ED9DE18E-F2A3-4858-8433-156A7BE29166}" type="slidenum">
              <a:rPr lang="en-GB">
                <a:solidFill>
                  <a:prstClr val="white"/>
                </a:solidFill>
                <a:latin typeface="Calibri" panose="020F0502020204030204"/>
              </a:rPr>
              <a:pPr defTabSz="457200"/>
              <a:t>17</a:t>
            </a:fld>
            <a:endParaRPr lang="en-GB">
              <a:solidFill>
                <a:prstClr val="white"/>
              </a:solidFill>
              <a:latin typeface="Calibri" panose="020F0502020204030204"/>
            </a:endParaRPr>
          </a:p>
        </p:txBody>
      </p:sp>
      <p:sp>
        <p:nvSpPr>
          <p:cNvPr id="6" name="TextBox 5">
            <a:extLst>
              <a:ext uri="{FF2B5EF4-FFF2-40B4-BE49-F238E27FC236}">
                <a16:creationId xmlns:a16="http://schemas.microsoft.com/office/drawing/2014/main" xmlns="" id="{CA18E4F7-E4B3-4CED-80B5-8E6CFB970C12}"/>
              </a:ext>
            </a:extLst>
          </p:cNvPr>
          <p:cNvSpPr txBox="1"/>
          <p:nvPr/>
        </p:nvSpPr>
        <p:spPr>
          <a:xfrm>
            <a:off x="1611868" y="6575054"/>
            <a:ext cx="2057401" cy="215444"/>
          </a:xfrm>
          <a:prstGeom prst="rect">
            <a:avLst/>
          </a:prstGeom>
          <a:noFill/>
        </p:spPr>
        <p:txBody>
          <a:bodyPr wrap="square" rtlCol="0">
            <a:spAutoFit/>
          </a:bodyPr>
          <a:lstStyle/>
          <a:p>
            <a:pPr defTabSz="457200"/>
            <a:r>
              <a:rPr lang="en-GB" sz="800" dirty="0">
                <a:solidFill>
                  <a:schemeClr val="bg1"/>
                </a:solidFill>
                <a:latin typeface="Calibri" panose="020F0502020204030204"/>
              </a:rPr>
              <a:t>Source: UCAS – showing entry at age 18</a:t>
            </a:r>
          </a:p>
        </p:txBody>
      </p:sp>
      <p:graphicFrame>
        <p:nvGraphicFramePr>
          <p:cNvPr id="7" name="Chart 6">
            <a:extLst>
              <a:ext uri="{FF2B5EF4-FFF2-40B4-BE49-F238E27FC236}">
                <a16:creationId xmlns:a16="http://schemas.microsoft.com/office/drawing/2014/main" xmlns="" id="{AD99282C-203E-4E09-85F0-19DC2E262794}"/>
              </a:ext>
            </a:extLst>
          </p:cNvPr>
          <p:cNvGraphicFramePr>
            <a:graphicFrameLocks/>
          </p:cNvGraphicFramePr>
          <p:nvPr>
            <p:extLst/>
          </p:nvPr>
        </p:nvGraphicFramePr>
        <p:xfrm>
          <a:off x="1734207" y="1541739"/>
          <a:ext cx="8890762" cy="483970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xmlns="" id="{32CB8003-C77D-4138-9B5F-171C32C5C76F}"/>
              </a:ext>
            </a:extLst>
          </p:cNvPr>
          <p:cNvSpPr txBox="1"/>
          <p:nvPr/>
        </p:nvSpPr>
        <p:spPr>
          <a:xfrm>
            <a:off x="6394813" y="6575054"/>
            <a:ext cx="4292301" cy="215444"/>
          </a:xfrm>
          <a:prstGeom prst="rect">
            <a:avLst/>
          </a:prstGeom>
          <a:noFill/>
        </p:spPr>
        <p:txBody>
          <a:bodyPr wrap="square" rtlCol="0">
            <a:spAutoFit/>
          </a:bodyPr>
          <a:lstStyle/>
          <a:p>
            <a:pPr algn="r" defTabSz="457200"/>
            <a:r>
              <a:rPr lang="en-GB" sz="800" dirty="0">
                <a:solidFill>
                  <a:schemeClr val="bg1"/>
                </a:solidFill>
                <a:latin typeface="Calibri" panose="020F0502020204030204"/>
              </a:rPr>
              <a:t>Source: Family Background and University Success (Crawford, </a:t>
            </a:r>
            <a:r>
              <a:rPr lang="en-GB" sz="800" dirty="0" err="1">
                <a:solidFill>
                  <a:schemeClr val="bg1"/>
                </a:solidFill>
                <a:latin typeface="Calibri" panose="020F0502020204030204"/>
              </a:rPr>
              <a:t>Dearden</a:t>
            </a:r>
            <a:r>
              <a:rPr lang="en-GB" sz="800" dirty="0">
                <a:solidFill>
                  <a:schemeClr val="bg1"/>
                </a:solidFill>
                <a:latin typeface="Calibri" panose="020F0502020204030204"/>
              </a:rPr>
              <a:t>, </a:t>
            </a:r>
            <a:r>
              <a:rPr lang="en-GB" sz="800" dirty="0" err="1">
                <a:solidFill>
                  <a:schemeClr val="bg1"/>
                </a:solidFill>
                <a:latin typeface="Calibri" panose="020F0502020204030204"/>
              </a:rPr>
              <a:t>Micklewright</a:t>
            </a:r>
            <a:r>
              <a:rPr lang="en-GB" sz="800" dirty="0">
                <a:solidFill>
                  <a:schemeClr val="bg1"/>
                </a:solidFill>
                <a:latin typeface="Calibri" panose="020F0502020204030204"/>
              </a:rPr>
              <a:t>, </a:t>
            </a:r>
            <a:r>
              <a:rPr lang="en-GB" sz="800" u="sng" dirty="0" err="1">
                <a:solidFill>
                  <a:schemeClr val="bg1"/>
                </a:solidFill>
                <a:latin typeface="Calibri" panose="020F0502020204030204"/>
              </a:rPr>
              <a:t>Vignoles</a:t>
            </a:r>
            <a:r>
              <a:rPr lang="en-GB" sz="800" u="sng" dirty="0">
                <a:solidFill>
                  <a:prstClr val="black"/>
                </a:solidFill>
                <a:latin typeface="Calibri" panose="020F0502020204030204"/>
              </a:rPr>
              <a:t>)</a:t>
            </a:r>
          </a:p>
        </p:txBody>
      </p:sp>
      <p:sp>
        <p:nvSpPr>
          <p:cNvPr id="11" name="Rectangle: Rounded Corners 10">
            <a:extLst>
              <a:ext uri="{FF2B5EF4-FFF2-40B4-BE49-F238E27FC236}">
                <a16:creationId xmlns:a16="http://schemas.microsoft.com/office/drawing/2014/main" xmlns="" id="{815A23B6-3CE3-4555-AAE2-8944B631C3CA}"/>
              </a:ext>
            </a:extLst>
          </p:cNvPr>
          <p:cNvSpPr/>
          <p:nvPr/>
        </p:nvSpPr>
        <p:spPr>
          <a:xfrm>
            <a:off x="8199573" y="5131643"/>
            <a:ext cx="2258221" cy="702488"/>
          </a:xfrm>
          <a:prstGeom prst="roundRect">
            <a:avLst/>
          </a:prstGeom>
          <a:solidFill>
            <a:srgbClr val="11A08A"/>
          </a:solidFill>
          <a:ln>
            <a:solidFill>
              <a:srgbClr val="C4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b="1" dirty="0">
                <a:solidFill>
                  <a:prstClr val="white"/>
                </a:solidFill>
                <a:latin typeface="Calibri" panose="020F0502020204030204"/>
              </a:rPr>
              <a:t>Gaps driven by prior attainment</a:t>
            </a:r>
          </a:p>
        </p:txBody>
      </p:sp>
      <p:sp>
        <p:nvSpPr>
          <p:cNvPr id="8" name="Title 6">
            <a:extLst>
              <a:ext uri="{FF2B5EF4-FFF2-40B4-BE49-F238E27FC236}">
                <a16:creationId xmlns:a16="http://schemas.microsoft.com/office/drawing/2014/main" xmlns="" id="{A28DDD35-6AB0-4C7A-86E8-0B1C13F2C80D}"/>
              </a:ext>
            </a:extLst>
          </p:cNvPr>
          <p:cNvSpPr>
            <a:spLocks noGrp="1"/>
          </p:cNvSpPr>
          <p:nvPr>
            <p:ph type="title"/>
          </p:nvPr>
        </p:nvSpPr>
        <p:spPr>
          <a:xfrm>
            <a:off x="1611868" y="180302"/>
            <a:ext cx="8890762" cy="1325563"/>
          </a:xfrm>
        </p:spPr>
        <p:txBody>
          <a:bodyPr>
            <a:normAutofit fontScale="90000"/>
          </a:bodyPr>
          <a:lstStyle/>
          <a:p>
            <a:r>
              <a:rPr lang="en-GB" b="1" dirty="0">
                <a:solidFill>
                  <a:srgbClr val="11A08A"/>
                </a:solidFill>
              </a:rPr>
              <a:t>Fair access: Gaps between disadvantaged and others not closing (fast)</a:t>
            </a:r>
          </a:p>
        </p:txBody>
      </p:sp>
      <p:pic>
        <p:nvPicPr>
          <p:cNvPr id="10" name="Picture 27" descr="C:\Users\local admin\Downloads\final-83-14-57-0.png">
            <a:extLst>
              <a:ext uri="{FF2B5EF4-FFF2-40B4-BE49-F238E27FC236}">
                <a16:creationId xmlns:a16="http://schemas.microsoft.com/office/drawing/2014/main" xmlns="" id="{FA98D975-FE28-4093-820A-A1F29A1A4ECE}"/>
              </a:ext>
            </a:extLst>
          </p:cNvPr>
          <p:cNvPicPr>
            <a:picLocks noChangeAspect="1"/>
          </p:cNvPicPr>
          <p:nvPr/>
        </p:nvPicPr>
        <p:blipFill>
          <a:blip r:embed="rId4"/>
          <a:srcRect/>
          <a:stretch>
            <a:fillRect/>
          </a:stretch>
        </p:blipFill>
        <p:spPr>
          <a:xfrm>
            <a:off x="10535991" y="87197"/>
            <a:ext cx="1616165" cy="763459"/>
          </a:xfrm>
          <a:prstGeom prst="rect">
            <a:avLst/>
          </a:prstGeom>
          <a:noFill/>
          <a:ln cap="flat">
            <a:noFill/>
          </a:ln>
        </p:spPr>
      </p:pic>
    </p:spTree>
    <p:extLst>
      <p:ext uri="{BB962C8B-B14F-4D97-AF65-F5344CB8AC3E}">
        <p14:creationId xmlns:p14="http://schemas.microsoft.com/office/powerpoint/2010/main" val="168006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chart seriesIdx="1"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animBg="0"/>
        </p:bldSub>
      </p:bldGraphic>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xmlns="" id="{B69B09B9-82B3-40E5-ADFB-13484FC3A728}"/>
              </a:ext>
            </a:extLst>
          </p:cNvPr>
          <p:cNvSpPr/>
          <p:nvPr/>
        </p:nvSpPr>
        <p:spPr>
          <a:xfrm>
            <a:off x="0" y="6473165"/>
            <a:ext cx="12191996" cy="384834"/>
          </a:xfrm>
          <a:prstGeom prst="rect">
            <a:avLst/>
          </a:prstGeom>
          <a:solidFill>
            <a:srgbClr val="11A08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 </a:t>
            </a:r>
          </a:p>
        </p:txBody>
      </p:sp>
      <p:sp>
        <p:nvSpPr>
          <p:cNvPr id="4" name="Slide Number Placeholder 3">
            <a:extLst>
              <a:ext uri="{FF2B5EF4-FFF2-40B4-BE49-F238E27FC236}">
                <a16:creationId xmlns:a16="http://schemas.microsoft.com/office/drawing/2014/main" xmlns="" id="{BE5B9776-DDEB-47C9-816C-085DB347166E}"/>
              </a:ext>
            </a:extLst>
          </p:cNvPr>
          <p:cNvSpPr>
            <a:spLocks noGrp="1"/>
          </p:cNvSpPr>
          <p:nvPr>
            <p:ph type="sldNum" sz="quarter" idx="12"/>
          </p:nvPr>
        </p:nvSpPr>
        <p:spPr/>
        <p:txBody>
          <a:bodyPr/>
          <a:lstStyle/>
          <a:p>
            <a:pPr defTabSz="457200"/>
            <a:fld id="{ED9DE18E-F2A3-4858-8433-156A7BE29166}" type="slidenum">
              <a:rPr lang="en-GB">
                <a:solidFill>
                  <a:prstClr val="white"/>
                </a:solidFill>
                <a:latin typeface="Calibri" panose="020F0502020204030204"/>
              </a:rPr>
              <a:pPr defTabSz="457200"/>
              <a:t>18</a:t>
            </a:fld>
            <a:endParaRPr lang="en-GB">
              <a:solidFill>
                <a:prstClr val="white"/>
              </a:solidFill>
              <a:latin typeface="Calibri" panose="020F0502020204030204"/>
            </a:endParaRPr>
          </a:p>
        </p:txBody>
      </p:sp>
      <p:sp>
        <p:nvSpPr>
          <p:cNvPr id="7" name="Title 6">
            <a:extLst>
              <a:ext uri="{FF2B5EF4-FFF2-40B4-BE49-F238E27FC236}">
                <a16:creationId xmlns:a16="http://schemas.microsoft.com/office/drawing/2014/main" xmlns="" id="{19327158-EBF3-4E69-A918-06BE39FECECB}"/>
              </a:ext>
            </a:extLst>
          </p:cNvPr>
          <p:cNvSpPr>
            <a:spLocks noGrp="1"/>
          </p:cNvSpPr>
          <p:nvPr>
            <p:ph type="title"/>
          </p:nvPr>
        </p:nvSpPr>
        <p:spPr>
          <a:xfrm>
            <a:off x="2152650" y="-12378"/>
            <a:ext cx="7886700" cy="851278"/>
          </a:xfrm>
        </p:spPr>
        <p:txBody>
          <a:bodyPr>
            <a:normAutofit/>
          </a:bodyPr>
          <a:lstStyle/>
          <a:p>
            <a:pPr algn="ctr"/>
            <a:r>
              <a:rPr lang="en-GB" b="1" dirty="0">
                <a:solidFill>
                  <a:srgbClr val="11A08A"/>
                </a:solidFill>
              </a:rPr>
              <a:t>Quality</a:t>
            </a:r>
            <a:endParaRPr lang="en-GB" dirty="0"/>
          </a:p>
        </p:txBody>
      </p:sp>
      <p:sp>
        <p:nvSpPr>
          <p:cNvPr id="10" name="Rectangle: Rounded Corners 9">
            <a:extLst>
              <a:ext uri="{FF2B5EF4-FFF2-40B4-BE49-F238E27FC236}">
                <a16:creationId xmlns:a16="http://schemas.microsoft.com/office/drawing/2014/main" xmlns="" id="{3484F684-F664-44AF-8260-1C4448AFA6A4}"/>
              </a:ext>
            </a:extLst>
          </p:cNvPr>
          <p:cNvSpPr/>
          <p:nvPr/>
        </p:nvSpPr>
        <p:spPr>
          <a:xfrm>
            <a:off x="5207689" y="1580177"/>
            <a:ext cx="2232000" cy="1080000"/>
          </a:xfrm>
          <a:prstGeom prst="roundRect">
            <a:avLst/>
          </a:prstGeom>
          <a:solidFill>
            <a:srgbClr val="11A08A"/>
          </a:solidFill>
          <a:ln>
            <a:solidFill>
              <a:srgbClr val="C4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white"/>
                </a:solidFill>
                <a:latin typeface="Calibri" panose="020F0502020204030204"/>
              </a:rPr>
              <a:t>System not responsive to changing skills needs</a:t>
            </a:r>
          </a:p>
        </p:txBody>
      </p:sp>
      <p:sp>
        <p:nvSpPr>
          <p:cNvPr id="13" name="Rectangle: Rounded Corners 12">
            <a:extLst>
              <a:ext uri="{FF2B5EF4-FFF2-40B4-BE49-F238E27FC236}">
                <a16:creationId xmlns:a16="http://schemas.microsoft.com/office/drawing/2014/main" xmlns="" id="{2EF16F77-610E-4E32-A507-E2C79B6D1828}"/>
              </a:ext>
            </a:extLst>
          </p:cNvPr>
          <p:cNvSpPr/>
          <p:nvPr/>
        </p:nvSpPr>
        <p:spPr>
          <a:xfrm>
            <a:off x="5210821" y="2778636"/>
            <a:ext cx="2232000" cy="1080000"/>
          </a:xfrm>
          <a:prstGeom prst="roundRect">
            <a:avLst/>
          </a:prstGeom>
          <a:solidFill>
            <a:srgbClr val="11A08A"/>
          </a:solidFill>
          <a:ln>
            <a:solidFill>
              <a:srgbClr val="C4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white"/>
                </a:solidFill>
                <a:latin typeface="Calibri" panose="020F0502020204030204"/>
              </a:rPr>
              <a:t>Limited improvements in the student experience</a:t>
            </a:r>
          </a:p>
        </p:txBody>
      </p:sp>
      <p:pic>
        <p:nvPicPr>
          <p:cNvPr id="8" name="Picture 27" descr="C:\Users\local admin\Downloads\final-83-14-57-0.png">
            <a:extLst>
              <a:ext uri="{FF2B5EF4-FFF2-40B4-BE49-F238E27FC236}">
                <a16:creationId xmlns:a16="http://schemas.microsoft.com/office/drawing/2014/main" xmlns="" id="{8B576CD8-60F5-4991-B717-0393D32A2557}"/>
              </a:ext>
            </a:extLst>
          </p:cNvPr>
          <p:cNvPicPr>
            <a:picLocks noChangeAspect="1"/>
          </p:cNvPicPr>
          <p:nvPr/>
        </p:nvPicPr>
        <p:blipFill>
          <a:blip r:embed="rId2"/>
          <a:srcRect/>
          <a:stretch>
            <a:fillRect/>
          </a:stretch>
        </p:blipFill>
        <p:spPr>
          <a:xfrm>
            <a:off x="10535991" y="87197"/>
            <a:ext cx="1616165" cy="763459"/>
          </a:xfrm>
          <a:prstGeom prst="rect">
            <a:avLst/>
          </a:prstGeom>
          <a:noFill/>
          <a:ln cap="flat">
            <a:noFill/>
          </a:ln>
        </p:spPr>
      </p:pic>
    </p:spTree>
    <p:extLst>
      <p:ext uri="{BB962C8B-B14F-4D97-AF65-F5344CB8AC3E}">
        <p14:creationId xmlns:p14="http://schemas.microsoft.com/office/powerpoint/2010/main" val="4190325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xmlns="" id="{BA23B9FB-0A95-43F4-A11C-9B199B1ED1FD}"/>
              </a:ext>
            </a:extLst>
          </p:cNvPr>
          <p:cNvSpPr/>
          <p:nvPr/>
        </p:nvSpPr>
        <p:spPr>
          <a:xfrm>
            <a:off x="0" y="6473165"/>
            <a:ext cx="12191996" cy="384834"/>
          </a:xfrm>
          <a:prstGeom prst="rect">
            <a:avLst/>
          </a:prstGeom>
          <a:solidFill>
            <a:srgbClr val="11A08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 </a:t>
            </a:r>
          </a:p>
        </p:txBody>
      </p:sp>
      <p:sp>
        <p:nvSpPr>
          <p:cNvPr id="7" name="Title 6">
            <a:extLst>
              <a:ext uri="{FF2B5EF4-FFF2-40B4-BE49-F238E27FC236}">
                <a16:creationId xmlns:a16="http://schemas.microsoft.com/office/drawing/2014/main" xmlns="" id="{A85C7800-890C-44BC-B6B8-3FFE13D76971}"/>
              </a:ext>
            </a:extLst>
          </p:cNvPr>
          <p:cNvSpPr>
            <a:spLocks noGrp="1"/>
          </p:cNvSpPr>
          <p:nvPr>
            <p:ph type="title"/>
          </p:nvPr>
        </p:nvSpPr>
        <p:spPr>
          <a:xfrm>
            <a:off x="2152650" y="63123"/>
            <a:ext cx="7886700" cy="1325563"/>
          </a:xfrm>
        </p:spPr>
        <p:txBody>
          <a:bodyPr>
            <a:normAutofit/>
          </a:bodyPr>
          <a:lstStyle/>
          <a:p>
            <a:r>
              <a:rPr lang="en-GB" b="1" dirty="0">
                <a:solidFill>
                  <a:srgbClr val="11A08A"/>
                </a:solidFill>
              </a:rPr>
              <a:t>System not responsive to changing skills needs</a:t>
            </a:r>
            <a:endParaRPr lang="en-GB" dirty="0"/>
          </a:p>
        </p:txBody>
      </p:sp>
      <p:graphicFrame>
        <p:nvGraphicFramePr>
          <p:cNvPr id="4" name="Chart 3">
            <a:extLst>
              <a:ext uri="{FF2B5EF4-FFF2-40B4-BE49-F238E27FC236}">
                <a16:creationId xmlns:a16="http://schemas.microsoft.com/office/drawing/2014/main" xmlns="" id="{0FCE2A4F-F3BE-4432-A3EB-7EB5382A9D9F}"/>
              </a:ext>
            </a:extLst>
          </p:cNvPr>
          <p:cNvGraphicFramePr>
            <a:graphicFrameLocks noChangeAspect="1"/>
          </p:cNvGraphicFramePr>
          <p:nvPr>
            <p:extLst/>
          </p:nvPr>
        </p:nvGraphicFramePr>
        <p:xfrm>
          <a:off x="2511107" y="1640720"/>
          <a:ext cx="5961431" cy="382408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Rounded Corners 4">
            <a:extLst>
              <a:ext uri="{FF2B5EF4-FFF2-40B4-BE49-F238E27FC236}">
                <a16:creationId xmlns:a16="http://schemas.microsoft.com/office/drawing/2014/main" xmlns="" id="{E633ADF7-D781-4316-B4DD-270ED027BCC8}"/>
              </a:ext>
            </a:extLst>
          </p:cNvPr>
          <p:cNvSpPr/>
          <p:nvPr/>
        </p:nvSpPr>
        <p:spPr>
          <a:xfrm>
            <a:off x="4376142" y="5607062"/>
            <a:ext cx="2719401" cy="681067"/>
          </a:xfrm>
          <a:prstGeom prst="roundRect">
            <a:avLst/>
          </a:prstGeom>
          <a:solidFill>
            <a:srgbClr val="11A08A"/>
          </a:solidFill>
          <a:ln>
            <a:solidFill>
              <a:srgbClr val="C4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b="1" dirty="0">
                <a:solidFill>
                  <a:prstClr val="white"/>
                </a:solidFill>
                <a:latin typeface="Calibri" panose="020F0502020204030204"/>
              </a:rPr>
              <a:t>England 5</a:t>
            </a:r>
            <a:r>
              <a:rPr lang="en-GB" b="1" baseline="30000" dirty="0">
                <a:solidFill>
                  <a:prstClr val="white"/>
                </a:solidFill>
                <a:latin typeface="Calibri" panose="020F0502020204030204"/>
              </a:rPr>
              <a:t>th</a:t>
            </a:r>
            <a:r>
              <a:rPr lang="en-GB" b="1" dirty="0">
                <a:solidFill>
                  <a:prstClr val="white"/>
                </a:solidFill>
                <a:latin typeface="Calibri" panose="020F0502020204030204"/>
              </a:rPr>
              <a:t> highest level of overqualified workers</a:t>
            </a:r>
            <a:endParaRPr lang="en-GB" dirty="0">
              <a:solidFill>
                <a:prstClr val="white"/>
              </a:solidFill>
              <a:latin typeface="Calibri" panose="020F0502020204030204"/>
            </a:endParaRPr>
          </a:p>
        </p:txBody>
      </p:sp>
      <p:sp>
        <p:nvSpPr>
          <p:cNvPr id="6" name="TextBox 5">
            <a:extLst>
              <a:ext uri="{FF2B5EF4-FFF2-40B4-BE49-F238E27FC236}">
                <a16:creationId xmlns:a16="http://schemas.microsoft.com/office/drawing/2014/main" xmlns="" id="{F0A0DC03-EFD1-4D0E-9BB1-1ACD77307337}"/>
              </a:ext>
            </a:extLst>
          </p:cNvPr>
          <p:cNvSpPr txBox="1"/>
          <p:nvPr/>
        </p:nvSpPr>
        <p:spPr>
          <a:xfrm>
            <a:off x="672598" y="6654460"/>
            <a:ext cx="9932566" cy="215444"/>
          </a:xfrm>
          <a:prstGeom prst="rect">
            <a:avLst/>
          </a:prstGeom>
          <a:noFill/>
        </p:spPr>
        <p:txBody>
          <a:bodyPr wrap="square" rtlCol="0">
            <a:spAutoFit/>
          </a:bodyPr>
          <a:lstStyle/>
          <a:p>
            <a:pPr algn="r" defTabSz="457200"/>
            <a:r>
              <a:rPr lang="en-GB" sz="800" dirty="0">
                <a:solidFill>
                  <a:schemeClr val="bg1"/>
                </a:solidFill>
                <a:latin typeface="Calibri" panose="020F0502020204030204"/>
              </a:rPr>
              <a:t>Source: OECD Skills Matter: Further results from the survey of adult skills</a:t>
            </a:r>
          </a:p>
        </p:txBody>
      </p:sp>
      <p:sp>
        <p:nvSpPr>
          <p:cNvPr id="8" name="TextBox 7">
            <a:extLst>
              <a:ext uri="{FF2B5EF4-FFF2-40B4-BE49-F238E27FC236}">
                <a16:creationId xmlns:a16="http://schemas.microsoft.com/office/drawing/2014/main" xmlns="" id="{C88F8609-C221-4ACB-9C97-A2FB9023A326}"/>
              </a:ext>
            </a:extLst>
          </p:cNvPr>
          <p:cNvSpPr txBox="1"/>
          <p:nvPr/>
        </p:nvSpPr>
        <p:spPr>
          <a:xfrm>
            <a:off x="2346808" y="1744635"/>
            <a:ext cx="7692543" cy="369332"/>
          </a:xfrm>
          <a:prstGeom prst="rect">
            <a:avLst/>
          </a:prstGeom>
          <a:noFill/>
        </p:spPr>
        <p:txBody>
          <a:bodyPr wrap="square" rtlCol="0">
            <a:spAutoFit/>
          </a:bodyPr>
          <a:lstStyle/>
          <a:p>
            <a:pPr defTabSz="457200"/>
            <a:r>
              <a:rPr lang="en-GB" dirty="0">
                <a:solidFill>
                  <a:prstClr val="black"/>
                </a:solidFill>
                <a:latin typeface="Calibri" panose="020F0502020204030204"/>
              </a:rPr>
              <a:t>Proportion of </a:t>
            </a:r>
            <a:r>
              <a:rPr lang="en-GB" u="sng" dirty="0">
                <a:solidFill>
                  <a:prstClr val="black"/>
                </a:solidFill>
                <a:latin typeface="Calibri" panose="020F0502020204030204"/>
              </a:rPr>
              <a:t>all </a:t>
            </a:r>
            <a:r>
              <a:rPr lang="en-GB" dirty="0">
                <a:solidFill>
                  <a:prstClr val="black"/>
                </a:solidFill>
                <a:latin typeface="Calibri" panose="020F0502020204030204"/>
              </a:rPr>
              <a:t>workers under or over-qualified for their job: 2015 </a:t>
            </a:r>
            <a:endParaRPr lang="en-GB" b="1" dirty="0">
              <a:solidFill>
                <a:prstClr val="black"/>
              </a:solidFill>
              <a:latin typeface="Calibri" panose="020F0502020204030204"/>
            </a:endParaRPr>
          </a:p>
        </p:txBody>
      </p:sp>
      <p:pic>
        <p:nvPicPr>
          <p:cNvPr id="10" name="Picture 27" descr="C:\Users\local admin\Downloads\final-83-14-57-0.png">
            <a:extLst>
              <a:ext uri="{FF2B5EF4-FFF2-40B4-BE49-F238E27FC236}">
                <a16:creationId xmlns:a16="http://schemas.microsoft.com/office/drawing/2014/main" xmlns="" id="{C6DEDF5C-804D-4EA5-BD6C-80277EF5E4CE}"/>
              </a:ext>
            </a:extLst>
          </p:cNvPr>
          <p:cNvPicPr>
            <a:picLocks noChangeAspect="1"/>
          </p:cNvPicPr>
          <p:nvPr/>
        </p:nvPicPr>
        <p:blipFill>
          <a:blip r:embed="rId3"/>
          <a:srcRect/>
          <a:stretch>
            <a:fillRect/>
          </a:stretch>
        </p:blipFill>
        <p:spPr>
          <a:xfrm>
            <a:off x="10535991" y="87197"/>
            <a:ext cx="1616165" cy="763459"/>
          </a:xfrm>
          <a:prstGeom prst="rect">
            <a:avLst/>
          </a:prstGeom>
          <a:noFill/>
          <a:ln cap="flat">
            <a:noFill/>
          </a:ln>
        </p:spPr>
      </p:pic>
      <p:sp>
        <p:nvSpPr>
          <p:cNvPr id="11" name="Slide Number Placeholder 3">
            <a:extLst>
              <a:ext uri="{FF2B5EF4-FFF2-40B4-BE49-F238E27FC236}">
                <a16:creationId xmlns:a16="http://schemas.microsoft.com/office/drawing/2014/main" xmlns="" id="{850E46E5-2AEC-403F-9901-48E1B3FD0BFC}"/>
              </a:ext>
            </a:extLst>
          </p:cNvPr>
          <p:cNvSpPr>
            <a:spLocks noGrp="1"/>
          </p:cNvSpPr>
          <p:nvPr>
            <p:ph type="sldNum" sz="quarter" idx="12"/>
          </p:nvPr>
        </p:nvSpPr>
        <p:spPr>
          <a:xfrm>
            <a:off x="9448800" y="6531126"/>
            <a:ext cx="2743200" cy="365125"/>
          </a:xfrm>
        </p:spPr>
        <p:txBody>
          <a:bodyPr/>
          <a:lstStyle/>
          <a:p>
            <a:pPr defTabSz="457200"/>
            <a:fld id="{ED9DE18E-F2A3-4858-8433-156A7BE29166}" type="slidenum">
              <a:rPr lang="en-GB">
                <a:solidFill>
                  <a:prstClr val="white"/>
                </a:solidFill>
                <a:latin typeface="Calibri" panose="020F0502020204030204"/>
              </a:rPr>
              <a:pPr defTabSz="457200"/>
              <a:t>19</a:t>
            </a:fld>
            <a:endParaRPr lang="en-GB" dirty="0">
              <a:solidFill>
                <a:prstClr val="white"/>
              </a:solidFill>
              <a:latin typeface="Calibri" panose="020F0502020204030204"/>
            </a:endParaRPr>
          </a:p>
        </p:txBody>
      </p:sp>
    </p:spTree>
    <p:extLst>
      <p:ext uri="{BB962C8B-B14F-4D97-AF65-F5344CB8AC3E}">
        <p14:creationId xmlns:p14="http://schemas.microsoft.com/office/powerpoint/2010/main" val="2131543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CCAB71-DFE9-4ED0-B61E-11EF1D9F653D}"/>
              </a:ext>
            </a:extLst>
          </p:cNvPr>
          <p:cNvSpPr txBox="1">
            <a:spLocks noGrp="1"/>
          </p:cNvSpPr>
          <p:nvPr>
            <p:ph type="ctrTitle"/>
          </p:nvPr>
        </p:nvSpPr>
        <p:spPr>
          <a:xfrm>
            <a:off x="1544321" y="2288185"/>
            <a:ext cx="9144000" cy="1018010"/>
          </a:xfrm>
        </p:spPr>
        <p:txBody>
          <a:bodyPr>
            <a:normAutofit fontScale="90000"/>
          </a:bodyPr>
          <a:lstStyle/>
          <a:p>
            <a:pPr lvl="0"/>
            <a:r>
              <a:rPr lang="en-GB" sz="4900" dirty="0"/>
              <a:t>Welcome</a:t>
            </a:r>
            <a:br>
              <a:rPr lang="en-GB" sz="4900" dirty="0"/>
            </a:br>
            <a:endParaRPr lang="en-GB" sz="4900" dirty="0"/>
          </a:p>
        </p:txBody>
      </p:sp>
      <p:sp>
        <p:nvSpPr>
          <p:cNvPr id="3" name="Subtitle 2">
            <a:extLst>
              <a:ext uri="{FF2B5EF4-FFF2-40B4-BE49-F238E27FC236}">
                <a16:creationId xmlns:a16="http://schemas.microsoft.com/office/drawing/2014/main" xmlns="" id="{5E7E1D7E-7D07-42CE-8B1F-D1F878DCC821}"/>
              </a:ext>
            </a:extLst>
          </p:cNvPr>
          <p:cNvSpPr txBox="1">
            <a:spLocks noGrp="1"/>
          </p:cNvSpPr>
          <p:nvPr>
            <p:ph type="subTitle" idx="1"/>
          </p:nvPr>
        </p:nvSpPr>
        <p:spPr>
          <a:xfrm>
            <a:off x="0" y="2825084"/>
            <a:ext cx="12191996" cy="1415015"/>
          </a:xfrm>
        </p:spPr>
        <p:txBody>
          <a:bodyPr/>
          <a:lstStyle/>
          <a:p>
            <a:pPr lvl="0"/>
            <a:r>
              <a:rPr lang="en-US" sz="3467"/>
              <a:t>Alun Evans, Chief Executive, British Academy </a:t>
            </a:r>
          </a:p>
          <a:p>
            <a:pPr lvl="0"/>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4">
            <a:extLst>
              <a:ext uri="{FF2B5EF4-FFF2-40B4-BE49-F238E27FC236}">
                <a16:creationId xmlns:a16="http://schemas.microsoft.com/office/drawing/2014/main" xmlns="" id="{AEC0017D-A847-447C-B5C8-0A232FE2BA1C}"/>
              </a:ext>
            </a:extLst>
          </p:cNvPr>
          <p:cNvSpPr/>
          <p:nvPr/>
        </p:nvSpPr>
        <p:spPr>
          <a:xfrm>
            <a:off x="0" y="6473165"/>
            <a:ext cx="12191996" cy="384834"/>
          </a:xfrm>
          <a:prstGeom prst="rect">
            <a:avLst/>
          </a:prstGeom>
          <a:solidFill>
            <a:srgbClr val="11A08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 </a:t>
            </a:r>
          </a:p>
        </p:txBody>
      </p:sp>
      <p:sp>
        <p:nvSpPr>
          <p:cNvPr id="4" name="Slide Number Placeholder 3">
            <a:extLst>
              <a:ext uri="{FF2B5EF4-FFF2-40B4-BE49-F238E27FC236}">
                <a16:creationId xmlns:a16="http://schemas.microsoft.com/office/drawing/2014/main" xmlns="" id="{A7D68E19-0622-4569-880A-1971C5523670}"/>
              </a:ext>
            </a:extLst>
          </p:cNvPr>
          <p:cNvSpPr>
            <a:spLocks noGrp="1"/>
          </p:cNvSpPr>
          <p:nvPr>
            <p:ph type="sldNum" sz="quarter" idx="12"/>
          </p:nvPr>
        </p:nvSpPr>
        <p:spPr/>
        <p:txBody>
          <a:bodyPr/>
          <a:lstStyle/>
          <a:p>
            <a:pPr defTabSz="457200"/>
            <a:fld id="{ED9DE18E-F2A3-4858-8433-156A7BE29166}" type="slidenum">
              <a:rPr lang="en-GB">
                <a:solidFill>
                  <a:prstClr val="white"/>
                </a:solidFill>
                <a:latin typeface="Calibri" panose="020F0502020204030204"/>
              </a:rPr>
              <a:pPr defTabSz="457200"/>
              <a:t>20</a:t>
            </a:fld>
            <a:endParaRPr lang="en-GB" dirty="0">
              <a:solidFill>
                <a:prstClr val="white"/>
              </a:solidFill>
              <a:latin typeface="Calibri" panose="020F0502020204030204"/>
            </a:endParaRPr>
          </a:p>
        </p:txBody>
      </p:sp>
      <p:sp>
        <p:nvSpPr>
          <p:cNvPr id="7" name="Title 6">
            <a:extLst>
              <a:ext uri="{FF2B5EF4-FFF2-40B4-BE49-F238E27FC236}">
                <a16:creationId xmlns:a16="http://schemas.microsoft.com/office/drawing/2014/main" xmlns="" id="{A85C7800-890C-44BC-B6B8-3FFE13D76971}"/>
              </a:ext>
            </a:extLst>
          </p:cNvPr>
          <p:cNvSpPr>
            <a:spLocks noGrp="1"/>
          </p:cNvSpPr>
          <p:nvPr>
            <p:ph type="title"/>
          </p:nvPr>
        </p:nvSpPr>
        <p:spPr/>
        <p:txBody>
          <a:bodyPr>
            <a:normAutofit/>
          </a:bodyPr>
          <a:lstStyle/>
          <a:p>
            <a:r>
              <a:rPr lang="en-GB" b="1" dirty="0">
                <a:solidFill>
                  <a:srgbClr val="11A08A"/>
                </a:solidFill>
              </a:rPr>
              <a:t>Deterioration in the student experience</a:t>
            </a:r>
            <a:endParaRPr lang="en-GB" dirty="0"/>
          </a:p>
        </p:txBody>
      </p:sp>
      <p:sp>
        <p:nvSpPr>
          <p:cNvPr id="8" name="Rectangle: Rounded Corners 7">
            <a:extLst>
              <a:ext uri="{FF2B5EF4-FFF2-40B4-BE49-F238E27FC236}">
                <a16:creationId xmlns:a16="http://schemas.microsoft.com/office/drawing/2014/main" xmlns="" id="{A23C753C-A2E9-4A87-94BA-B7C16BA90C48}"/>
              </a:ext>
            </a:extLst>
          </p:cNvPr>
          <p:cNvSpPr/>
          <p:nvPr/>
        </p:nvSpPr>
        <p:spPr>
          <a:xfrm>
            <a:off x="3042704" y="5468064"/>
            <a:ext cx="2335450" cy="699196"/>
          </a:xfrm>
          <a:prstGeom prst="roundRect">
            <a:avLst/>
          </a:prstGeom>
          <a:solidFill>
            <a:srgbClr val="11A08A"/>
          </a:solidFill>
          <a:ln>
            <a:solidFill>
              <a:srgbClr val="C4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b="1" dirty="0">
                <a:solidFill>
                  <a:prstClr val="white"/>
                </a:solidFill>
                <a:latin typeface="Calibri" panose="020F0502020204030204"/>
              </a:rPr>
              <a:t>Fall in perception of value for money</a:t>
            </a:r>
            <a:endParaRPr lang="en-GB" dirty="0">
              <a:solidFill>
                <a:prstClr val="white"/>
              </a:solidFill>
              <a:latin typeface="Calibri" panose="020F0502020204030204"/>
            </a:endParaRPr>
          </a:p>
        </p:txBody>
      </p:sp>
      <p:sp>
        <p:nvSpPr>
          <p:cNvPr id="9" name="TextBox 8">
            <a:extLst>
              <a:ext uri="{FF2B5EF4-FFF2-40B4-BE49-F238E27FC236}">
                <a16:creationId xmlns:a16="http://schemas.microsoft.com/office/drawing/2014/main" xmlns="" id="{3FBE3F32-4EF6-43FC-B498-22D96D0CF10B}"/>
              </a:ext>
            </a:extLst>
          </p:cNvPr>
          <p:cNvSpPr txBox="1"/>
          <p:nvPr/>
        </p:nvSpPr>
        <p:spPr>
          <a:xfrm>
            <a:off x="5116933" y="6642556"/>
            <a:ext cx="5595457" cy="215444"/>
          </a:xfrm>
          <a:prstGeom prst="rect">
            <a:avLst/>
          </a:prstGeom>
          <a:noFill/>
        </p:spPr>
        <p:txBody>
          <a:bodyPr wrap="square" rtlCol="0">
            <a:spAutoFit/>
          </a:bodyPr>
          <a:lstStyle/>
          <a:p>
            <a:pPr algn="r" defTabSz="457200"/>
            <a:r>
              <a:rPr lang="en-GB" sz="800" dirty="0">
                <a:solidFill>
                  <a:schemeClr val="bg1"/>
                </a:solidFill>
                <a:latin typeface="Calibri" panose="020F0502020204030204"/>
              </a:rPr>
              <a:t>Source: HEPI-HEA Student Academic Experience Survey 2017, UK students</a:t>
            </a:r>
          </a:p>
        </p:txBody>
      </p:sp>
      <p:sp>
        <p:nvSpPr>
          <p:cNvPr id="10" name="Rectangle: Rounded Corners 9">
            <a:extLst>
              <a:ext uri="{FF2B5EF4-FFF2-40B4-BE49-F238E27FC236}">
                <a16:creationId xmlns:a16="http://schemas.microsoft.com/office/drawing/2014/main" xmlns="" id="{2DD2D275-F67A-425A-B253-4D679B476B79}"/>
              </a:ext>
            </a:extLst>
          </p:cNvPr>
          <p:cNvSpPr/>
          <p:nvPr/>
        </p:nvSpPr>
        <p:spPr>
          <a:xfrm>
            <a:off x="7442875" y="5468064"/>
            <a:ext cx="2335450" cy="699196"/>
          </a:xfrm>
          <a:prstGeom prst="roundRect">
            <a:avLst/>
          </a:prstGeom>
          <a:solidFill>
            <a:srgbClr val="11A08A"/>
          </a:solidFill>
          <a:ln>
            <a:solidFill>
              <a:srgbClr val="C4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b="1" dirty="0">
                <a:solidFill>
                  <a:prstClr val="white"/>
                </a:solidFill>
                <a:latin typeface="Calibri" panose="020F0502020204030204"/>
              </a:rPr>
              <a:t>Reduction in satisfaction</a:t>
            </a:r>
            <a:endParaRPr lang="en-GB" dirty="0">
              <a:solidFill>
                <a:prstClr val="white"/>
              </a:solidFill>
              <a:latin typeface="Calibri" panose="020F0502020204030204"/>
            </a:endParaRPr>
          </a:p>
        </p:txBody>
      </p:sp>
      <p:sp>
        <p:nvSpPr>
          <p:cNvPr id="2" name="Rectangle 1">
            <a:extLst>
              <a:ext uri="{FF2B5EF4-FFF2-40B4-BE49-F238E27FC236}">
                <a16:creationId xmlns:a16="http://schemas.microsoft.com/office/drawing/2014/main" xmlns="" id="{4D0EE582-178F-4D43-BC18-0D05A45BF0D4}"/>
              </a:ext>
            </a:extLst>
          </p:cNvPr>
          <p:cNvSpPr/>
          <p:nvPr/>
        </p:nvSpPr>
        <p:spPr>
          <a:xfrm>
            <a:off x="6247002" y="1967261"/>
            <a:ext cx="4258684" cy="369332"/>
          </a:xfrm>
          <a:prstGeom prst="rect">
            <a:avLst/>
          </a:prstGeom>
        </p:spPr>
        <p:txBody>
          <a:bodyPr wrap="square">
            <a:spAutoFit/>
          </a:bodyPr>
          <a:lstStyle/>
          <a:p>
            <a:pPr algn="ctr" defTabSz="457200"/>
            <a:r>
              <a:rPr lang="en-GB" dirty="0">
                <a:solidFill>
                  <a:prstClr val="black"/>
                </a:solidFill>
                <a:latin typeface="Calibri" panose="020F0502020204030204"/>
              </a:rPr>
              <a:t>Students’ satisfaction with course quality</a:t>
            </a:r>
          </a:p>
        </p:txBody>
      </p:sp>
      <p:graphicFrame>
        <p:nvGraphicFramePr>
          <p:cNvPr id="16" name="Chart 15">
            <a:extLst>
              <a:ext uri="{FF2B5EF4-FFF2-40B4-BE49-F238E27FC236}">
                <a16:creationId xmlns:a16="http://schemas.microsoft.com/office/drawing/2014/main" xmlns="" id="{D8B8E7F6-6776-4204-B012-61FE35DA27B0}"/>
              </a:ext>
            </a:extLst>
          </p:cNvPr>
          <p:cNvGraphicFramePr>
            <a:graphicFrameLocks/>
          </p:cNvGraphicFramePr>
          <p:nvPr>
            <p:extLst/>
          </p:nvPr>
        </p:nvGraphicFramePr>
        <p:xfrm>
          <a:off x="6247002" y="2400406"/>
          <a:ext cx="4047688" cy="28573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a:extLst>
              <a:ext uri="{FF2B5EF4-FFF2-40B4-BE49-F238E27FC236}">
                <a16:creationId xmlns:a16="http://schemas.microsoft.com/office/drawing/2014/main" xmlns="" id="{81A46F94-60CE-4329-8ABA-AC2B6E0E8E83}"/>
              </a:ext>
            </a:extLst>
          </p:cNvPr>
          <p:cNvGraphicFramePr>
            <a:graphicFrameLocks/>
          </p:cNvGraphicFramePr>
          <p:nvPr>
            <p:extLst/>
          </p:nvPr>
        </p:nvGraphicFramePr>
        <p:xfrm>
          <a:off x="1897310" y="2400406"/>
          <a:ext cx="4046400" cy="2858400"/>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a:extLst>
              <a:ext uri="{FF2B5EF4-FFF2-40B4-BE49-F238E27FC236}">
                <a16:creationId xmlns:a16="http://schemas.microsoft.com/office/drawing/2014/main" xmlns="" id="{B4662763-4824-4305-8B5F-7ADC2F39717C}"/>
              </a:ext>
            </a:extLst>
          </p:cNvPr>
          <p:cNvSpPr/>
          <p:nvPr/>
        </p:nvSpPr>
        <p:spPr>
          <a:xfrm>
            <a:off x="1750738" y="1967261"/>
            <a:ext cx="4496264" cy="369332"/>
          </a:xfrm>
          <a:prstGeom prst="rect">
            <a:avLst/>
          </a:prstGeom>
        </p:spPr>
        <p:txBody>
          <a:bodyPr wrap="square">
            <a:spAutoFit/>
          </a:bodyPr>
          <a:lstStyle/>
          <a:p>
            <a:pPr algn="ctr" defTabSz="457200"/>
            <a:r>
              <a:rPr lang="en-GB" dirty="0">
                <a:solidFill>
                  <a:prstClr val="black"/>
                </a:solidFill>
                <a:latin typeface="Calibri" panose="020F0502020204030204"/>
              </a:rPr>
              <a:t>Students’ views of course value for money</a:t>
            </a:r>
          </a:p>
        </p:txBody>
      </p:sp>
      <p:pic>
        <p:nvPicPr>
          <p:cNvPr id="12" name="Picture 27" descr="C:\Users\local admin\Downloads\final-83-14-57-0.png">
            <a:extLst>
              <a:ext uri="{FF2B5EF4-FFF2-40B4-BE49-F238E27FC236}">
                <a16:creationId xmlns:a16="http://schemas.microsoft.com/office/drawing/2014/main" xmlns="" id="{CDA575C2-40C3-4EB1-94E7-8DADD3DD592E}"/>
              </a:ext>
            </a:extLst>
          </p:cNvPr>
          <p:cNvPicPr>
            <a:picLocks noChangeAspect="1"/>
          </p:cNvPicPr>
          <p:nvPr/>
        </p:nvPicPr>
        <p:blipFill>
          <a:blip r:embed="rId4"/>
          <a:srcRect/>
          <a:stretch>
            <a:fillRect/>
          </a:stretch>
        </p:blipFill>
        <p:spPr>
          <a:xfrm>
            <a:off x="10535991" y="87197"/>
            <a:ext cx="1616165" cy="763459"/>
          </a:xfrm>
          <a:prstGeom prst="rect">
            <a:avLst/>
          </a:prstGeom>
          <a:noFill/>
          <a:ln cap="flat">
            <a:noFill/>
          </a:ln>
        </p:spPr>
      </p:pic>
    </p:spTree>
    <p:extLst>
      <p:ext uri="{BB962C8B-B14F-4D97-AF65-F5344CB8AC3E}">
        <p14:creationId xmlns:p14="http://schemas.microsoft.com/office/powerpoint/2010/main" val="348950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Graphic spid="16"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xmlns="" id="{60C6A6FE-2F0C-473A-AB62-4C4942DFBE79}"/>
              </a:ext>
            </a:extLst>
          </p:cNvPr>
          <p:cNvSpPr/>
          <p:nvPr/>
        </p:nvSpPr>
        <p:spPr>
          <a:xfrm>
            <a:off x="0" y="6473165"/>
            <a:ext cx="12191996" cy="384834"/>
          </a:xfrm>
          <a:prstGeom prst="rect">
            <a:avLst/>
          </a:prstGeom>
          <a:solidFill>
            <a:srgbClr val="11A08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 </a:t>
            </a:r>
          </a:p>
        </p:txBody>
      </p:sp>
      <p:sp>
        <p:nvSpPr>
          <p:cNvPr id="4" name="Slide Number Placeholder 3">
            <a:extLst>
              <a:ext uri="{FF2B5EF4-FFF2-40B4-BE49-F238E27FC236}">
                <a16:creationId xmlns:a16="http://schemas.microsoft.com/office/drawing/2014/main" xmlns="" id="{BE5B9776-DDEB-47C9-816C-085DB347166E}"/>
              </a:ext>
            </a:extLst>
          </p:cNvPr>
          <p:cNvSpPr>
            <a:spLocks noGrp="1"/>
          </p:cNvSpPr>
          <p:nvPr>
            <p:ph type="sldNum" sz="quarter" idx="12"/>
          </p:nvPr>
        </p:nvSpPr>
        <p:spPr/>
        <p:txBody>
          <a:bodyPr/>
          <a:lstStyle/>
          <a:p>
            <a:pPr defTabSz="457200"/>
            <a:fld id="{ED9DE18E-F2A3-4858-8433-156A7BE29166}" type="slidenum">
              <a:rPr lang="en-GB">
                <a:solidFill>
                  <a:prstClr val="white"/>
                </a:solidFill>
                <a:latin typeface="Calibri" panose="020F0502020204030204"/>
              </a:rPr>
              <a:pPr defTabSz="457200"/>
              <a:t>21</a:t>
            </a:fld>
            <a:endParaRPr lang="en-GB">
              <a:solidFill>
                <a:prstClr val="white"/>
              </a:solidFill>
              <a:latin typeface="Calibri" panose="020F0502020204030204"/>
            </a:endParaRPr>
          </a:p>
        </p:txBody>
      </p:sp>
      <p:sp>
        <p:nvSpPr>
          <p:cNvPr id="7" name="Title 6">
            <a:extLst>
              <a:ext uri="{FF2B5EF4-FFF2-40B4-BE49-F238E27FC236}">
                <a16:creationId xmlns:a16="http://schemas.microsoft.com/office/drawing/2014/main" xmlns="" id="{19327158-EBF3-4E69-A918-06BE39FECECB}"/>
              </a:ext>
            </a:extLst>
          </p:cNvPr>
          <p:cNvSpPr>
            <a:spLocks noGrp="1"/>
          </p:cNvSpPr>
          <p:nvPr>
            <p:ph type="title"/>
          </p:nvPr>
        </p:nvSpPr>
        <p:spPr>
          <a:xfrm>
            <a:off x="2152650" y="-12378"/>
            <a:ext cx="7886700" cy="851278"/>
          </a:xfrm>
        </p:spPr>
        <p:txBody>
          <a:bodyPr>
            <a:normAutofit/>
          </a:bodyPr>
          <a:lstStyle/>
          <a:p>
            <a:pPr algn="ctr"/>
            <a:r>
              <a:rPr lang="en-GB" b="1" dirty="0">
                <a:solidFill>
                  <a:srgbClr val="11A08A"/>
                </a:solidFill>
              </a:rPr>
              <a:t>Sustainability</a:t>
            </a:r>
            <a:endParaRPr lang="en-GB" dirty="0"/>
          </a:p>
        </p:txBody>
      </p:sp>
      <p:sp>
        <p:nvSpPr>
          <p:cNvPr id="15" name="Rectangle: Rounded Corners 14">
            <a:extLst>
              <a:ext uri="{FF2B5EF4-FFF2-40B4-BE49-F238E27FC236}">
                <a16:creationId xmlns:a16="http://schemas.microsoft.com/office/drawing/2014/main" xmlns="" id="{6DAABFA8-651B-4595-BF7D-3CB4C7356E5E}"/>
              </a:ext>
            </a:extLst>
          </p:cNvPr>
          <p:cNvSpPr/>
          <p:nvPr/>
        </p:nvSpPr>
        <p:spPr>
          <a:xfrm>
            <a:off x="5074043" y="1592883"/>
            <a:ext cx="2232000" cy="1080000"/>
          </a:xfrm>
          <a:prstGeom prst="roundRect">
            <a:avLst/>
          </a:prstGeom>
          <a:solidFill>
            <a:srgbClr val="11A08A"/>
          </a:solidFill>
          <a:ln>
            <a:solidFill>
              <a:srgbClr val="C4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white"/>
                </a:solidFill>
                <a:latin typeface="Calibri" panose="020F0502020204030204"/>
              </a:rPr>
              <a:t>No change in the balance of contributions</a:t>
            </a:r>
          </a:p>
        </p:txBody>
      </p:sp>
      <p:sp>
        <p:nvSpPr>
          <p:cNvPr id="16" name="Rectangle: Rounded Corners 15">
            <a:extLst>
              <a:ext uri="{FF2B5EF4-FFF2-40B4-BE49-F238E27FC236}">
                <a16:creationId xmlns:a16="http://schemas.microsoft.com/office/drawing/2014/main" xmlns="" id="{B54EC18F-3E0B-4835-8E7F-437EE813D050}"/>
              </a:ext>
            </a:extLst>
          </p:cNvPr>
          <p:cNvSpPr/>
          <p:nvPr/>
        </p:nvSpPr>
        <p:spPr>
          <a:xfrm>
            <a:off x="5074043" y="2777444"/>
            <a:ext cx="2232000" cy="1080000"/>
          </a:xfrm>
          <a:prstGeom prst="roundRect">
            <a:avLst/>
          </a:prstGeom>
          <a:solidFill>
            <a:srgbClr val="11A08A"/>
          </a:solidFill>
          <a:ln>
            <a:solidFill>
              <a:srgbClr val="C4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white"/>
                </a:solidFill>
                <a:latin typeface="Calibri" panose="020F0502020204030204"/>
              </a:rPr>
              <a:t>No resilience against future reduction in public spending</a:t>
            </a:r>
          </a:p>
        </p:txBody>
      </p:sp>
      <p:pic>
        <p:nvPicPr>
          <p:cNvPr id="8" name="Picture 27" descr="C:\Users\local admin\Downloads\final-83-14-57-0.png">
            <a:extLst>
              <a:ext uri="{FF2B5EF4-FFF2-40B4-BE49-F238E27FC236}">
                <a16:creationId xmlns:a16="http://schemas.microsoft.com/office/drawing/2014/main" xmlns="" id="{0B60821C-15BF-490D-BD9F-5CE323E5F406}"/>
              </a:ext>
            </a:extLst>
          </p:cNvPr>
          <p:cNvPicPr>
            <a:picLocks noChangeAspect="1"/>
          </p:cNvPicPr>
          <p:nvPr/>
        </p:nvPicPr>
        <p:blipFill>
          <a:blip r:embed="rId2"/>
          <a:srcRect/>
          <a:stretch>
            <a:fillRect/>
          </a:stretch>
        </p:blipFill>
        <p:spPr>
          <a:xfrm>
            <a:off x="10535991" y="87197"/>
            <a:ext cx="1616165" cy="763459"/>
          </a:xfrm>
          <a:prstGeom prst="rect">
            <a:avLst/>
          </a:prstGeom>
          <a:noFill/>
          <a:ln cap="flat">
            <a:noFill/>
          </a:ln>
        </p:spPr>
      </p:pic>
    </p:spTree>
    <p:extLst>
      <p:ext uri="{BB962C8B-B14F-4D97-AF65-F5344CB8AC3E}">
        <p14:creationId xmlns:p14="http://schemas.microsoft.com/office/powerpoint/2010/main" val="2287999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4">
            <a:extLst>
              <a:ext uri="{FF2B5EF4-FFF2-40B4-BE49-F238E27FC236}">
                <a16:creationId xmlns:a16="http://schemas.microsoft.com/office/drawing/2014/main" xmlns="" id="{50856F7F-0B39-4234-A8C2-9B66E69AB463}"/>
              </a:ext>
            </a:extLst>
          </p:cNvPr>
          <p:cNvSpPr/>
          <p:nvPr/>
        </p:nvSpPr>
        <p:spPr>
          <a:xfrm>
            <a:off x="0" y="6473165"/>
            <a:ext cx="12191996" cy="384834"/>
          </a:xfrm>
          <a:prstGeom prst="rect">
            <a:avLst/>
          </a:prstGeom>
          <a:solidFill>
            <a:srgbClr val="11A08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 </a:t>
            </a:r>
          </a:p>
        </p:txBody>
      </p:sp>
      <p:sp>
        <p:nvSpPr>
          <p:cNvPr id="7" name="Title 6">
            <a:extLst>
              <a:ext uri="{FF2B5EF4-FFF2-40B4-BE49-F238E27FC236}">
                <a16:creationId xmlns:a16="http://schemas.microsoft.com/office/drawing/2014/main" xmlns="" id="{A85C7800-890C-44BC-B6B8-3FFE13D76971}"/>
              </a:ext>
            </a:extLst>
          </p:cNvPr>
          <p:cNvSpPr>
            <a:spLocks noGrp="1"/>
          </p:cNvSpPr>
          <p:nvPr>
            <p:ph type="title"/>
          </p:nvPr>
        </p:nvSpPr>
        <p:spPr/>
        <p:txBody>
          <a:bodyPr>
            <a:normAutofit/>
          </a:bodyPr>
          <a:lstStyle/>
          <a:p>
            <a:r>
              <a:rPr lang="en-GB" b="1" dirty="0">
                <a:solidFill>
                  <a:srgbClr val="11A08A"/>
                </a:solidFill>
              </a:rPr>
              <a:t>Graduates now contribute the majority</a:t>
            </a:r>
            <a:endParaRPr lang="en-GB" dirty="0"/>
          </a:p>
        </p:txBody>
      </p:sp>
      <p:sp>
        <p:nvSpPr>
          <p:cNvPr id="15" name="TextBox 14">
            <a:extLst>
              <a:ext uri="{FF2B5EF4-FFF2-40B4-BE49-F238E27FC236}">
                <a16:creationId xmlns:a16="http://schemas.microsoft.com/office/drawing/2014/main" xmlns="" id="{A0A47495-6F4F-4B51-87E6-6D183F61B55E}"/>
              </a:ext>
            </a:extLst>
          </p:cNvPr>
          <p:cNvSpPr txBox="1"/>
          <p:nvPr/>
        </p:nvSpPr>
        <p:spPr>
          <a:xfrm>
            <a:off x="5072544" y="6618665"/>
            <a:ext cx="5595457" cy="215444"/>
          </a:xfrm>
          <a:prstGeom prst="rect">
            <a:avLst/>
          </a:prstGeom>
          <a:noFill/>
        </p:spPr>
        <p:txBody>
          <a:bodyPr wrap="square" rtlCol="0">
            <a:spAutoFit/>
          </a:bodyPr>
          <a:lstStyle/>
          <a:p>
            <a:pPr algn="r" defTabSz="457200"/>
            <a:r>
              <a:rPr lang="en-GB" sz="800" dirty="0">
                <a:solidFill>
                  <a:schemeClr val="bg1"/>
                </a:solidFill>
                <a:latin typeface="Calibri" panose="020F0502020204030204"/>
              </a:rPr>
              <a:t>Source: IFS Higher Education funding: Past, present and options for the future</a:t>
            </a:r>
          </a:p>
        </p:txBody>
      </p:sp>
      <p:sp>
        <p:nvSpPr>
          <p:cNvPr id="16" name="TextBox 15">
            <a:extLst>
              <a:ext uri="{FF2B5EF4-FFF2-40B4-BE49-F238E27FC236}">
                <a16:creationId xmlns:a16="http://schemas.microsoft.com/office/drawing/2014/main" xmlns="" id="{6AD16E49-BE44-4B08-8B53-A9D3AEDCB6AE}"/>
              </a:ext>
            </a:extLst>
          </p:cNvPr>
          <p:cNvSpPr txBox="1"/>
          <p:nvPr/>
        </p:nvSpPr>
        <p:spPr>
          <a:xfrm>
            <a:off x="3933039" y="1539602"/>
            <a:ext cx="4325923" cy="369332"/>
          </a:xfrm>
          <a:prstGeom prst="rect">
            <a:avLst/>
          </a:prstGeom>
          <a:noFill/>
        </p:spPr>
        <p:txBody>
          <a:bodyPr wrap="square" rtlCol="0">
            <a:spAutoFit/>
          </a:bodyPr>
          <a:lstStyle/>
          <a:p>
            <a:pPr algn="ctr" defTabSz="457200"/>
            <a:r>
              <a:rPr lang="en-GB" b="1" dirty="0">
                <a:solidFill>
                  <a:prstClr val="black"/>
                </a:solidFill>
                <a:latin typeface="Calibri" panose="020F0502020204030204"/>
              </a:rPr>
              <a:t>Balance of contributions</a:t>
            </a:r>
          </a:p>
        </p:txBody>
      </p:sp>
      <p:grpSp>
        <p:nvGrpSpPr>
          <p:cNvPr id="19" name="Group 18">
            <a:extLst>
              <a:ext uri="{FF2B5EF4-FFF2-40B4-BE49-F238E27FC236}">
                <a16:creationId xmlns:a16="http://schemas.microsoft.com/office/drawing/2014/main" xmlns="" id="{FD6A32BA-39B0-4C5F-98B0-24A96A890D73}"/>
              </a:ext>
            </a:extLst>
          </p:cNvPr>
          <p:cNvGrpSpPr/>
          <p:nvPr/>
        </p:nvGrpSpPr>
        <p:grpSpPr>
          <a:xfrm>
            <a:off x="2533166" y="2063267"/>
            <a:ext cx="2160000" cy="2529331"/>
            <a:chOff x="221028" y="1818359"/>
            <a:chExt cx="2160000" cy="2529331"/>
          </a:xfrm>
        </p:grpSpPr>
        <p:graphicFrame>
          <p:nvGraphicFramePr>
            <p:cNvPr id="20" name="Chart 19">
              <a:extLst>
                <a:ext uri="{FF2B5EF4-FFF2-40B4-BE49-F238E27FC236}">
                  <a16:creationId xmlns:a16="http://schemas.microsoft.com/office/drawing/2014/main" xmlns="" id="{81F189CB-3FF8-4D20-A3AE-670CC4B0EB41}"/>
                </a:ext>
              </a:extLst>
            </p:cNvPr>
            <p:cNvGraphicFramePr>
              <a:graphicFrameLocks/>
            </p:cNvGraphicFramePr>
            <p:nvPr>
              <p:extLst/>
            </p:nvPr>
          </p:nvGraphicFramePr>
          <p:xfrm>
            <a:off x="221028" y="2187690"/>
            <a:ext cx="2160000" cy="2160000"/>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a:extLst>
                <a:ext uri="{FF2B5EF4-FFF2-40B4-BE49-F238E27FC236}">
                  <a16:creationId xmlns:a16="http://schemas.microsoft.com/office/drawing/2014/main" xmlns="" id="{7E77E57F-DF38-4398-9446-A4D87144F238}"/>
                </a:ext>
              </a:extLst>
            </p:cNvPr>
            <p:cNvSpPr txBox="1"/>
            <p:nvPr/>
          </p:nvSpPr>
          <p:spPr>
            <a:xfrm>
              <a:off x="608936" y="1818359"/>
              <a:ext cx="1384183" cy="369332"/>
            </a:xfrm>
            <a:prstGeom prst="rect">
              <a:avLst/>
            </a:prstGeom>
            <a:noFill/>
          </p:spPr>
          <p:txBody>
            <a:bodyPr wrap="square" rtlCol="0">
              <a:spAutoFit/>
            </a:bodyPr>
            <a:lstStyle/>
            <a:p>
              <a:pPr algn="ctr" defTabSz="457200"/>
              <a:r>
                <a:rPr lang="en-GB" dirty="0">
                  <a:solidFill>
                    <a:prstClr val="black"/>
                  </a:solidFill>
                  <a:latin typeface="Calibri" panose="020F0502020204030204"/>
                </a:rPr>
                <a:t>2011</a:t>
              </a:r>
            </a:p>
          </p:txBody>
        </p:sp>
      </p:grpSp>
      <p:grpSp>
        <p:nvGrpSpPr>
          <p:cNvPr id="22" name="Group 21">
            <a:extLst>
              <a:ext uri="{FF2B5EF4-FFF2-40B4-BE49-F238E27FC236}">
                <a16:creationId xmlns:a16="http://schemas.microsoft.com/office/drawing/2014/main" xmlns="" id="{8A3D7E26-65EF-46A0-B6A7-B48E3D23E757}"/>
              </a:ext>
            </a:extLst>
          </p:cNvPr>
          <p:cNvGrpSpPr/>
          <p:nvPr/>
        </p:nvGrpSpPr>
        <p:grpSpPr>
          <a:xfrm>
            <a:off x="5015331" y="3002246"/>
            <a:ext cx="2160000" cy="2529332"/>
            <a:chOff x="3129094" y="2440979"/>
            <a:chExt cx="2160000" cy="2529332"/>
          </a:xfrm>
        </p:grpSpPr>
        <p:graphicFrame>
          <p:nvGraphicFramePr>
            <p:cNvPr id="23" name="Chart 22">
              <a:extLst>
                <a:ext uri="{FF2B5EF4-FFF2-40B4-BE49-F238E27FC236}">
                  <a16:creationId xmlns:a16="http://schemas.microsoft.com/office/drawing/2014/main" xmlns="" id="{3CAE2723-5366-465C-A6E2-404789149FCA}"/>
                </a:ext>
              </a:extLst>
            </p:cNvPr>
            <p:cNvGraphicFramePr>
              <a:graphicFrameLocks/>
            </p:cNvGraphicFramePr>
            <p:nvPr>
              <p:extLst/>
            </p:nvPr>
          </p:nvGraphicFramePr>
          <p:xfrm>
            <a:off x="3129094" y="2810311"/>
            <a:ext cx="2160000" cy="21600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xmlns="" id="{BEB4DBF4-4C9D-4FCC-A350-1E075D64BDD5}"/>
                </a:ext>
              </a:extLst>
            </p:cNvPr>
            <p:cNvSpPr txBox="1"/>
            <p:nvPr/>
          </p:nvSpPr>
          <p:spPr>
            <a:xfrm>
              <a:off x="3517002" y="2440979"/>
              <a:ext cx="1384183" cy="369332"/>
            </a:xfrm>
            <a:prstGeom prst="rect">
              <a:avLst/>
            </a:prstGeom>
            <a:noFill/>
          </p:spPr>
          <p:txBody>
            <a:bodyPr wrap="square" rtlCol="0">
              <a:spAutoFit/>
            </a:bodyPr>
            <a:lstStyle/>
            <a:p>
              <a:pPr algn="ctr" defTabSz="457200"/>
              <a:r>
                <a:rPr lang="en-GB" dirty="0">
                  <a:solidFill>
                    <a:prstClr val="black"/>
                  </a:solidFill>
                  <a:latin typeface="Calibri" panose="020F0502020204030204"/>
                </a:rPr>
                <a:t>2012</a:t>
              </a:r>
            </a:p>
          </p:txBody>
        </p:sp>
      </p:grpSp>
      <p:grpSp>
        <p:nvGrpSpPr>
          <p:cNvPr id="25" name="Group 24">
            <a:extLst>
              <a:ext uri="{FF2B5EF4-FFF2-40B4-BE49-F238E27FC236}">
                <a16:creationId xmlns:a16="http://schemas.microsoft.com/office/drawing/2014/main" xmlns="" id="{F532322A-8D7A-4109-979E-1F70F8B6DDF8}"/>
              </a:ext>
            </a:extLst>
          </p:cNvPr>
          <p:cNvGrpSpPr/>
          <p:nvPr/>
        </p:nvGrpSpPr>
        <p:grpSpPr>
          <a:xfrm>
            <a:off x="7518487" y="3935000"/>
            <a:ext cx="2160000" cy="2529332"/>
            <a:chOff x="6037160" y="2440979"/>
            <a:chExt cx="2160000" cy="2529332"/>
          </a:xfrm>
        </p:grpSpPr>
        <p:graphicFrame>
          <p:nvGraphicFramePr>
            <p:cNvPr id="26" name="Chart 25">
              <a:extLst>
                <a:ext uri="{FF2B5EF4-FFF2-40B4-BE49-F238E27FC236}">
                  <a16:creationId xmlns:a16="http://schemas.microsoft.com/office/drawing/2014/main" xmlns="" id="{2A0C6B8B-59A3-463E-96DB-FBCD13F23739}"/>
                </a:ext>
              </a:extLst>
            </p:cNvPr>
            <p:cNvGraphicFramePr>
              <a:graphicFrameLocks/>
            </p:cNvGraphicFramePr>
            <p:nvPr>
              <p:extLst/>
            </p:nvPr>
          </p:nvGraphicFramePr>
          <p:xfrm>
            <a:off x="6037160" y="2810311"/>
            <a:ext cx="2160000" cy="2160000"/>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xmlns="" id="{8DD158C2-57F4-4902-93F6-F93AFA477CB1}"/>
                </a:ext>
              </a:extLst>
            </p:cNvPr>
            <p:cNvSpPr txBox="1"/>
            <p:nvPr/>
          </p:nvSpPr>
          <p:spPr>
            <a:xfrm>
              <a:off x="6425068" y="2440979"/>
              <a:ext cx="1384183" cy="369332"/>
            </a:xfrm>
            <a:prstGeom prst="rect">
              <a:avLst/>
            </a:prstGeom>
            <a:noFill/>
          </p:spPr>
          <p:txBody>
            <a:bodyPr wrap="square" rtlCol="0">
              <a:spAutoFit/>
            </a:bodyPr>
            <a:lstStyle/>
            <a:p>
              <a:pPr algn="ctr" defTabSz="457200"/>
              <a:r>
                <a:rPr lang="en-GB" dirty="0">
                  <a:solidFill>
                    <a:prstClr val="black"/>
                  </a:solidFill>
                  <a:latin typeface="Calibri" panose="020F0502020204030204"/>
                </a:rPr>
                <a:t>2017</a:t>
              </a:r>
            </a:p>
          </p:txBody>
        </p:sp>
      </p:grpSp>
      <p:pic>
        <p:nvPicPr>
          <p:cNvPr id="14" name="Picture 27" descr="C:\Users\local admin\Downloads\final-83-14-57-0.png">
            <a:extLst>
              <a:ext uri="{FF2B5EF4-FFF2-40B4-BE49-F238E27FC236}">
                <a16:creationId xmlns:a16="http://schemas.microsoft.com/office/drawing/2014/main" xmlns="" id="{5BCF9A4C-4373-4838-92D0-57CA13BDD648}"/>
              </a:ext>
            </a:extLst>
          </p:cNvPr>
          <p:cNvPicPr>
            <a:picLocks noChangeAspect="1"/>
          </p:cNvPicPr>
          <p:nvPr/>
        </p:nvPicPr>
        <p:blipFill>
          <a:blip r:embed="rId5"/>
          <a:srcRect/>
          <a:stretch>
            <a:fillRect/>
          </a:stretch>
        </p:blipFill>
        <p:spPr>
          <a:xfrm>
            <a:off x="10535991" y="87197"/>
            <a:ext cx="1616165" cy="763459"/>
          </a:xfrm>
          <a:prstGeom prst="rect">
            <a:avLst/>
          </a:prstGeom>
          <a:noFill/>
          <a:ln cap="flat">
            <a:noFill/>
          </a:ln>
        </p:spPr>
      </p:pic>
      <p:sp>
        <p:nvSpPr>
          <p:cNvPr id="18" name="Slide Number Placeholder 3">
            <a:extLst>
              <a:ext uri="{FF2B5EF4-FFF2-40B4-BE49-F238E27FC236}">
                <a16:creationId xmlns:a16="http://schemas.microsoft.com/office/drawing/2014/main" xmlns="" id="{01E20AB0-474C-48F8-8695-4383739843DA}"/>
              </a:ext>
            </a:extLst>
          </p:cNvPr>
          <p:cNvSpPr>
            <a:spLocks noGrp="1"/>
          </p:cNvSpPr>
          <p:nvPr>
            <p:ph type="sldNum" sz="quarter" idx="12"/>
          </p:nvPr>
        </p:nvSpPr>
        <p:spPr>
          <a:xfrm>
            <a:off x="9448800" y="6501707"/>
            <a:ext cx="2743200" cy="365125"/>
          </a:xfrm>
        </p:spPr>
        <p:txBody>
          <a:bodyPr/>
          <a:lstStyle/>
          <a:p>
            <a:pPr defTabSz="457200"/>
            <a:fld id="{ED9DE18E-F2A3-4858-8433-156A7BE29166}" type="slidenum">
              <a:rPr lang="en-GB">
                <a:solidFill>
                  <a:prstClr val="white"/>
                </a:solidFill>
                <a:latin typeface="Calibri" panose="020F0502020204030204"/>
              </a:rPr>
              <a:pPr defTabSz="457200"/>
              <a:t>22</a:t>
            </a:fld>
            <a:endParaRPr lang="en-GB" dirty="0">
              <a:solidFill>
                <a:prstClr val="white"/>
              </a:solidFill>
              <a:latin typeface="Calibri" panose="020F0502020204030204"/>
            </a:endParaRPr>
          </a:p>
        </p:txBody>
      </p:sp>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xmlns="" id="{4CAAAF13-ACE9-47D4-AE2E-04991A7B49E2}"/>
                  </a:ext>
                </a:extLst>
              </p14:cNvPr>
              <p14:cNvContentPartPr/>
              <p14:nvPr/>
            </p14:nvContentPartPr>
            <p14:xfrm>
              <a:off x="5874087" y="7834505"/>
              <a:ext cx="28080" cy="14040"/>
            </p14:xfrm>
          </p:contentPart>
        </mc:Choice>
        <mc:Fallback xmlns="">
          <p:pic>
            <p:nvPicPr>
              <p:cNvPr id="2" name="Ink 1">
                <a:extLst>
                  <a:ext uri="{FF2B5EF4-FFF2-40B4-BE49-F238E27FC236}">
                    <a16:creationId xmlns:a16="http://schemas.microsoft.com/office/drawing/2014/main" id="{4CAAAF13-ACE9-47D4-AE2E-04991A7B49E2}"/>
                  </a:ext>
                </a:extLst>
              </p:cNvPr>
              <p:cNvPicPr/>
              <p:nvPr/>
            </p:nvPicPr>
            <p:blipFill>
              <a:blip r:embed="rId7"/>
              <a:stretch>
                <a:fillRect/>
              </a:stretch>
            </p:blipFill>
            <p:spPr>
              <a:xfrm>
                <a:off x="5865447" y="7825865"/>
                <a:ext cx="45720" cy="31680"/>
              </a:xfrm>
              <a:prstGeom prst="rect">
                <a:avLst/>
              </a:prstGeom>
            </p:spPr>
          </p:pic>
        </mc:Fallback>
      </mc:AlternateContent>
    </p:spTree>
    <p:extLst>
      <p:ext uri="{BB962C8B-B14F-4D97-AF65-F5344CB8AC3E}">
        <p14:creationId xmlns:p14="http://schemas.microsoft.com/office/powerpoint/2010/main" val="53049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xmlns="" id="{9FF0273C-8F18-4C90-A600-DA5A5975B2C1}"/>
              </a:ext>
            </a:extLst>
          </p:cNvPr>
          <p:cNvSpPr/>
          <p:nvPr/>
        </p:nvSpPr>
        <p:spPr>
          <a:xfrm>
            <a:off x="0" y="6473165"/>
            <a:ext cx="12191996" cy="384834"/>
          </a:xfrm>
          <a:prstGeom prst="rect">
            <a:avLst/>
          </a:prstGeom>
          <a:solidFill>
            <a:srgbClr val="11A08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 </a:t>
            </a:r>
          </a:p>
        </p:txBody>
      </p:sp>
      <p:sp>
        <p:nvSpPr>
          <p:cNvPr id="2" name="Title 1">
            <a:extLst>
              <a:ext uri="{FF2B5EF4-FFF2-40B4-BE49-F238E27FC236}">
                <a16:creationId xmlns:a16="http://schemas.microsoft.com/office/drawing/2014/main" xmlns="" id="{032A0884-0EE3-4D99-B74B-29AB23902A91}"/>
              </a:ext>
            </a:extLst>
          </p:cNvPr>
          <p:cNvSpPr>
            <a:spLocks noGrp="1"/>
          </p:cNvSpPr>
          <p:nvPr>
            <p:ph type="title"/>
          </p:nvPr>
        </p:nvSpPr>
        <p:spPr>
          <a:xfrm>
            <a:off x="1752600" y="124238"/>
            <a:ext cx="8151779" cy="1325563"/>
          </a:xfrm>
        </p:spPr>
        <p:txBody>
          <a:bodyPr>
            <a:normAutofit fontScale="90000"/>
          </a:bodyPr>
          <a:lstStyle/>
          <a:p>
            <a:r>
              <a:rPr lang="en-GB" b="1" dirty="0">
                <a:solidFill>
                  <a:srgbClr val="11A08A"/>
                </a:solidFill>
              </a:rPr>
              <a:t>Wealthiest 50% of graduates pay 3 times as much as much as poorest 50% </a:t>
            </a:r>
          </a:p>
        </p:txBody>
      </p:sp>
      <p:sp>
        <p:nvSpPr>
          <p:cNvPr id="4" name="Slide Number Placeholder 3">
            <a:extLst>
              <a:ext uri="{FF2B5EF4-FFF2-40B4-BE49-F238E27FC236}">
                <a16:creationId xmlns:a16="http://schemas.microsoft.com/office/drawing/2014/main" xmlns="" id="{C4F44720-561A-4D66-8320-22A912235996}"/>
              </a:ext>
            </a:extLst>
          </p:cNvPr>
          <p:cNvSpPr>
            <a:spLocks noGrp="1"/>
          </p:cNvSpPr>
          <p:nvPr>
            <p:ph type="sldNum" sz="quarter" idx="12"/>
          </p:nvPr>
        </p:nvSpPr>
        <p:spPr/>
        <p:txBody>
          <a:bodyPr/>
          <a:lstStyle/>
          <a:p>
            <a:pPr defTabSz="457200"/>
            <a:fld id="{ED9DE18E-F2A3-4858-8433-156A7BE29166}" type="slidenum">
              <a:rPr lang="en-GB">
                <a:solidFill>
                  <a:prstClr val="white"/>
                </a:solidFill>
                <a:latin typeface="Calibri" panose="020F0502020204030204"/>
              </a:rPr>
              <a:pPr defTabSz="457200"/>
              <a:t>23</a:t>
            </a:fld>
            <a:endParaRPr lang="en-GB">
              <a:solidFill>
                <a:prstClr val="white"/>
              </a:solidFill>
              <a:latin typeface="Calibri" panose="020F0502020204030204"/>
            </a:endParaRPr>
          </a:p>
        </p:txBody>
      </p:sp>
      <p:sp>
        <p:nvSpPr>
          <p:cNvPr id="11" name="TextBox 10">
            <a:extLst>
              <a:ext uri="{FF2B5EF4-FFF2-40B4-BE49-F238E27FC236}">
                <a16:creationId xmlns:a16="http://schemas.microsoft.com/office/drawing/2014/main" xmlns="" id="{3DAD1997-A240-4FE6-8482-C17F59ED3174}"/>
              </a:ext>
            </a:extLst>
          </p:cNvPr>
          <p:cNvSpPr txBox="1"/>
          <p:nvPr/>
        </p:nvSpPr>
        <p:spPr>
          <a:xfrm>
            <a:off x="4732076" y="6605965"/>
            <a:ext cx="5595457" cy="215444"/>
          </a:xfrm>
          <a:prstGeom prst="rect">
            <a:avLst/>
          </a:prstGeom>
          <a:noFill/>
        </p:spPr>
        <p:txBody>
          <a:bodyPr wrap="square" rtlCol="0">
            <a:spAutoFit/>
          </a:bodyPr>
          <a:lstStyle/>
          <a:p>
            <a:pPr algn="r" defTabSz="457200"/>
            <a:r>
              <a:rPr lang="en-GB" sz="800" dirty="0">
                <a:solidFill>
                  <a:prstClr val="white"/>
                </a:solidFill>
                <a:latin typeface="Calibri" panose="020F0502020204030204"/>
              </a:rPr>
              <a:t>Source: EPI modelling based on DfE student loans ready reckoner</a:t>
            </a:r>
          </a:p>
        </p:txBody>
      </p:sp>
      <p:graphicFrame>
        <p:nvGraphicFramePr>
          <p:cNvPr id="12" name="Chart 11">
            <a:extLst>
              <a:ext uri="{FF2B5EF4-FFF2-40B4-BE49-F238E27FC236}">
                <a16:creationId xmlns:a16="http://schemas.microsoft.com/office/drawing/2014/main" xmlns="" id="{AF95B24D-2091-4B3F-A583-2466CD0D5F4C}"/>
              </a:ext>
            </a:extLst>
          </p:cNvPr>
          <p:cNvGraphicFramePr>
            <a:graphicFrameLocks/>
          </p:cNvGraphicFramePr>
          <p:nvPr>
            <p:extLst/>
          </p:nvPr>
        </p:nvGraphicFramePr>
        <p:xfrm>
          <a:off x="3380894" y="2112628"/>
          <a:ext cx="5648326" cy="3505201"/>
        </p:xfrm>
        <a:graphic>
          <a:graphicData uri="http://schemas.openxmlformats.org/drawingml/2006/chart">
            <c:chart xmlns:c="http://schemas.openxmlformats.org/drawingml/2006/chart" xmlns:r="http://schemas.openxmlformats.org/officeDocument/2006/relationships" r:id="rId2"/>
          </a:graphicData>
        </a:graphic>
      </p:graphicFrame>
      <p:sp>
        <p:nvSpPr>
          <p:cNvPr id="5" name="Arrow: Right 4">
            <a:extLst>
              <a:ext uri="{FF2B5EF4-FFF2-40B4-BE49-F238E27FC236}">
                <a16:creationId xmlns:a16="http://schemas.microsoft.com/office/drawing/2014/main" xmlns="" id="{CE15129D-F671-4C4A-8632-0ED5A8860757}"/>
              </a:ext>
            </a:extLst>
          </p:cNvPr>
          <p:cNvSpPr/>
          <p:nvPr/>
        </p:nvSpPr>
        <p:spPr>
          <a:xfrm>
            <a:off x="6001408" y="3510455"/>
            <a:ext cx="1061545" cy="79878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7" name="Rectangle 6">
            <a:extLst>
              <a:ext uri="{FF2B5EF4-FFF2-40B4-BE49-F238E27FC236}">
                <a16:creationId xmlns:a16="http://schemas.microsoft.com/office/drawing/2014/main" xmlns="" id="{7DE5A1CA-3125-4E09-99A7-B8BD863877B2}"/>
              </a:ext>
            </a:extLst>
          </p:cNvPr>
          <p:cNvSpPr/>
          <p:nvPr/>
        </p:nvSpPr>
        <p:spPr>
          <a:xfrm>
            <a:off x="6001407" y="2363097"/>
            <a:ext cx="3724712" cy="26263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pic>
        <p:nvPicPr>
          <p:cNvPr id="9" name="Picture 27" descr="C:\Users\local admin\Downloads\final-83-14-57-0.png">
            <a:extLst>
              <a:ext uri="{FF2B5EF4-FFF2-40B4-BE49-F238E27FC236}">
                <a16:creationId xmlns:a16="http://schemas.microsoft.com/office/drawing/2014/main" xmlns="" id="{D6868DE5-73A5-4496-A452-966916875FFC}"/>
              </a:ext>
            </a:extLst>
          </p:cNvPr>
          <p:cNvPicPr>
            <a:picLocks noChangeAspect="1"/>
          </p:cNvPicPr>
          <p:nvPr/>
        </p:nvPicPr>
        <p:blipFill>
          <a:blip r:embed="rId3"/>
          <a:srcRect/>
          <a:stretch>
            <a:fillRect/>
          </a:stretch>
        </p:blipFill>
        <p:spPr>
          <a:xfrm>
            <a:off x="10535991" y="87197"/>
            <a:ext cx="1616165" cy="763459"/>
          </a:xfrm>
          <a:prstGeom prst="rect">
            <a:avLst/>
          </a:prstGeom>
          <a:noFill/>
          <a:ln cap="flat">
            <a:noFill/>
          </a:ln>
        </p:spPr>
      </p:pic>
    </p:spTree>
    <p:extLst>
      <p:ext uri="{BB962C8B-B14F-4D97-AF65-F5344CB8AC3E}">
        <p14:creationId xmlns:p14="http://schemas.microsoft.com/office/powerpoint/2010/main" val="171630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4">
            <a:extLst>
              <a:ext uri="{FF2B5EF4-FFF2-40B4-BE49-F238E27FC236}">
                <a16:creationId xmlns:a16="http://schemas.microsoft.com/office/drawing/2014/main" xmlns="" id="{DF05C5E8-C836-4C8D-A523-57A5F8D20F6B}"/>
              </a:ext>
            </a:extLst>
          </p:cNvPr>
          <p:cNvSpPr/>
          <p:nvPr/>
        </p:nvSpPr>
        <p:spPr>
          <a:xfrm>
            <a:off x="0" y="6473165"/>
            <a:ext cx="12191996" cy="384834"/>
          </a:xfrm>
          <a:prstGeom prst="rect">
            <a:avLst/>
          </a:prstGeom>
          <a:solidFill>
            <a:srgbClr val="11A08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 </a:t>
            </a:r>
          </a:p>
        </p:txBody>
      </p:sp>
      <p:sp>
        <p:nvSpPr>
          <p:cNvPr id="2" name="Title 1">
            <a:extLst>
              <a:ext uri="{FF2B5EF4-FFF2-40B4-BE49-F238E27FC236}">
                <a16:creationId xmlns:a16="http://schemas.microsoft.com/office/drawing/2014/main" xmlns="" id="{14AA8B6D-E775-47BC-BFA0-9DCDD8C8BDDD}"/>
              </a:ext>
            </a:extLst>
          </p:cNvPr>
          <p:cNvSpPr>
            <a:spLocks noGrp="1"/>
          </p:cNvSpPr>
          <p:nvPr>
            <p:ph type="title"/>
          </p:nvPr>
        </p:nvSpPr>
        <p:spPr>
          <a:xfrm>
            <a:off x="1758892" y="127247"/>
            <a:ext cx="8280458" cy="1325563"/>
          </a:xfrm>
        </p:spPr>
        <p:txBody>
          <a:bodyPr>
            <a:normAutofit/>
          </a:bodyPr>
          <a:lstStyle/>
          <a:p>
            <a:r>
              <a:rPr lang="en-GB" b="1" dirty="0">
                <a:solidFill>
                  <a:srgbClr val="11A08A"/>
                </a:solidFill>
              </a:rPr>
              <a:t>New problem: Graduates want lower levels of debt</a:t>
            </a:r>
          </a:p>
        </p:txBody>
      </p:sp>
      <p:graphicFrame>
        <p:nvGraphicFramePr>
          <p:cNvPr id="5" name="Chart 4">
            <a:extLst>
              <a:ext uri="{FF2B5EF4-FFF2-40B4-BE49-F238E27FC236}">
                <a16:creationId xmlns:a16="http://schemas.microsoft.com/office/drawing/2014/main" xmlns="" id="{1EAC4808-5BC5-40C0-846B-78E09E0651E1}"/>
              </a:ext>
            </a:extLst>
          </p:cNvPr>
          <p:cNvGraphicFramePr>
            <a:graphicFrameLocks/>
          </p:cNvGraphicFramePr>
          <p:nvPr>
            <p:extLst/>
          </p:nvPr>
        </p:nvGraphicFramePr>
        <p:xfrm>
          <a:off x="1875159" y="1997073"/>
          <a:ext cx="4029075" cy="3581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xmlns="" id="{0C04C129-37DA-462A-9E6A-9243DCF5D740}"/>
              </a:ext>
            </a:extLst>
          </p:cNvPr>
          <p:cNvGraphicFramePr>
            <a:graphicFrameLocks/>
          </p:cNvGraphicFramePr>
          <p:nvPr>
            <p:extLst/>
          </p:nvPr>
        </p:nvGraphicFramePr>
        <p:xfrm>
          <a:off x="6781802" y="1997073"/>
          <a:ext cx="3257548"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xmlns="" id="{06068BD1-E7D7-4A23-BF3C-789C7D414091}"/>
              </a:ext>
            </a:extLst>
          </p:cNvPr>
          <p:cNvSpPr txBox="1"/>
          <p:nvPr/>
        </p:nvSpPr>
        <p:spPr>
          <a:xfrm>
            <a:off x="2849462" y="1635852"/>
            <a:ext cx="2348917" cy="369332"/>
          </a:xfrm>
          <a:prstGeom prst="rect">
            <a:avLst/>
          </a:prstGeom>
          <a:noFill/>
        </p:spPr>
        <p:txBody>
          <a:bodyPr wrap="square" rtlCol="0">
            <a:spAutoFit/>
          </a:bodyPr>
          <a:lstStyle/>
          <a:p>
            <a:pPr algn="ctr" defTabSz="457200"/>
            <a:r>
              <a:rPr lang="en-GB" b="1" dirty="0">
                <a:solidFill>
                  <a:prstClr val="black"/>
                </a:solidFill>
                <a:latin typeface="Calibri" panose="020F0502020204030204"/>
              </a:rPr>
              <a:t>Average student fees</a:t>
            </a:r>
          </a:p>
        </p:txBody>
      </p:sp>
      <p:sp>
        <p:nvSpPr>
          <p:cNvPr id="8" name="TextBox 7">
            <a:extLst>
              <a:ext uri="{FF2B5EF4-FFF2-40B4-BE49-F238E27FC236}">
                <a16:creationId xmlns:a16="http://schemas.microsoft.com/office/drawing/2014/main" xmlns="" id="{ED1825A3-2814-4AA8-913D-CF94B2348797}"/>
              </a:ext>
            </a:extLst>
          </p:cNvPr>
          <p:cNvSpPr txBox="1"/>
          <p:nvPr/>
        </p:nvSpPr>
        <p:spPr>
          <a:xfrm>
            <a:off x="6504310" y="1589491"/>
            <a:ext cx="3535040" cy="646331"/>
          </a:xfrm>
          <a:prstGeom prst="rect">
            <a:avLst/>
          </a:prstGeom>
          <a:noFill/>
        </p:spPr>
        <p:txBody>
          <a:bodyPr wrap="square" rtlCol="0">
            <a:spAutoFit/>
          </a:bodyPr>
          <a:lstStyle/>
          <a:p>
            <a:pPr algn="ctr" defTabSz="457200"/>
            <a:r>
              <a:rPr lang="en-GB" b="1" dirty="0">
                <a:solidFill>
                  <a:prstClr val="black"/>
                </a:solidFill>
                <a:latin typeface="Calibri" panose="020F0502020204030204"/>
              </a:rPr>
              <a:t>Average debt (</a:t>
            </a:r>
            <a:r>
              <a:rPr lang="en-GB" b="1" dirty="0" err="1">
                <a:solidFill>
                  <a:prstClr val="black"/>
                </a:solidFill>
                <a:latin typeface="Calibri" panose="020F0502020204030204"/>
              </a:rPr>
              <a:t>inc</a:t>
            </a:r>
            <a:r>
              <a:rPr lang="en-GB" b="1" dirty="0">
                <a:solidFill>
                  <a:prstClr val="black"/>
                </a:solidFill>
                <a:latin typeface="Calibri" panose="020F0502020204030204"/>
              </a:rPr>
              <a:t> maintenance + interest)</a:t>
            </a:r>
          </a:p>
        </p:txBody>
      </p:sp>
      <p:sp>
        <p:nvSpPr>
          <p:cNvPr id="9" name="TextBox 8">
            <a:extLst>
              <a:ext uri="{FF2B5EF4-FFF2-40B4-BE49-F238E27FC236}">
                <a16:creationId xmlns:a16="http://schemas.microsoft.com/office/drawing/2014/main" xmlns="" id="{29E900D4-1FAE-45FB-8111-FC7BDDEEE7F7}"/>
              </a:ext>
            </a:extLst>
          </p:cNvPr>
          <p:cNvSpPr txBox="1"/>
          <p:nvPr/>
        </p:nvSpPr>
        <p:spPr>
          <a:xfrm>
            <a:off x="5072544" y="6605965"/>
            <a:ext cx="5595457" cy="215444"/>
          </a:xfrm>
          <a:prstGeom prst="rect">
            <a:avLst/>
          </a:prstGeom>
          <a:noFill/>
        </p:spPr>
        <p:txBody>
          <a:bodyPr wrap="square" rtlCol="0">
            <a:spAutoFit/>
          </a:bodyPr>
          <a:lstStyle/>
          <a:p>
            <a:pPr algn="r" defTabSz="457200"/>
            <a:r>
              <a:rPr lang="en-GB" sz="800" dirty="0">
                <a:solidFill>
                  <a:schemeClr val="bg1"/>
                </a:solidFill>
                <a:latin typeface="Calibri" panose="020F0502020204030204"/>
              </a:rPr>
              <a:t>Source: IFS Higher Education funding: Past, present and options for the future</a:t>
            </a:r>
          </a:p>
        </p:txBody>
      </p:sp>
      <p:sp>
        <p:nvSpPr>
          <p:cNvPr id="10" name="Rectangle: Rounded Corners 9">
            <a:extLst>
              <a:ext uri="{FF2B5EF4-FFF2-40B4-BE49-F238E27FC236}">
                <a16:creationId xmlns:a16="http://schemas.microsoft.com/office/drawing/2014/main" xmlns="" id="{446BE167-6E38-41BA-82DE-08701D74C9F5}"/>
              </a:ext>
            </a:extLst>
          </p:cNvPr>
          <p:cNvSpPr/>
          <p:nvPr/>
        </p:nvSpPr>
        <p:spPr>
          <a:xfrm>
            <a:off x="2983026" y="5573231"/>
            <a:ext cx="2335450" cy="863344"/>
          </a:xfrm>
          <a:prstGeom prst="roundRect">
            <a:avLst/>
          </a:prstGeom>
          <a:solidFill>
            <a:srgbClr val="11A08A"/>
          </a:solidFill>
          <a:ln>
            <a:solidFill>
              <a:srgbClr val="C4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b="1" dirty="0">
                <a:solidFill>
                  <a:prstClr val="white"/>
                </a:solidFill>
                <a:latin typeface="Calibri" panose="020F0502020204030204"/>
              </a:rPr>
              <a:t>Rise in fees…</a:t>
            </a:r>
            <a:endParaRPr lang="en-GB" dirty="0">
              <a:solidFill>
                <a:prstClr val="white"/>
              </a:solidFill>
              <a:latin typeface="Calibri" panose="020F0502020204030204"/>
            </a:endParaRPr>
          </a:p>
        </p:txBody>
      </p:sp>
      <p:sp>
        <p:nvSpPr>
          <p:cNvPr id="11" name="Rectangle: Rounded Corners 10">
            <a:extLst>
              <a:ext uri="{FF2B5EF4-FFF2-40B4-BE49-F238E27FC236}">
                <a16:creationId xmlns:a16="http://schemas.microsoft.com/office/drawing/2014/main" xmlns="" id="{449784F2-A9DB-4315-A117-2125D4E6176F}"/>
              </a:ext>
            </a:extLst>
          </p:cNvPr>
          <p:cNvSpPr/>
          <p:nvPr/>
        </p:nvSpPr>
        <p:spPr>
          <a:xfrm>
            <a:off x="7041326" y="5544688"/>
            <a:ext cx="2335450" cy="863344"/>
          </a:xfrm>
          <a:prstGeom prst="roundRect">
            <a:avLst/>
          </a:prstGeom>
          <a:solidFill>
            <a:srgbClr val="11A08A"/>
          </a:solidFill>
          <a:ln>
            <a:solidFill>
              <a:srgbClr val="C4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b="1" dirty="0">
                <a:solidFill>
                  <a:prstClr val="white"/>
                </a:solidFill>
                <a:latin typeface="Calibri" panose="020F0502020204030204"/>
              </a:rPr>
              <a:t>…and corresponding debt (though actual contribution smaller)</a:t>
            </a:r>
            <a:endParaRPr lang="en-GB" dirty="0">
              <a:solidFill>
                <a:prstClr val="white"/>
              </a:solidFill>
              <a:latin typeface="Calibri" panose="020F0502020204030204"/>
            </a:endParaRPr>
          </a:p>
        </p:txBody>
      </p:sp>
      <p:pic>
        <p:nvPicPr>
          <p:cNvPr id="12" name="Picture 27" descr="C:\Users\local admin\Downloads\final-83-14-57-0.png">
            <a:extLst>
              <a:ext uri="{FF2B5EF4-FFF2-40B4-BE49-F238E27FC236}">
                <a16:creationId xmlns:a16="http://schemas.microsoft.com/office/drawing/2014/main" xmlns="" id="{FC4273D4-8113-497B-AE14-E3CD4036D827}"/>
              </a:ext>
            </a:extLst>
          </p:cNvPr>
          <p:cNvPicPr>
            <a:picLocks noChangeAspect="1"/>
          </p:cNvPicPr>
          <p:nvPr/>
        </p:nvPicPr>
        <p:blipFill>
          <a:blip r:embed="rId4"/>
          <a:srcRect/>
          <a:stretch>
            <a:fillRect/>
          </a:stretch>
        </p:blipFill>
        <p:spPr>
          <a:xfrm>
            <a:off x="10535991" y="87197"/>
            <a:ext cx="1616165" cy="763459"/>
          </a:xfrm>
          <a:prstGeom prst="rect">
            <a:avLst/>
          </a:prstGeom>
          <a:noFill/>
          <a:ln cap="flat">
            <a:noFill/>
          </a:ln>
        </p:spPr>
      </p:pic>
      <p:sp>
        <p:nvSpPr>
          <p:cNvPr id="14" name="Slide Number Placeholder 3">
            <a:extLst>
              <a:ext uri="{FF2B5EF4-FFF2-40B4-BE49-F238E27FC236}">
                <a16:creationId xmlns:a16="http://schemas.microsoft.com/office/drawing/2014/main" xmlns="" id="{88DE71A9-9D1D-46DD-8E73-F775902E1CDB}"/>
              </a:ext>
            </a:extLst>
          </p:cNvPr>
          <p:cNvSpPr>
            <a:spLocks noGrp="1"/>
          </p:cNvSpPr>
          <p:nvPr>
            <p:ph type="sldNum" sz="quarter" idx="12"/>
          </p:nvPr>
        </p:nvSpPr>
        <p:spPr>
          <a:xfrm>
            <a:off x="9448800" y="6531126"/>
            <a:ext cx="2743200" cy="365125"/>
          </a:xfrm>
        </p:spPr>
        <p:txBody>
          <a:bodyPr/>
          <a:lstStyle/>
          <a:p>
            <a:pPr defTabSz="457200"/>
            <a:fld id="{ED9DE18E-F2A3-4858-8433-156A7BE29166}" type="slidenum">
              <a:rPr lang="en-GB">
                <a:solidFill>
                  <a:prstClr val="white"/>
                </a:solidFill>
                <a:latin typeface="Calibri" panose="020F0502020204030204"/>
              </a:rPr>
              <a:pPr defTabSz="457200"/>
              <a:t>24</a:t>
            </a:fld>
            <a:endParaRPr lang="en-GB" dirty="0">
              <a:solidFill>
                <a:prstClr val="white"/>
              </a:solidFill>
              <a:latin typeface="Calibri" panose="020F0502020204030204"/>
            </a:endParaRPr>
          </a:p>
        </p:txBody>
      </p:sp>
    </p:spTree>
    <p:extLst>
      <p:ext uri="{BB962C8B-B14F-4D97-AF65-F5344CB8AC3E}">
        <p14:creationId xmlns:p14="http://schemas.microsoft.com/office/powerpoint/2010/main" val="399236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44FB402-43B5-4D2B-A8E4-666FB88739FD}"/>
              </a:ext>
            </a:extLst>
          </p:cNvPr>
          <p:cNvSpPr/>
          <p:nvPr/>
        </p:nvSpPr>
        <p:spPr>
          <a:xfrm>
            <a:off x="0" y="6473165"/>
            <a:ext cx="12191996" cy="384834"/>
          </a:xfrm>
          <a:prstGeom prst="rect">
            <a:avLst/>
          </a:prstGeom>
          <a:solidFill>
            <a:srgbClr val="11A08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 </a:t>
            </a:r>
          </a:p>
        </p:txBody>
      </p:sp>
      <p:sp>
        <p:nvSpPr>
          <p:cNvPr id="4" name="Slide Number Placeholder 3">
            <a:extLst>
              <a:ext uri="{FF2B5EF4-FFF2-40B4-BE49-F238E27FC236}">
                <a16:creationId xmlns:a16="http://schemas.microsoft.com/office/drawing/2014/main" xmlns="" id="{B1937128-E478-4085-8959-D6E6D459859B}"/>
              </a:ext>
            </a:extLst>
          </p:cNvPr>
          <p:cNvSpPr>
            <a:spLocks noGrp="1"/>
          </p:cNvSpPr>
          <p:nvPr>
            <p:ph type="sldNum" sz="quarter" idx="12"/>
          </p:nvPr>
        </p:nvSpPr>
        <p:spPr/>
        <p:txBody>
          <a:bodyPr/>
          <a:lstStyle/>
          <a:p>
            <a:pPr defTabSz="457200"/>
            <a:fld id="{ED9DE18E-F2A3-4858-8433-156A7BE29166}" type="slidenum">
              <a:rPr lang="en-GB">
                <a:solidFill>
                  <a:prstClr val="white"/>
                </a:solidFill>
                <a:latin typeface="Calibri" panose="020F0502020204030204"/>
              </a:rPr>
              <a:pPr defTabSz="457200"/>
              <a:t>25</a:t>
            </a:fld>
            <a:endParaRPr lang="en-GB" dirty="0">
              <a:solidFill>
                <a:prstClr val="white"/>
              </a:solidFill>
              <a:latin typeface="Calibri" panose="020F0502020204030204"/>
            </a:endParaRPr>
          </a:p>
        </p:txBody>
      </p:sp>
      <p:sp>
        <p:nvSpPr>
          <p:cNvPr id="8" name="Title 1">
            <a:extLst>
              <a:ext uri="{FF2B5EF4-FFF2-40B4-BE49-F238E27FC236}">
                <a16:creationId xmlns:a16="http://schemas.microsoft.com/office/drawing/2014/main" xmlns="" id="{13F8EB8A-0A77-41E4-8927-FCE60C7CBCAA}"/>
              </a:ext>
            </a:extLst>
          </p:cNvPr>
          <p:cNvSpPr txBox="1">
            <a:spLocks/>
          </p:cNvSpPr>
          <p:nvPr/>
        </p:nvSpPr>
        <p:spPr>
          <a:xfrm>
            <a:off x="1729740" y="94048"/>
            <a:ext cx="87325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11A08A"/>
                </a:solidFill>
                <a:latin typeface="Calibri Light" panose="020F0302020204030204"/>
              </a:rPr>
              <a:t>Resilience against future reduction in public spending?</a:t>
            </a:r>
          </a:p>
        </p:txBody>
      </p:sp>
      <p:sp>
        <p:nvSpPr>
          <p:cNvPr id="2" name="TextBox 1">
            <a:extLst>
              <a:ext uri="{FF2B5EF4-FFF2-40B4-BE49-F238E27FC236}">
                <a16:creationId xmlns:a16="http://schemas.microsoft.com/office/drawing/2014/main" xmlns="" id="{629F2A80-2ADA-43D4-A11E-A157369905EB}"/>
              </a:ext>
            </a:extLst>
          </p:cNvPr>
          <p:cNvSpPr txBox="1"/>
          <p:nvPr/>
        </p:nvSpPr>
        <p:spPr>
          <a:xfrm>
            <a:off x="2186729" y="1352065"/>
            <a:ext cx="7843708" cy="5078313"/>
          </a:xfrm>
          <a:prstGeom prst="rect">
            <a:avLst/>
          </a:prstGeom>
          <a:noFill/>
        </p:spPr>
        <p:txBody>
          <a:bodyPr wrap="square" rtlCol="0">
            <a:spAutoFit/>
          </a:bodyPr>
          <a:lstStyle/>
          <a:p>
            <a:pPr marL="285750" indent="-285750" defTabSz="457200">
              <a:buFont typeface="Arial" panose="020B0604020202020204" pitchFamily="34" charset="0"/>
              <a:buChar char="•"/>
            </a:pPr>
            <a:r>
              <a:rPr lang="en-GB" sz="2400" dirty="0">
                <a:solidFill>
                  <a:prstClr val="black"/>
                </a:solidFill>
                <a:latin typeface="Calibri" panose="020F0502020204030204"/>
              </a:rPr>
              <a:t>Move from direct grants to loans mean that, in theory,  HEIs are less susceptible to pressures on government spending </a:t>
            </a:r>
          </a:p>
          <a:p>
            <a:pPr marL="285750" indent="-285750" defTabSz="457200">
              <a:buFont typeface="Arial" panose="020B0604020202020204" pitchFamily="34" charset="0"/>
              <a:buChar char="•"/>
            </a:pPr>
            <a:endParaRPr lang="en-GB" sz="2400" dirty="0">
              <a:solidFill>
                <a:prstClr val="black"/>
              </a:solidFill>
              <a:latin typeface="Calibri" panose="020F0502020204030204"/>
            </a:endParaRPr>
          </a:p>
          <a:p>
            <a:pPr marL="285750" indent="-285750" defTabSz="457200">
              <a:buFont typeface="Arial" panose="020B0604020202020204" pitchFamily="34" charset="0"/>
              <a:buChar char="•"/>
            </a:pPr>
            <a:r>
              <a:rPr lang="en-GB" sz="2400" dirty="0">
                <a:solidFill>
                  <a:prstClr val="black"/>
                </a:solidFill>
                <a:latin typeface="Calibri" panose="020F0502020204030204"/>
              </a:rPr>
              <a:t>However, the fees system is still exposed to political pressures from students and graduates</a:t>
            </a:r>
          </a:p>
          <a:p>
            <a:pPr marL="285750" indent="-285750" defTabSz="457200">
              <a:buFont typeface="Arial" panose="020B0604020202020204" pitchFamily="34" charset="0"/>
              <a:buChar char="•"/>
            </a:pPr>
            <a:endParaRPr lang="en-GB" sz="2400" dirty="0">
              <a:solidFill>
                <a:prstClr val="black"/>
              </a:solidFill>
              <a:latin typeface="Calibri" panose="020F0502020204030204"/>
            </a:endParaRPr>
          </a:p>
          <a:p>
            <a:pPr marL="285750" indent="-285750" defTabSz="457200">
              <a:buFont typeface="Arial" panose="020B0604020202020204" pitchFamily="34" charset="0"/>
              <a:buChar char="•"/>
            </a:pPr>
            <a:r>
              <a:rPr lang="en-GB" sz="2400" dirty="0">
                <a:solidFill>
                  <a:prstClr val="black"/>
                </a:solidFill>
                <a:latin typeface="Calibri" panose="020F0502020204030204"/>
              </a:rPr>
              <a:t>E.g. October 2017 announcement: the freezing of the fees at £9,250 will reduce HEI income in real terms. </a:t>
            </a:r>
          </a:p>
          <a:p>
            <a:pPr marL="285750" indent="-285750" defTabSz="457200">
              <a:buFont typeface="Arial" panose="020B0604020202020204" pitchFamily="34" charset="0"/>
              <a:buChar char="•"/>
            </a:pPr>
            <a:endParaRPr lang="en-GB" sz="2400" dirty="0">
              <a:solidFill>
                <a:prstClr val="black"/>
              </a:solidFill>
              <a:latin typeface="Calibri" panose="020F0502020204030204"/>
            </a:endParaRPr>
          </a:p>
          <a:p>
            <a:pPr marL="285750" indent="-285750" defTabSz="457200">
              <a:buFont typeface="Arial" panose="020B0604020202020204" pitchFamily="34" charset="0"/>
              <a:buChar char="•"/>
            </a:pPr>
            <a:r>
              <a:rPr lang="en-GB" sz="2400" dirty="0">
                <a:solidFill>
                  <a:prstClr val="black"/>
                </a:solidFill>
                <a:latin typeface="Calibri" panose="020F0502020204030204"/>
              </a:rPr>
              <a:t>Plus the graduate repayment threshold was raised from </a:t>
            </a:r>
          </a:p>
          <a:p>
            <a:pPr defTabSz="457200"/>
            <a:r>
              <a:rPr lang="en-GB" sz="2400" dirty="0">
                <a:solidFill>
                  <a:prstClr val="black"/>
                </a:solidFill>
                <a:latin typeface="Calibri" panose="020F0502020204030204"/>
              </a:rPr>
              <a:t>	£21,000 to £25,000 (see next slide)</a:t>
            </a:r>
          </a:p>
          <a:p>
            <a:pPr marL="285750" indent="-285750" defTabSz="457200">
              <a:buFont typeface="Arial" panose="020B0604020202020204" pitchFamily="34" charset="0"/>
              <a:buChar char="•"/>
            </a:pPr>
            <a:endParaRPr lang="en-GB" dirty="0">
              <a:solidFill>
                <a:prstClr val="black"/>
              </a:solidFill>
              <a:latin typeface="Calibri" panose="020F0502020204030204"/>
            </a:endParaRPr>
          </a:p>
          <a:p>
            <a:pPr marL="285750" indent="-285750" defTabSz="457200">
              <a:buFont typeface="Arial" panose="020B0604020202020204" pitchFamily="34" charset="0"/>
              <a:buChar char="•"/>
            </a:pPr>
            <a:endParaRPr lang="en-GB" dirty="0">
              <a:solidFill>
                <a:prstClr val="black"/>
              </a:solidFill>
              <a:latin typeface="Calibri" panose="020F0502020204030204"/>
            </a:endParaRPr>
          </a:p>
        </p:txBody>
      </p:sp>
      <p:pic>
        <p:nvPicPr>
          <p:cNvPr id="6" name="Picture 27" descr="C:\Users\local admin\Downloads\final-83-14-57-0.png">
            <a:extLst>
              <a:ext uri="{FF2B5EF4-FFF2-40B4-BE49-F238E27FC236}">
                <a16:creationId xmlns:a16="http://schemas.microsoft.com/office/drawing/2014/main" xmlns="" id="{9EB27671-FD0F-495A-BCE3-A7069BFFA0DB}"/>
              </a:ext>
            </a:extLst>
          </p:cNvPr>
          <p:cNvPicPr>
            <a:picLocks noChangeAspect="1"/>
          </p:cNvPicPr>
          <p:nvPr/>
        </p:nvPicPr>
        <p:blipFill>
          <a:blip r:embed="rId2"/>
          <a:srcRect/>
          <a:stretch>
            <a:fillRect/>
          </a:stretch>
        </p:blipFill>
        <p:spPr>
          <a:xfrm>
            <a:off x="10535991" y="87197"/>
            <a:ext cx="1616165" cy="763459"/>
          </a:xfrm>
          <a:prstGeom prst="rect">
            <a:avLst/>
          </a:prstGeom>
          <a:noFill/>
          <a:ln cap="flat">
            <a:noFill/>
          </a:ln>
        </p:spPr>
      </p:pic>
    </p:spTree>
    <p:extLst>
      <p:ext uri="{BB962C8B-B14F-4D97-AF65-F5344CB8AC3E}">
        <p14:creationId xmlns:p14="http://schemas.microsoft.com/office/powerpoint/2010/main" val="1823912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B1937128-E478-4085-8959-D6E6D459859B}"/>
              </a:ext>
            </a:extLst>
          </p:cNvPr>
          <p:cNvSpPr>
            <a:spLocks noGrp="1"/>
          </p:cNvSpPr>
          <p:nvPr>
            <p:ph type="sldNum" sz="quarter" idx="12"/>
          </p:nvPr>
        </p:nvSpPr>
        <p:spPr/>
        <p:txBody>
          <a:bodyPr/>
          <a:lstStyle/>
          <a:p>
            <a:pPr defTabSz="457200"/>
            <a:fld id="{ED9DE18E-F2A3-4858-8433-156A7BE29166}" type="slidenum">
              <a:rPr lang="en-GB">
                <a:solidFill>
                  <a:prstClr val="white"/>
                </a:solidFill>
                <a:latin typeface="Calibri" panose="020F0502020204030204"/>
              </a:rPr>
              <a:pPr defTabSz="457200"/>
              <a:t>26</a:t>
            </a:fld>
            <a:endParaRPr lang="en-GB" dirty="0">
              <a:solidFill>
                <a:prstClr val="white"/>
              </a:solidFill>
              <a:latin typeface="Calibri" panose="020F0502020204030204"/>
            </a:endParaRPr>
          </a:p>
        </p:txBody>
      </p:sp>
      <p:sp>
        <p:nvSpPr>
          <p:cNvPr id="11" name="Rectangle: Rounded Corners 10">
            <a:extLst>
              <a:ext uri="{FF2B5EF4-FFF2-40B4-BE49-F238E27FC236}">
                <a16:creationId xmlns:a16="http://schemas.microsoft.com/office/drawing/2014/main" xmlns="" id="{DF61ACA7-5CC5-49EF-9CE3-02A94C954DDC}"/>
              </a:ext>
            </a:extLst>
          </p:cNvPr>
          <p:cNvSpPr/>
          <p:nvPr/>
        </p:nvSpPr>
        <p:spPr>
          <a:xfrm>
            <a:off x="8319519" y="2675585"/>
            <a:ext cx="1939032" cy="1168310"/>
          </a:xfrm>
          <a:prstGeom prst="roundRect">
            <a:avLst/>
          </a:prstGeom>
          <a:solidFill>
            <a:srgbClr val="11A08A"/>
          </a:solidFill>
          <a:ln>
            <a:solidFill>
              <a:srgbClr val="C4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b="1" dirty="0">
                <a:solidFill>
                  <a:prstClr val="white"/>
                </a:solidFill>
                <a:latin typeface="Calibri" panose="020F0502020204030204"/>
              </a:rPr>
              <a:t>£2.3bn annual increase in taxpayer contribution…</a:t>
            </a:r>
          </a:p>
        </p:txBody>
      </p:sp>
      <p:sp>
        <p:nvSpPr>
          <p:cNvPr id="2" name="TextBox 1">
            <a:extLst>
              <a:ext uri="{FF2B5EF4-FFF2-40B4-BE49-F238E27FC236}">
                <a16:creationId xmlns:a16="http://schemas.microsoft.com/office/drawing/2014/main" xmlns="" id="{38FD296F-58BC-4B20-9703-FF8638481C03}"/>
              </a:ext>
            </a:extLst>
          </p:cNvPr>
          <p:cNvSpPr txBox="1"/>
          <p:nvPr/>
        </p:nvSpPr>
        <p:spPr>
          <a:xfrm>
            <a:off x="3819089" y="1259982"/>
            <a:ext cx="4325923" cy="369332"/>
          </a:xfrm>
          <a:prstGeom prst="rect">
            <a:avLst/>
          </a:prstGeom>
          <a:noFill/>
        </p:spPr>
        <p:txBody>
          <a:bodyPr wrap="square" rtlCol="0">
            <a:spAutoFit/>
          </a:bodyPr>
          <a:lstStyle/>
          <a:p>
            <a:pPr algn="ctr" defTabSz="457200"/>
            <a:r>
              <a:rPr lang="en-GB" b="1" dirty="0">
                <a:solidFill>
                  <a:prstClr val="black"/>
                </a:solidFill>
                <a:latin typeface="Calibri" panose="020F0502020204030204"/>
              </a:rPr>
              <a:t>Balance of contributions</a:t>
            </a:r>
          </a:p>
        </p:txBody>
      </p:sp>
      <p:sp>
        <p:nvSpPr>
          <p:cNvPr id="12" name="TextBox 11">
            <a:extLst>
              <a:ext uri="{FF2B5EF4-FFF2-40B4-BE49-F238E27FC236}">
                <a16:creationId xmlns:a16="http://schemas.microsoft.com/office/drawing/2014/main" xmlns="" id="{192ECECE-5ED9-4962-A308-CA1CF09A7F6B}"/>
              </a:ext>
            </a:extLst>
          </p:cNvPr>
          <p:cNvSpPr txBox="1"/>
          <p:nvPr/>
        </p:nvSpPr>
        <p:spPr>
          <a:xfrm>
            <a:off x="4866804" y="6605965"/>
            <a:ext cx="5595457" cy="215444"/>
          </a:xfrm>
          <a:prstGeom prst="rect">
            <a:avLst/>
          </a:prstGeom>
          <a:noFill/>
        </p:spPr>
        <p:txBody>
          <a:bodyPr wrap="square" rtlCol="0">
            <a:spAutoFit/>
          </a:bodyPr>
          <a:lstStyle/>
          <a:p>
            <a:pPr algn="r" defTabSz="457200"/>
            <a:r>
              <a:rPr lang="en-GB" sz="800" dirty="0">
                <a:solidFill>
                  <a:prstClr val="black"/>
                </a:solidFill>
                <a:latin typeface="Calibri" panose="020F0502020204030204"/>
              </a:rPr>
              <a:t>Source: IFS Briefing note BN217 and EPI modelling </a:t>
            </a:r>
          </a:p>
        </p:txBody>
      </p:sp>
      <p:sp>
        <p:nvSpPr>
          <p:cNvPr id="15" name="Rectangle: Rounded Corners 14">
            <a:extLst>
              <a:ext uri="{FF2B5EF4-FFF2-40B4-BE49-F238E27FC236}">
                <a16:creationId xmlns:a16="http://schemas.microsoft.com/office/drawing/2014/main" xmlns="" id="{F498E3FD-B8BB-4DF4-8C92-9A0640C96E02}"/>
              </a:ext>
            </a:extLst>
          </p:cNvPr>
          <p:cNvSpPr/>
          <p:nvPr/>
        </p:nvSpPr>
        <p:spPr>
          <a:xfrm>
            <a:off x="5069133" y="5797269"/>
            <a:ext cx="2870138" cy="938981"/>
          </a:xfrm>
          <a:prstGeom prst="roundRect">
            <a:avLst/>
          </a:prstGeom>
          <a:solidFill>
            <a:srgbClr val="11A08A"/>
          </a:solidFill>
          <a:ln>
            <a:solidFill>
              <a:srgbClr val="C4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b="1" dirty="0">
                <a:solidFill>
                  <a:prstClr val="white"/>
                </a:solidFill>
                <a:latin typeface="Calibri" panose="020F0502020204030204"/>
              </a:rPr>
              <a:t>…with cost and necessary compromises passed on to future governments.</a:t>
            </a:r>
          </a:p>
        </p:txBody>
      </p:sp>
      <p:sp>
        <p:nvSpPr>
          <p:cNvPr id="14" name="Title 1">
            <a:extLst>
              <a:ext uri="{FF2B5EF4-FFF2-40B4-BE49-F238E27FC236}">
                <a16:creationId xmlns:a16="http://schemas.microsoft.com/office/drawing/2014/main" xmlns="" id="{8CE00791-C72B-4F3B-839A-6410D94099D7}"/>
              </a:ext>
            </a:extLst>
          </p:cNvPr>
          <p:cNvSpPr txBox="1">
            <a:spLocks/>
          </p:cNvSpPr>
          <p:nvPr/>
        </p:nvSpPr>
        <p:spPr>
          <a:xfrm>
            <a:off x="1524000" y="-50165"/>
            <a:ext cx="87325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100" b="1" dirty="0">
                <a:solidFill>
                  <a:srgbClr val="11A08A"/>
                </a:solidFill>
                <a:latin typeface="Calibri Light" panose="020F0302020204030204"/>
              </a:rPr>
              <a:t>New problem: Lack of accountability for impact on the future of public finances</a:t>
            </a:r>
          </a:p>
        </p:txBody>
      </p:sp>
      <p:grpSp>
        <p:nvGrpSpPr>
          <p:cNvPr id="9" name="Group 8">
            <a:extLst>
              <a:ext uri="{FF2B5EF4-FFF2-40B4-BE49-F238E27FC236}">
                <a16:creationId xmlns:a16="http://schemas.microsoft.com/office/drawing/2014/main" xmlns="" id="{A51B077D-F442-41B1-A745-A85408A99532}"/>
              </a:ext>
            </a:extLst>
          </p:cNvPr>
          <p:cNvGrpSpPr/>
          <p:nvPr/>
        </p:nvGrpSpPr>
        <p:grpSpPr>
          <a:xfrm>
            <a:off x="1659089" y="1275399"/>
            <a:ext cx="2160000" cy="2529331"/>
            <a:chOff x="221028" y="1818359"/>
            <a:chExt cx="2160000" cy="2529331"/>
          </a:xfrm>
        </p:grpSpPr>
        <p:graphicFrame>
          <p:nvGraphicFramePr>
            <p:cNvPr id="13" name="Chart 12">
              <a:extLst>
                <a:ext uri="{FF2B5EF4-FFF2-40B4-BE49-F238E27FC236}">
                  <a16:creationId xmlns:a16="http://schemas.microsoft.com/office/drawing/2014/main" xmlns="" id="{2C936FB4-C5FD-4C0F-8980-2E3612DE7C5C}"/>
                </a:ext>
              </a:extLst>
            </p:cNvPr>
            <p:cNvGraphicFramePr>
              <a:graphicFrameLocks/>
            </p:cNvGraphicFramePr>
            <p:nvPr>
              <p:extLst/>
            </p:nvPr>
          </p:nvGraphicFramePr>
          <p:xfrm>
            <a:off x="221028" y="2187690"/>
            <a:ext cx="2160000" cy="21600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xmlns="" id="{5EA6EED1-4C60-48A9-AA4E-E71F9D1EDF68}"/>
                </a:ext>
              </a:extLst>
            </p:cNvPr>
            <p:cNvSpPr txBox="1"/>
            <p:nvPr/>
          </p:nvSpPr>
          <p:spPr>
            <a:xfrm>
              <a:off x="608936" y="1818359"/>
              <a:ext cx="1384183" cy="369332"/>
            </a:xfrm>
            <a:prstGeom prst="rect">
              <a:avLst/>
            </a:prstGeom>
            <a:noFill/>
          </p:spPr>
          <p:txBody>
            <a:bodyPr wrap="square" rtlCol="0">
              <a:spAutoFit/>
            </a:bodyPr>
            <a:lstStyle/>
            <a:p>
              <a:pPr algn="ctr" defTabSz="457200"/>
              <a:r>
                <a:rPr lang="en-GB" dirty="0">
                  <a:solidFill>
                    <a:prstClr val="black"/>
                  </a:solidFill>
                  <a:latin typeface="Calibri" panose="020F0502020204030204"/>
                </a:rPr>
                <a:t>2011</a:t>
              </a:r>
            </a:p>
          </p:txBody>
        </p:sp>
      </p:grpSp>
      <p:grpSp>
        <p:nvGrpSpPr>
          <p:cNvPr id="17" name="Group 16">
            <a:extLst>
              <a:ext uri="{FF2B5EF4-FFF2-40B4-BE49-F238E27FC236}">
                <a16:creationId xmlns:a16="http://schemas.microsoft.com/office/drawing/2014/main" xmlns="" id="{B80FED4C-521C-48B5-8C10-DD6B6210A135}"/>
              </a:ext>
            </a:extLst>
          </p:cNvPr>
          <p:cNvGrpSpPr/>
          <p:nvPr/>
        </p:nvGrpSpPr>
        <p:grpSpPr>
          <a:xfrm>
            <a:off x="3761877" y="2214378"/>
            <a:ext cx="2160000" cy="2529332"/>
            <a:chOff x="3129094" y="2440979"/>
            <a:chExt cx="2160000" cy="2529332"/>
          </a:xfrm>
        </p:grpSpPr>
        <p:graphicFrame>
          <p:nvGraphicFramePr>
            <p:cNvPr id="18" name="Chart 17">
              <a:extLst>
                <a:ext uri="{FF2B5EF4-FFF2-40B4-BE49-F238E27FC236}">
                  <a16:creationId xmlns:a16="http://schemas.microsoft.com/office/drawing/2014/main" xmlns="" id="{2E2298B4-2AD7-4958-A41F-11D78D339249}"/>
                </a:ext>
              </a:extLst>
            </p:cNvPr>
            <p:cNvGraphicFramePr>
              <a:graphicFrameLocks/>
            </p:cNvGraphicFramePr>
            <p:nvPr>
              <p:extLst/>
            </p:nvPr>
          </p:nvGraphicFramePr>
          <p:xfrm>
            <a:off x="3129094" y="2810311"/>
            <a:ext cx="2160000" cy="2160000"/>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xmlns="" id="{8D8C2DE9-255A-4E4B-BBC5-F57C3397F5F6}"/>
                </a:ext>
              </a:extLst>
            </p:cNvPr>
            <p:cNvSpPr txBox="1"/>
            <p:nvPr/>
          </p:nvSpPr>
          <p:spPr>
            <a:xfrm>
              <a:off x="3517002" y="2440979"/>
              <a:ext cx="1384183" cy="369332"/>
            </a:xfrm>
            <a:prstGeom prst="rect">
              <a:avLst/>
            </a:prstGeom>
            <a:noFill/>
          </p:spPr>
          <p:txBody>
            <a:bodyPr wrap="square" rtlCol="0">
              <a:spAutoFit/>
            </a:bodyPr>
            <a:lstStyle/>
            <a:p>
              <a:pPr algn="ctr" defTabSz="457200"/>
              <a:r>
                <a:rPr lang="en-GB" dirty="0">
                  <a:solidFill>
                    <a:prstClr val="black"/>
                  </a:solidFill>
                  <a:latin typeface="Calibri" panose="020F0502020204030204"/>
                </a:rPr>
                <a:t>2012</a:t>
              </a:r>
            </a:p>
          </p:txBody>
        </p:sp>
      </p:grpSp>
      <p:grpSp>
        <p:nvGrpSpPr>
          <p:cNvPr id="20" name="Group 19">
            <a:extLst>
              <a:ext uri="{FF2B5EF4-FFF2-40B4-BE49-F238E27FC236}">
                <a16:creationId xmlns:a16="http://schemas.microsoft.com/office/drawing/2014/main" xmlns="" id="{5767D1A4-8A9F-4DD6-8105-AB056DD816F8}"/>
              </a:ext>
            </a:extLst>
          </p:cNvPr>
          <p:cNvGrpSpPr/>
          <p:nvPr/>
        </p:nvGrpSpPr>
        <p:grpSpPr>
          <a:xfrm>
            <a:off x="5846744" y="3147132"/>
            <a:ext cx="2160000" cy="2529332"/>
            <a:chOff x="6037160" y="2440979"/>
            <a:chExt cx="2160000" cy="2529332"/>
          </a:xfrm>
        </p:grpSpPr>
        <p:graphicFrame>
          <p:nvGraphicFramePr>
            <p:cNvPr id="21" name="Chart 20">
              <a:extLst>
                <a:ext uri="{FF2B5EF4-FFF2-40B4-BE49-F238E27FC236}">
                  <a16:creationId xmlns:a16="http://schemas.microsoft.com/office/drawing/2014/main" xmlns="" id="{10A7B9DB-7837-476F-A7B7-C3387FECD9FC}"/>
                </a:ext>
              </a:extLst>
            </p:cNvPr>
            <p:cNvGraphicFramePr>
              <a:graphicFrameLocks/>
            </p:cNvGraphicFramePr>
            <p:nvPr>
              <p:extLst/>
            </p:nvPr>
          </p:nvGraphicFramePr>
          <p:xfrm>
            <a:off x="6037160" y="2810311"/>
            <a:ext cx="2160000" cy="2160000"/>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21">
              <a:extLst>
                <a:ext uri="{FF2B5EF4-FFF2-40B4-BE49-F238E27FC236}">
                  <a16:creationId xmlns:a16="http://schemas.microsoft.com/office/drawing/2014/main" xmlns="" id="{EDE311D9-2F03-45A3-963F-54260117D747}"/>
                </a:ext>
              </a:extLst>
            </p:cNvPr>
            <p:cNvSpPr txBox="1"/>
            <p:nvPr/>
          </p:nvSpPr>
          <p:spPr>
            <a:xfrm>
              <a:off x="6425068" y="2440979"/>
              <a:ext cx="1384183" cy="369332"/>
            </a:xfrm>
            <a:prstGeom prst="rect">
              <a:avLst/>
            </a:prstGeom>
            <a:noFill/>
          </p:spPr>
          <p:txBody>
            <a:bodyPr wrap="square" rtlCol="0">
              <a:spAutoFit/>
            </a:bodyPr>
            <a:lstStyle/>
            <a:p>
              <a:pPr algn="ctr" defTabSz="457200"/>
              <a:r>
                <a:rPr lang="en-GB" dirty="0">
                  <a:solidFill>
                    <a:prstClr val="black"/>
                  </a:solidFill>
                  <a:latin typeface="Calibri" panose="020F0502020204030204"/>
                </a:rPr>
                <a:t>2017</a:t>
              </a:r>
            </a:p>
          </p:txBody>
        </p:sp>
      </p:grpSp>
      <p:grpSp>
        <p:nvGrpSpPr>
          <p:cNvPr id="24" name="Group 23">
            <a:extLst>
              <a:ext uri="{FF2B5EF4-FFF2-40B4-BE49-F238E27FC236}">
                <a16:creationId xmlns:a16="http://schemas.microsoft.com/office/drawing/2014/main" xmlns="" id="{6A24A965-A058-4069-AC2A-747B6874ED6C}"/>
              </a:ext>
            </a:extLst>
          </p:cNvPr>
          <p:cNvGrpSpPr/>
          <p:nvPr/>
        </p:nvGrpSpPr>
        <p:grpSpPr>
          <a:xfrm>
            <a:off x="8145011" y="3926952"/>
            <a:ext cx="2160000" cy="2529332"/>
            <a:chOff x="6037160" y="2440979"/>
            <a:chExt cx="2160000" cy="2529332"/>
          </a:xfrm>
        </p:grpSpPr>
        <p:graphicFrame>
          <p:nvGraphicFramePr>
            <p:cNvPr id="25" name="Chart 24">
              <a:extLst>
                <a:ext uri="{FF2B5EF4-FFF2-40B4-BE49-F238E27FC236}">
                  <a16:creationId xmlns:a16="http://schemas.microsoft.com/office/drawing/2014/main" xmlns="" id="{FF0701BD-270F-41D8-AD99-688439D5FB7C}"/>
                </a:ext>
              </a:extLst>
            </p:cNvPr>
            <p:cNvGraphicFramePr>
              <a:graphicFrameLocks/>
            </p:cNvGraphicFramePr>
            <p:nvPr>
              <p:extLst/>
            </p:nvPr>
          </p:nvGraphicFramePr>
          <p:xfrm>
            <a:off x="6037160" y="2810311"/>
            <a:ext cx="2160000" cy="2160000"/>
          </p:xfrm>
          <a:graphic>
            <a:graphicData uri="http://schemas.openxmlformats.org/drawingml/2006/chart">
              <c:chart xmlns:c="http://schemas.openxmlformats.org/drawingml/2006/chart" xmlns:r="http://schemas.openxmlformats.org/officeDocument/2006/relationships" r:id="rId6"/>
            </a:graphicData>
          </a:graphic>
        </p:graphicFrame>
        <p:sp>
          <p:nvSpPr>
            <p:cNvPr id="26" name="TextBox 25">
              <a:extLst>
                <a:ext uri="{FF2B5EF4-FFF2-40B4-BE49-F238E27FC236}">
                  <a16:creationId xmlns:a16="http://schemas.microsoft.com/office/drawing/2014/main" xmlns="" id="{16470DE8-BF54-4D27-8D22-9CE5AED58495}"/>
                </a:ext>
              </a:extLst>
            </p:cNvPr>
            <p:cNvSpPr txBox="1"/>
            <p:nvPr/>
          </p:nvSpPr>
          <p:spPr>
            <a:xfrm>
              <a:off x="6425068" y="2440979"/>
              <a:ext cx="1384183" cy="369332"/>
            </a:xfrm>
            <a:prstGeom prst="rect">
              <a:avLst/>
            </a:prstGeom>
            <a:noFill/>
          </p:spPr>
          <p:txBody>
            <a:bodyPr wrap="square" rtlCol="0">
              <a:spAutoFit/>
            </a:bodyPr>
            <a:lstStyle/>
            <a:p>
              <a:pPr algn="ctr" defTabSz="457200"/>
              <a:r>
                <a:rPr lang="en-GB" dirty="0">
                  <a:solidFill>
                    <a:prstClr val="black"/>
                  </a:solidFill>
                  <a:latin typeface="Calibri" panose="020F0502020204030204"/>
                </a:rPr>
                <a:t>2018</a:t>
              </a:r>
            </a:p>
          </p:txBody>
        </p:sp>
      </p:grpSp>
      <p:pic>
        <p:nvPicPr>
          <p:cNvPr id="23" name="Picture 27" descr="C:\Users\local admin\Downloads\final-83-14-57-0.png">
            <a:extLst>
              <a:ext uri="{FF2B5EF4-FFF2-40B4-BE49-F238E27FC236}">
                <a16:creationId xmlns:a16="http://schemas.microsoft.com/office/drawing/2014/main" xmlns="" id="{5F9F2FA3-81AC-476B-AB88-7603DCDB10C1}"/>
              </a:ext>
            </a:extLst>
          </p:cNvPr>
          <p:cNvPicPr>
            <a:picLocks noChangeAspect="1"/>
          </p:cNvPicPr>
          <p:nvPr/>
        </p:nvPicPr>
        <p:blipFill>
          <a:blip r:embed="rId7"/>
          <a:srcRect/>
          <a:stretch>
            <a:fillRect/>
          </a:stretch>
        </p:blipFill>
        <p:spPr>
          <a:xfrm>
            <a:off x="10535991" y="87197"/>
            <a:ext cx="1616165" cy="763459"/>
          </a:xfrm>
          <a:prstGeom prst="rect">
            <a:avLst/>
          </a:prstGeom>
          <a:noFill/>
          <a:ln cap="flat">
            <a:noFill/>
          </a:ln>
        </p:spPr>
      </p:pic>
    </p:spTree>
    <p:extLst>
      <p:ext uri="{BB962C8B-B14F-4D97-AF65-F5344CB8AC3E}">
        <p14:creationId xmlns:p14="http://schemas.microsoft.com/office/powerpoint/2010/main" val="306923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4">
            <a:extLst>
              <a:ext uri="{FF2B5EF4-FFF2-40B4-BE49-F238E27FC236}">
                <a16:creationId xmlns:a16="http://schemas.microsoft.com/office/drawing/2014/main" xmlns="" id="{77F4C349-6FA2-4F1B-907E-8848D858BE73}"/>
              </a:ext>
            </a:extLst>
          </p:cNvPr>
          <p:cNvSpPr/>
          <p:nvPr/>
        </p:nvSpPr>
        <p:spPr>
          <a:xfrm>
            <a:off x="0" y="6473165"/>
            <a:ext cx="12191996" cy="384834"/>
          </a:xfrm>
          <a:prstGeom prst="rect">
            <a:avLst/>
          </a:prstGeom>
          <a:solidFill>
            <a:srgbClr val="11A08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 </a:t>
            </a:r>
          </a:p>
        </p:txBody>
      </p:sp>
      <p:sp>
        <p:nvSpPr>
          <p:cNvPr id="4" name="Slide Number Placeholder 3">
            <a:extLst>
              <a:ext uri="{FF2B5EF4-FFF2-40B4-BE49-F238E27FC236}">
                <a16:creationId xmlns:a16="http://schemas.microsoft.com/office/drawing/2014/main" xmlns="" id="{BE5B9776-DDEB-47C9-816C-085DB347166E}"/>
              </a:ext>
            </a:extLst>
          </p:cNvPr>
          <p:cNvSpPr>
            <a:spLocks noGrp="1"/>
          </p:cNvSpPr>
          <p:nvPr>
            <p:ph type="sldNum" sz="quarter" idx="12"/>
          </p:nvPr>
        </p:nvSpPr>
        <p:spPr/>
        <p:txBody>
          <a:bodyPr/>
          <a:lstStyle/>
          <a:p>
            <a:pPr defTabSz="457200"/>
            <a:fld id="{ED9DE18E-F2A3-4858-8433-156A7BE29166}" type="slidenum">
              <a:rPr lang="en-GB">
                <a:solidFill>
                  <a:prstClr val="white"/>
                </a:solidFill>
                <a:latin typeface="Calibri" panose="020F0502020204030204"/>
              </a:rPr>
              <a:pPr defTabSz="457200"/>
              <a:t>27</a:t>
            </a:fld>
            <a:endParaRPr lang="en-GB" dirty="0">
              <a:solidFill>
                <a:prstClr val="white"/>
              </a:solidFill>
              <a:latin typeface="Calibri" panose="020F0502020204030204"/>
            </a:endParaRPr>
          </a:p>
        </p:txBody>
      </p:sp>
      <p:sp>
        <p:nvSpPr>
          <p:cNvPr id="7" name="Title 6">
            <a:extLst>
              <a:ext uri="{FF2B5EF4-FFF2-40B4-BE49-F238E27FC236}">
                <a16:creationId xmlns:a16="http://schemas.microsoft.com/office/drawing/2014/main" xmlns="" id="{19327158-EBF3-4E69-A918-06BE39FECECB}"/>
              </a:ext>
            </a:extLst>
          </p:cNvPr>
          <p:cNvSpPr>
            <a:spLocks noGrp="1"/>
          </p:cNvSpPr>
          <p:nvPr>
            <p:ph type="title"/>
          </p:nvPr>
        </p:nvSpPr>
        <p:spPr>
          <a:xfrm>
            <a:off x="2152650" y="-12378"/>
            <a:ext cx="7886700" cy="851278"/>
          </a:xfrm>
        </p:spPr>
        <p:txBody>
          <a:bodyPr>
            <a:normAutofit/>
          </a:bodyPr>
          <a:lstStyle/>
          <a:p>
            <a:r>
              <a:rPr lang="en-GB" b="1" dirty="0">
                <a:solidFill>
                  <a:srgbClr val="11A08A"/>
                </a:solidFill>
              </a:rPr>
              <a:t>Problems post 2012 reforms</a:t>
            </a:r>
            <a:endParaRPr lang="en-GB" dirty="0"/>
          </a:p>
        </p:txBody>
      </p:sp>
      <p:sp>
        <p:nvSpPr>
          <p:cNvPr id="6" name="Rectangle: Rounded Corners 5">
            <a:extLst>
              <a:ext uri="{FF2B5EF4-FFF2-40B4-BE49-F238E27FC236}">
                <a16:creationId xmlns:a16="http://schemas.microsoft.com/office/drawing/2014/main" xmlns="" id="{71D4C418-0142-48B6-86DB-BC7112024267}"/>
              </a:ext>
            </a:extLst>
          </p:cNvPr>
          <p:cNvSpPr/>
          <p:nvPr/>
        </p:nvSpPr>
        <p:spPr>
          <a:xfrm>
            <a:off x="2498381" y="2777444"/>
            <a:ext cx="2232000" cy="1080000"/>
          </a:xfrm>
          <a:prstGeom prst="roundRect">
            <a:avLst/>
          </a:prstGeom>
          <a:solidFill>
            <a:srgbClr val="11A08A"/>
          </a:solidFill>
          <a:ln>
            <a:solidFill>
              <a:srgbClr val="C4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white"/>
                </a:solidFill>
                <a:latin typeface="Calibri" panose="020F0502020204030204"/>
              </a:rPr>
              <a:t>Limited progress on fair access</a:t>
            </a:r>
          </a:p>
        </p:txBody>
      </p:sp>
      <p:sp>
        <p:nvSpPr>
          <p:cNvPr id="2" name="TextBox 1">
            <a:extLst>
              <a:ext uri="{FF2B5EF4-FFF2-40B4-BE49-F238E27FC236}">
                <a16:creationId xmlns:a16="http://schemas.microsoft.com/office/drawing/2014/main" xmlns="" id="{B9ED5F58-56B5-4B95-9C8B-021638F69523}"/>
              </a:ext>
            </a:extLst>
          </p:cNvPr>
          <p:cNvSpPr txBox="1"/>
          <p:nvPr/>
        </p:nvSpPr>
        <p:spPr>
          <a:xfrm>
            <a:off x="2673154" y="1115675"/>
            <a:ext cx="1904301" cy="461665"/>
          </a:xfrm>
          <a:prstGeom prst="rect">
            <a:avLst/>
          </a:prstGeom>
          <a:noFill/>
        </p:spPr>
        <p:txBody>
          <a:bodyPr wrap="square" rtlCol="0">
            <a:spAutoFit/>
          </a:bodyPr>
          <a:lstStyle/>
          <a:p>
            <a:pPr algn="ctr" defTabSz="457200"/>
            <a:r>
              <a:rPr lang="en-GB" sz="2400" b="1" dirty="0">
                <a:solidFill>
                  <a:prstClr val="black"/>
                </a:solidFill>
                <a:latin typeface="Calibri" panose="020F0502020204030204"/>
              </a:rPr>
              <a:t>Participation</a:t>
            </a:r>
          </a:p>
        </p:txBody>
      </p:sp>
      <p:sp>
        <p:nvSpPr>
          <p:cNvPr id="10" name="Rectangle: Rounded Corners 9">
            <a:extLst>
              <a:ext uri="{FF2B5EF4-FFF2-40B4-BE49-F238E27FC236}">
                <a16:creationId xmlns:a16="http://schemas.microsoft.com/office/drawing/2014/main" xmlns="" id="{3484F684-F664-44AF-8260-1C4448AFA6A4}"/>
              </a:ext>
            </a:extLst>
          </p:cNvPr>
          <p:cNvSpPr/>
          <p:nvPr/>
        </p:nvSpPr>
        <p:spPr>
          <a:xfrm>
            <a:off x="5207689" y="1580177"/>
            <a:ext cx="2232000" cy="1080000"/>
          </a:xfrm>
          <a:prstGeom prst="roundRect">
            <a:avLst/>
          </a:prstGeom>
          <a:solidFill>
            <a:srgbClr val="11A08A"/>
          </a:solidFill>
          <a:ln>
            <a:solidFill>
              <a:srgbClr val="C4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white"/>
                </a:solidFill>
                <a:latin typeface="Calibri" panose="020F0502020204030204"/>
              </a:rPr>
              <a:t>System not responsive to changing skills needs</a:t>
            </a:r>
          </a:p>
        </p:txBody>
      </p:sp>
      <p:sp>
        <p:nvSpPr>
          <p:cNvPr id="11" name="TextBox 10">
            <a:extLst>
              <a:ext uri="{FF2B5EF4-FFF2-40B4-BE49-F238E27FC236}">
                <a16:creationId xmlns:a16="http://schemas.microsoft.com/office/drawing/2014/main" xmlns="" id="{A3396728-F38D-4F62-AC72-2F6FA1115F10}"/>
              </a:ext>
            </a:extLst>
          </p:cNvPr>
          <p:cNvSpPr txBox="1"/>
          <p:nvPr/>
        </p:nvSpPr>
        <p:spPr>
          <a:xfrm>
            <a:off x="5374671" y="1115675"/>
            <a:ext cx="1904301" cy="461665"/>
          </a:xfrm>
          <a:prstGeom prst="rect">
            <a:avLst/>
          </a:prstGeom>
          <a:noFill/>
        </p:spPr>
        <p:txBody>
          <a:bodyPr wrap="square" rtlCol="0">
            <a:spAutoFit/>
          </a:bodyPr>
          <a:lstStyle/>
          <a:p>
            <a:pPr algn="ctr" defTabSz="457200"/>
            <a:r>
              <a:rPr lang="en-GB" sz="2400" b="1" dirty="0">
                <a:solidFill>
                  <a:prstClr val="black"/>
                </a:solidFill>
                <a:latin typeface="Calibri" panose="020F0502020204030204"/>
              </a:rPr>
              <a:t>Quality</a:t>
            </a:r>
          </a:p>
        </p:txBody>
      </p:sp>
      <p:sp>
        <p:nvSpPr>
          <p:cNvPr id="12" name="TextBox 11">
            <a:extLst>
              <a:ext uri="{FF2B5EF4-FFF2-40B4-BE49-F238E27FC236}">
                <a16:creationId xmlns:a16="http://schemas.microsoft.com/office/drawing/2014/main" xmlns="" id="{0327C317-7D6E-4546-9CFD-6AD310CE1A6B}"/>
              </a:ext>
            </a:extLst>
          </p:cNvPr>
          <p:cNvSpPr txBox="1"/>
          <p:nvPr/>
        </p:nvSpPr>
        <p:spPr>
          <a:xfrm>
            <a:off x="8087111" y="1078938"/>
            <a:ext cx="1904301" cy="461665"/>
          </a:xfrm>
          <a:prstGeom prst="rect">
            <a:avLst/>
          </a:prstGeom>
          <a:noFill/>
        </p:spPr>
        <p:txBody>
          <a:bodyPr wrap="square" rtlCol="0">
            <a:spAutoFit/>
          </a:bodyPr>
          <a:lstStyle/>
          <a:p>
            <a:pPr algn="ctr" defTabSz="457200"/>
            <a:r>
              <a:rPr lang="en-GB" sz="2400" b="1" dirty="0">
                <a:solidFill>
                  <a:prstClr val="black"/>
                </a:solidFill>
                <a:latin typeface="Calibri" panose="020F0502020204030204"/>
              </a:rPr>
              <a:t>Sustainability</a:t>
            </a:r>
          </a:p>
        </p:txBody>
      </p:sp>
      <p:sp>
        <p:nvSpPr>
          <p:cNvPr id="13" name="Rectangle: Rounded Corners 12">
            <a:extLst>
              <a:ext uri="{FF2B5EF4-FFF2-40B4-BE49-F238E27FC236}">
                <a16:creationId xmlns:a16="http://schemas.microsoft.com/office/drawing/2014/main" xmlns="" id="{2EF16F77-610E-4E32-A507-E2C79B6D1828}"/>
              </a:ext>
            </a:extLst>
          </p:cNvPr>
          <p:cNvSpPr/>
          <p:nvPr/>
        </p:nvSpPr>
        <p:spPr>
          <a:xfrm>
            <a:off x="5210821" y="2778636"/>
            <a:ext cx="2232000" cy="1080000"/>
          </a:xfrm>
          <a:prstGeom prst="roundRect">
            <a:avLst/>
          </a:prstGeom>
          <a:solidFill>
            <a:srgbClr val="11A08A"/>
          </a:solidFill>
          <a:ln>
            <a:solidFill>
              <a:srgbClr val="C4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white"/>
                </a:solidFill>
                <a:latin typeface="Calibri" panose="020F0502020204030204"/>
              </a:rPr>
              <a:t>Limited improvements in the student experience</a:t>
            </a:r>
          </a:p>
        </p:txBody>
      </p:sp>
      <p:sp>
        <p:nvSpPr>
          <p:cNvPr id="15" name="Rectangle: Rounded Corners 14">
            <a:extLst>
              <a:ext uri="{FF2B5EF4-FFF2-40B4-BE49-F238E27FC236}">
                <a16:creationId xmlns:a16="http://schemas.microsoft.com/office/drawing/2014/main" xmlns="" id="{6DAABFA8-651B-4595-BF7D-3CB4C7356E5E}"/>
              </a:ext>
            </a:extLst>
          </p:cNvPr>
          <p:cNvSpPr/>
          <p:nvPr/>
        </p:nvSpPr>
        <p:spPr>
          <a:xfrm>
            <a:off x="7923261" y="1592883"/>
            <a:ext cx="2232000" cy="1080000"/>
          </a:xfrm>
          <a:prstGeom prst="roundRect">
            <a:avLst/>
          </a:prstGeom>
          <a:solidFill>
            <a:srgbClr val="11A08A"/>
          </a:solidFill>
          <a:ln>
            <a:solidFill>
              <a:srgbClr val="C4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white"/>
                </a:solidFill>
                <a:latin typeface="Calibri" panose="020F0502020204030204"/>
              </a:rPr>
              <a:t>Change in the balance of contributions</a:t>
            </a:r>
          </a:p>
        </p:txBody>
      </p:sp>
      <p:sp>
        <p:nvSpPr>
          <p:cNvPr id="16" name="Rectangle: Rounded Corners 15">
            <a:extLst>
              <a:ext uri="{FF2B5EF4-FFF2-40B4-BE49-F238E27FC236}">
                <a16:creationId xmlns:a16="http://schemas.microsoft.com/office/drawing/2014/main" xmlns="" id="{B54EC18F-3E0B-4835-8E7F-437EE813D050}"/>
              </a:ext>
            </a:extLst>
          </p:cNvPr>
          <p:cNvSpPr/>
          <p:nvPr/>
        </p:nvSpPr>
        <p:spPr>
          <a:xfrm>
            <a:off x="7923261" y="2777444"/>
            <a:ext cx="2232000" cy="1080000"/>
          </a:xfrm>
          <a:prstGeom prst="roundRect">
            <a:avLst/>
          </a:prstGeom>
          <a:solidFill>
            <a:srgbClr val="11A08A"/>
          </a:solidFill>
          <a:ln>
            <a:solidFill>
              <a:srgbClr val="C4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white"/>
                </a:solidFill>
                <a:latin typeface="Calibri" panose="020F0502020204030204"/>
              </a:rPr>
              <a:t>No resilience against future reduction in public spending</a:t>
            </a:r>
          </a:p>
        </p:txBody>
      </p:sp>
      <p:sp>
        <p:nvSpPr>
          <p:cNvPr id="19" name="Rectangle: Rounded Corners 18">
            <a:extLst>
              <a:ext uri="{FF2B5EF4-FFF2-40B4-BE49-F238E27FC236}">
                <a16:creationId xmlns:a16="http://schemas.microsoft.com/office/drawing/2014/main" xmlns="" id="{168CE1EC-B6C1-4DDC-93F3-88D29EFC0080}"/>
              </a:ext>
            </a:extLst>
          </p:cNvPr>
          <p:cNvSpPr/>
          <p:nvPr/>
        </p:nvSpPr>
        <p:spPr>
          <a:xfrm>
            <a:off x="7923260" y="3962005"/>
            <a:ext cx="2232000" cy="1080000"/>
          </a:xfrm>
          <a:prstGeom prst="roundRect">
            <a:avLst/>
          </a:prstGeom>
          <a:solidFill>
            <a:srgbClr val="095045"/>
          </a:solidFill>
          <a:ln>
            <a:solidFill>
              <a:srgbClr val="C4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b="1" dirty="0">
                <a:solidFill>
                  <a:prstClr val="white"/>
                </a:solidFill>
                <a:latin typeface="Calibri" panose="020F0502020204030204"/>
              </a:rPr>
              <a:t>New: </a:t>
            </a:r>
            <a:r>
              <a:rPr lang="en-GB" dirty="0">
                <a:solidFill>
                  <a:prstClr val="white"/>
                </a:solidFill>
                <a:latin typeface="Calibri" panose="020F0502020204030204"/>
              </a:rPr>
              <a:t>Lack of accountability for impact on the future of public finances</a:t>
            </a:r>
          </a:p>
        </p:txBody>
      </p:sp>
      <p:sp>
        <p:nvSpPr>
          <p:cNvPr id="17" name="Rectangle: Rounded Corners 16">
            <a:extLst>
              <a:ext uri="{FF2B5EF4-FFF2-40B4-BE49-F238E27FC236}">
                <a16:creationId xmlns:a16="http://schemas.microsoft.com/office/drawing/2014/main" xmlns="" id="{D45CA183-0584-4657-96FD-BEFADC09278A}"/>
              </a:ext>
            </a:extLst>
          </p:cNvPr>
          <p:cNvSpPr/>
          <p:nvPr/>
        </p:nvSpPr>
        <p:spPr>
          <a:xfrm>
            <a:off x="2509304" y="1593943"/>
            <a:ext cx="2232000" cy="1080000"/>
          </a:xfrm>
          <a:prstGeom prst="roundRect">
            <a:avLst/>
          </a:prstGeom>
          <a:solidFill>
            <a:srgbClr val="11A08A"/>
          </a:solidFill>
          <a:ln>
            <a:solidFill>
              <a:srgbClr val="C4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white"/>
                </a:solidFill>
                <a:latin typeface="Calibri" panose="020F0502020204030204"/>
              </a:rPr>
              <a:t>Insufficient number of student places</a:t>
            </a:r>
          </a:p>
        </p:txBody>
      </p:sp>
      <p:sp>
        <p:nvSpPr>
          <p:cNvPr id="3" name="Rectangle 2">
            <a:extLst>
              <a:ext uri="{FF2B5EF4-FFF2-40B4-BE49-F238E27FC236}">
                <a16:creationId xmlns:a16="http://schemas.microsoft.com/office/drawing/2014/main" xmlns="" id="{7846A1FC-143B-4CB1-8986-A9A4FC06D8BC}"/>
              </a:ext>
            </a:extLst>
          </p:cNvPr>
          <p:cNvSpPr/>
          <p:nvPr/>
        </p:nvSpPr>
        <p:spPr>
          <a:xfrm>
            <a:off x="2428352" y="5601956"/>
            <a:ext cx="974690" cy="582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Tree>
    <p:extLst>
      <p:ext uri="{BB962C8B-B14F-4D97-AF65-F5344CB8AC3E}">
        <p14:creationId xmlns:p14="http://schemas.microsoft.com/office/powerpoint/2010/main" val="124241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17"/>
                                        </p:tgtEl>
                                        <p:attrNameLst>
                                          <p:attrName>style.opacity</p:attrName>
                                        </p:attrNameLst>
                                      </p:cBhvr>
                                      <p:to>
                                        <p:strVal val="0.25"/>
                                      </p:to>
                                    </p:set>
                                    <p:animEffect filter="image" prLst="opacity: 0.25">
                                      <p:cBhvr rctx="IE">
                                        <p:cTn id="7" dur="indefinite"/>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0" nodeType="clickEffect">
                                  <p:stCondLst>
                                    <p:cond delay="0"/>
                                  </p:stCondLst>
                                  <p:endCondLst>
                                    <p:cond evt="onNext" delay="0">
                                      <p:tgtEl>
                                        <p:sldTgt/>
                                      </p:tgtEl>
                                    </p:cond>
                                  </p:endCondLst>
                                  <p:childTnLst>
                                    <p:set>
                                      <p:cBhvr>
                                        <p:cTn id="11" dur="indefinite"/>
                                        <p:tgtEl>
                                          <p:spTgt spid="15"/>
                                        </p:tgtEl>
                                        <p:attrNameLst>
                                          <p:attrName>style.opacity</p:attrName>
                                        </p:attrNameLst>
                                      </p:cBhvr>
                                      <p:to>
                                        <p:strVal val="0.25"/>
                                      </p:to>
                                    </p:set>
                                    <p:animEffect filter="image" prLst="opacity: 0.25">
                                      <p:cBhvr rctx="IE">
                                        <p:cTn id="12" dur="indefinite"/>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17"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500238-967E-4504-89DE-F92B46DB5437}"/>
              </a:ext>
            </a:extLst>
          </p:cNvPr>
          <p:cNvSpPr>
            <a:spLocks noGrp="1"/>
          </p:cNvSpPr>
          <p:nvPr>
            <p:ph type="ctrTitle"/>
          </p:nvPr>
        </p:nvSpPr>
        <p:spPr/>
        <p:txBody>
          <a:bodyPr/>
          <a:lstStyle/>
          <a:p>
            <a:r>
              <a:rPr lang="en-GB" dirty="0"/>
              <a:t>Some challenges in the current higher education system</a:t>
            </a:r>
          </a:p>
        </p:txBody>
      </p:sp>
      <p:sp>
        <p:nvSpPr>
          <p:cNvPr id="3" name="Subtitle 2">
            <a:extLst>
              <a:ext uri="{FF2B5EF4-FFF2-40B4-BE49-F238E27FC236}">
                <a16:creationId xmlns:a16="http://schemas.microsoft.com/office/drawing/2014/main" xmlns="" id="{A17B8483-4BB5-4EAD-ABF9-E3937B6272CD}"/>
              </a:ext>
            </a:extLst>
          </p:cNvPr>
          <p:cNvSpPr>
            <a:spLocks noGrp="1"/>
          </p:cNvSpPr>
          <p:nvPr>
            <p:ph type="subTitle" idx="1"/>
          </p:nvPr>
        </p:nvSpPr>
        <p:spPr/>
        <p:txBody>
          <a:bodyPr/>
          <a:lstStyle/>
          <a:p>
            <a:r>
              <a:rPr lang="en-GB" dirty="0" err="1"/>
              <a:t>Dr.</a:t>
            </a:r>
            <a:r>
              <a:rPr lang="en-GB" dirty="0"/>
              <a:t> Jack Britton, Senior Research Economist, Institute for Fiscal Studies </a:t>
            </a:r>
          </a:p>
          <a:p>
            <a:endParaRPr lang="en-GB" dirty="0"/>
          </a:p>
        </p:txBody>
      </p:sp>
    </p:spTree>
    <p:extLst>
      <p:ext uri="{BB962C8B-B14F-4D97-AF65-F5344CB8AC3E}">
        <p14:creationId xmlns:p14="http://schemas.microsoft.com/office/powerpoint/2010/main" val="769784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ubtitle 1"/>
          <p:cNvSpPr>
            <a:spLocks noGrp="1"/>
          </p:cNvSpPr>
          <p:nvPr>
            <p:ph type="subTitle" idx="1"/>
          </p:nvPr>
        </p:nvSpPr>
        <p:spPr bwMode="auto">
          <a:xfrm>
            <a:off x="2136775" y="2828925"/>
            <a:ext cx="6400800" cy="1250950"/>
          </a:xfrm>
        </p:spPr>
        <p:txBody>
          <a:bodyPr wrap="square" numCol="1" anchor="t" anchorCtr="0" compatLnSpc="1">
            <a:prstTxWarp prst="textNoShape">
              <a:avLst/>
            </a:prstTxWarp>
          </a:bodyPr>
          <a:lstStyle/>
          <a:p>
            <a:pPr>
              <a:spcAft>
                <a:spcPct val="0"/>
              </a:spcAft>
            </a:pPr>
            <a:r>
              <a:rPr lang="en-GB" sz="1600" dirty="0"/>
              <a:t>Jack Britton </a:t>
            </a:r>
          </a:p>
          <a:p>
            <a:pPr>
              <a:spcAft>
                <a:spcPct val="0"/>
              </a:spcAft>
            </a:pPr>
            <a:endParaRPr lang="en-GB" dirty="0"/>
          </a:p>
        </p:txBody>
      </p:sp>
      <p:sp>
        <p:nvSpPr>
          <p:cNvPr id="17411" name="Picture Placeholder 6"/>
          <p:cNvSpPr>
            <a:spLocks noGrp="1" noTextEdit="1"/>
          </p:cNvSpPr>
          <p:nvPr>
            <p:ph type="pic" sz="quarter" idx="10"/>
          </p:nvPr>
        </p:nvSpPr>
        <p:spPr bwMode="auto">
          <a:xfrm>
            <a:off x="2135189" y="6102350"/>
            <a:ext cx="2376487" cy="395288"/>
          </a:xfrm>
        </p:spPr>
      </p:sp>
      <p:sp>
        <p:nvSpPr>
          <p:cNvPr id="17412" name="Picture Placeholder 3"/>
          <p:cNvSpPr>
            <a:spLocks noGrp="1" noTextEdit="1"/>
          </p:cNvSpPr>
          <p:nvPr>
            <p:ph type="pic" sz="quarter" idx="11"/>
          </p:nvPr>
        </p:nvSpPr>
        <p:spPr bwMode="auto">
          <a:xfrm>
            <a:off x="5016500" y="6102350"/>
            <a:ext cx="2376488" cy="395288"/>
          </a:xfrm>
        </p:spPr>
      </p:sp>
      <p:sp>
        <p:nvSpPr>
          <p:cNvPr id="17413" name="Title 4"/>
          <p:cNvSpPr>
            <a:spLocks noGrp="1"/>
          </p:cNvSpPr>
          <p:nvPr>
            <p:ph type="title"/>
          </p:nvPr>
        </p:nvSpPr>
        <p:spPr>
          <a:xfrm>
            <a:off x="2135560" y="1484784"/>
            <a:ext cx="7777236" cy="711200"/>
          </a:xfrm>
        </p:spPr>
        <p:txBody>
          <a:bodyPr/>
          <a:lstStyle/>
          <a:p>
            <a:r>
              <a:rPr lang="en-GB" dirty="0">
                <a:cs typeface="Noto Sans" pitchFamily="34" charset="0"/>
              </a:rPr>
              <a:t>Some challenges in the current Higher Education system </a:t>
            </a:r>
          </a:p>
        </p:txBody>
      </p:sp>
    </p:spTree>
    <p:extLst>
      <p:ext uri="{BB962C8B-B14F-4D97-AF65-F5344CB8AC3E}">
        <p14:creationId xmlns:p14="http://schemas.microsoft.com/office/powerpoint/2010/main" val="331672168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607910-083C-4585-B24A-D43446AB19E9}"/>
              </a:ext>
            </a:extLst>
          </p:cNvPr>
          <p:cNvSpPr txBox="1">
            <a:spLocks noGrp="1"/>
          </p:cNvSpPr>
          <p:nvPr>
            <p:ph type="ctrTitle"/>
          </p:nvPr>
        </p:nvSpPr>
        <p:spPr/>
        <p:txBody>
          <a:bodyPr/>
          <a:lstStyle/>
          <a:p>
            <a:pPr lvl="0"/>
            <a:r>
              <a:rPr lang="en-GB"/>
              <a:t>Opening remarks </a:t>
            </a:r>
          </a:p>
        </p:txBody>
      </p:sp>
      <p:sp>
        <p:nvSpPr>
          <p:cNvPr id="3" name="Subtitle 2">
            <a:extLst>
              <a:ext uri="{FF2B5EF4-FFF2-40B4-BE49-F238E27FC236}">
                <a16:creationId xmlns:a16="http://schemas.microsoft.com/office/drawing/2014/main" xmlns="" id="{3D4D7385-C672-48F7-B52C-FDFCFA713BC3}"/>
              </a:ext>
            </a:extLst>
          </p:cNvPr>
          <p:cNvSpPr txBox="1">
            <a:spLocks noGrp="1"/>
          </p:cNvSpPr>
          <p:nvPr>
            <p:ph type="subTitle" idx="1"/>
          </p:nvPr>
        </p:nvSpPr>
        <p:spPr/>
        <p:txBody>
          <a:bodyPr/>
          <a:lstStyle/>
          <a:p>
            <a:pPr lvl="0"/>
            <a:r>
              <a:rPr lang="en-GB"/>
              <a:t>Natalie Perera, Executive Director, Education Policy Institute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136776" y="593726"/>
            <a:ext cx="6551613" cy="404813"/>
          </a:xfrm>
        </p:spPr>
        <p:txBody>
          <a:bodyPr/>
          <a:lstStyle/>
          <a:p>
            <a:r>
              <a:rPr lang="en-GB" dirty="0"/>
              <a:t>Introduction </a:t>
            </a:r>
          </a:p>
        </p:txBody>
      </p:sp>
      <p:sp>
        <p:nvSpPr>
          <p:cNvPr id="18435" name="Content Placeholder 2"/>
          <p:cNvSpPr>
            <a:spLocks noGrp="1"/>
          </p:cNvSpPr>
          <p:nvPr>
            <p:ph idx="1"/>
          </p:nvPr>
        </p:nvSpPr>
        <p:spPr bwMode="auto">
          <a:xfrm>
            <a:off x="2136775" y="1584325"/>
            <a:ext cx="7918450" cy="4610100"/>
          </a:xfrm>
        </p:spPr>
        <p:txBody>
          <a:bodyPr wrap="square" numCol="1" anchor="t" anchorCtr="0" compatLnSpc="1">
            <a:prstTxWarp prst="textNoShape">
              <a:avLst/>
            </a:prstTxWarp>
            <a:normAutofit/>
          </a:bodyPr>
          <a:lstStyle/>
          <a:p>
            <a:r>
              <a:rPr lang="en-GB" dirty="0"/>
              <a:t>Higher education has lots of benefits </a:t>
            </a:r>
          </a:p>
          <a:p>
            <a:pPr lvl="3"/>
            <a:r>
              <a:rPr lang="en-GB" dirty="0"/>
              <a:t>Wider than just the private benefits </a:t>
            </a:r>
          </a:p>
        </p:txBody>
      </p:sp>
      <p:sp>
        <p:nvSpPr>
          <p:cNvPr id="18436" name="Date Placeholder 3"/>
          <p:cNvSpPr>
            <a:spLocks noGrp="1"/>
          </p:cNvSpPr>
          <p:nvPr>
            <p:ph type="dt" sz="quarter" idx="10"/>
          </p:nvPr>
        </p:nvSpPr>
        <p:spPr bwMode="auto">
          <a:noFill/>
          <a:ln>
            <a:miter lim="800000"/>
            <a:headEnd/>
            <a:tailEnd/>
          </a:ln>
        </p:spPr>
        <p:txBody>
          <a:bodyPr/>
          <a:lstStyle/>
          <a:p>
            <a:pPr fontAlgn="base">
              <a:spcBef>
                <a:spcPct val="0"/>
              </a:spcBef>
              <a:spcAft>
                <a:spcPct val="0"/>
              </a:spcAft>
            </a:pPr>
            <a:r>
              <a:rPr lang="en-US">
                <a:solidFill>
                  <a:srgbClr val="317B52"/>
                </a:solidFill>
                <a:cs typeface="Arial" charset="0"/>
              </a:rPr>
              <a:t>© Institute for Fiscal Studies  </a:t>
            </a:r>
            <a:endParaRPr lang="en-GB">
              <a:solidFill>
                <a:srgbClr val="317B52"/>
              </a:solidFill>
              <a:cs typeface="Arial" charset="0"/>
            </a:endParaRPr>
          </a:p>
        </p:txBody>
      </p:sp>
      <p:sp>
        <p:nvSpPr>
          <p:cNvPr id="5" name="Footer Placeholder 4"/>
          <p:cNvSpPr>
            <a:spLocks noGrp="1"/>
          </p:cNvSpPr>
          <p:nvPr>
            <p:ph type="ftr" sz="quarter" idx="11"/>
          </p:nvPr>
        </p:nvSpPr>
        <p:spPr/>
        <p:txBody>
          <a:bodyPr/>
          <a:lstStyle/>
          <a:p>
            <a:pPr>
              <a:defRPr/>
            </a:pPr>
            <a:r>
              <a:rPr lang="en-GB" dirty="0">
                <a:solidFill>
                  <a:srgbClr val="317B52"/>
                </a:solidFill>
                <a:latin typeface="Noto Sans"/>
              </a:rPr>
              <a:t>IFS Higher Education research</a:t>
            </a:r>
          </a:p>
        </p:txBody>
      </p:sp>
    </p:spTree>
    <p:extLst>
      <p:ext uri="{BB962C8B-B14F-4D97-AF65-F5344CB8AC3E}">
        <p14:creationId xmlns:p14="http://schemas.microsoft.com/office/powerpoint/2010/main" val="211805426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136776" y="593726"/>
            <a:ext cx="6551613" cy="404813"/>
          </a:xfrm>
        </p:spPr>
        <p:txBody>
          <a:bodyPr/>
          <a:lstStyle/>
          <a:p>
            <a:r>
              <a:rPr lang="en-GB" dirty="0"/>
              <a:t>Introduction </a:t>
            </a:r>
          </a:p>
        </p:txBody>
      </p:sp>
      <p:sp>
        <p:nvSpPr>
          <p:cNvPr id="18435" name="Content Placeholder 2"/>
          <p:cNvSpPr>
            <a:spLocks noGrp="1"/>
          </p:cNvSpPr>
          <p:nvPr>
            <p:ph idx="1"/>
          </p:nvPr>
        </p:nvSpPr>
        <p:spPr bwMode="auto">
          <a:xfrm>
            <a:off x="2136775" y="1584325"/>
            <a:ext cx="7918450" cy="4610100"/>
          </a:xfrm>
        </p:spPr>
        <p:txBody>
          <a:bodyPr wrap="square" numCol="1" anchor="t" anchorCtr="0" compatLnSpc="1">
            <a:prstTxWarp prst="textNoShape">
              <a:avLst/>
            </a:prstTxWarp>
            <a:normAutofit/>
          </a:bodyPr>
          <a:lstStyle/>
          <a:p>
            <a:r>
              <a:rPr lang="en-GB" dirty="0"/>
              <a:t>Higher education has lots of benefits </a:t>
            </a:r>
          </a:p>
          <a:p>
            <a:pPr lvl="3"/>
            <a:r>
              <a:rPr lang="en-GB" dirty="0"/>
              <a:t>Wider than just the private benefits </a:t>
            </a:r>
          </a:p>
          <a:p>
            <a:pPr lvl="5"/>
            <a:r>
              <a:rPr lang="en-GB" dirty="0"/>
              <a:t>Strong case for a government subsidy </a:t>
            </a:r>
          </a:p>
        </p:txBody>
      </p:sp>
      <p:sp>
        <p:nvSpPr>
          <p:cNvPr id="18436" name="Date Placeholder 3"/>
          <p:cNvSpPr>
            <a:spLocks noGrp="1"/>
          </p:cNvSpPr>
          <p:nvPr>
            <p:ph type="dt" sz="quarter" idx="10"/>
          </p:nvPr>
        </p:nvSpPr>
        <p:spPr bwMode="auto">
          <a:noFill/>
          <a:ln>
            <a:miter lim="800000"/>
            <a:headEnd/>
            <a:tailEnd/>
          </a:ln>
        </p:spPr>
        <p:txBody>
          <a:bodyPr/>
          <a:lstStyle/>
          <a:p>
            <a:pPr fontAlgn="base">
              <a:spcBef>
                <a:spcPct val="0"/>
              </a:spcBef>
              <a:spcAft>
                <a:spcPct val="0"/>
              </a:spcAft>
            </a:pPr>
            <a:r>
              <a:rPr lang="en-US">
                <a:solidFill>
                  <a:srgbClr val="317B52"/>
                </a:solidFill>
                <a:cs typeface="Arial" charset="0"/>
              </a:rPr>
              <a:t>© Institute for Fiscal Studies  </a:t>
            </a:r>
            <a:endParaRPr lang="en-GB">
              <a:solidFill>
                <a:srgbClr val="317B52"/>
              </a:solidFill>
              <a:cs typeface="Arial" charset="0"/>
            </a:endParaRPr>
          </a:p>
        </p:txBody>
      </p:sp>
      <p:sp>
        <p:nvSpPr>
          <p:cNvPr id="5" name="Footer Placeholder 4"/>
          <p:cNvSpPr>
            <a:spLocks noGrp="1"/>
          </p:cNvSpPr>
          <p:nvPr>
            <p:ph type="ftr" sz="quarter" idx="11"/>
          </p:nvPr>
        </p:nvSpPr>
        <p:spPr/>
        <p:txBody>
          <a:bodyPr/>
          <a:lstStyle/>
          <a:p>
            <a:pPr>
              <a:defRPr/>
            </a:pPr>
            <a:r>
              <a:rPr lang="en-GB" dirty="0">
                <a:solidFill>
                  <a:srgbClr val="317B52"/>
                </a:solidFill>
                <a:latin typeface="Noto Sans"/>
              </a:rPr>
              <a:t>IFS Higher Education research</a:t>
            </a:r>
          </a:p>
        </p:txBody>
      </p:sp>
      <p:sp>
        <p:nvSpPr>
          <p:cNvPr id="6" name="Right Arrow 5"/>
          <p:cNvSpPr/>
          <p:nvPr/>
        </p:nvSpPr>
        <p:spPr>
          <a:xfrm>
            <a:off x="2423592" y="2420888"/>
            <a:ext cx="720080" cy="340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latin typeface="Noto Sans"/>
            </a:endParaRPr>
          </a:p>
        </p:txBody>
      </p:sp>
    </p:spTree>
    <p:extLst>
      <p:ext uri="{BB962C8B-B14F-4D97-AF65-F5344CB8AC3E}">
        <p14:creationId xmlns:p14="http://schemas.microsoft.com/office/powerpoint/2010/main" val="340096484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136776" y="593726"/>
            <a:ext cx="6551613" cy="404813"/>
          </a:xfrm>
        </p:spPr>
        <p:txBody>
          <a:bodyPr/>
          <a:lstStyle/>
          <a:p>
            <a:r>
              <a:rPr lang="en-GB" dirty="0"/>
              <a:t>Introduction </a:t>
            </a:r>
          </a:p>
        </p:txBody>
      </p:sp>
      <p:sp>
        <p:nvSpPr>
          <p:cNvPr id="18435" name="Content Placeholder 2"/>
          <p:cNvSpPr>
            <a:spLocks noGrp="1"/>
          </p:cNvSpPr>
          <p:nvPr>
            <p:ph idx="1"/>
          </p:nvPr>
        </p:nvSpPr>
        <p:spPr bwMode="auto">
          <a:xfrm>
            <a:off x="2136775" y="1584325"/>
            <a:ext cx="7918450" cy="4610100"/>
          </a:xfrm>
        </p:spPr>
        <p:txBody>
          <a:bodyPr wrap="square" numCol="1" anchor="t" anchorCtr="0" compatLnSpc="1">
            <a:prstTxWarp prst="textNoShape">
              <a:avLst/>
            </a:prstTxWarp>
            <a:normAutofit/>
          </a:bodyPr>
          <a:lstStyle/>
          <a:p>
            <a:r>
              <a:rPr lang="en-GB" dirty="0"/>
              <a:t>Higher education has lots of benefits </a:t>
            </a:r>
          </a:p>
          <a:p>
            <a:pPr lvl="3"/>
            <a:r>
              <a:rPr lang="en-GB" dirty="0"/>
              <a:t>Wider than just the private benefits </a:t>
            </a:r>
          </a:p>
          <a:p>
            <a:pPr lvl="5"/>
            <a:r>
              <a:rPr lang="en-GB" dirty="0"/>
              <a:t>Strong case for a government subsidy </a:t>
            </a:r>
          </a:p>
          <a:p>
            <a:r>
              <a:rPr lang="en-GB" dirty="0"/>
              <a:t>Higher education has big implications for skill composition of the workforce</a:t>
            </a:r>
          </a:p>
          <a:p>
            <a:pPr lvl="3"/>
            <a:r>
              <a:rPr lang="en-GB" dirty="0"/>
              <a:t>Affected by university and student incentives </a:t>
            </a:r>
          </a:p>
          <a:p>
            <a:pPr lvl="3">
              <a:buNone/>
            </a:pPr>
            <a:r>
              <a:rPr lang="en-GB" dirty="0"/>
              <a:t>	</a:t>
            </a:r>
          </a:p>
        </p:txBody>
      </p:sp>
      <p:sp>
        <p:nvSpPr>
          <p:cNvPr id="18436" name="Date Placeholder 3"/>
          <p:cNvSpPr>
            <a:spLocks noGrp="1"/>
          </p:cNvSpPr>
          <p:nvPr>
            <p:ph type="dt" sz="quarter" idx="10"/>
          </p:nvPr>
        </p:nvSpPr>
        <p:spPr bwMode="auto">
          <a:noFill/>
          <a:ln>
            <a:miter lim="800000"/>
            <a:headEnd/>
            <a:tailEnd/>
          </a:ln>
        </p:spPr>
        <p:txBody>
          <a:bodyPr/>
          <a:lstStyle/>
          <a:p>
            <a:pPr fontAlgn="base">
              <a:spcBef>
                <a:spcPct val="0"/>
              </a:spcBef>
              <a:spcAft>
                <a:spcPct val="0"/>
              </a:spcAft>
            </a:pPr>
            <a:r>
              <a:rPr lang="en-US">
                <a:solidFill>
                  <a:srgbClr val="317B52"/>
                </a:solidFill>
                <a:cs typeface="Arial" charset="0"/>
              </a:rPr>
              <a:t>© Institute for Fiscal Studies  </a:t>
            </a:r>
            <a:endParaRPr lang="en-GB">
              <a:solidFill>
                <a:srgbClr val="317B52"/>
              </a:solidFill>
              <a:cs typeface="Arial" charset="0"/>
            </a:endParaRPr>
          </a:p>
        </p:txBody>
      </p:sp>
      <p:sp>
        <p:nvSpPr>
          <p:cNvPr id="5" name="Footer Placeholder 4"/>
          <p:cNvSpPr>
            <a:spLocks noGrp="1"/>
          </p:cNvSpPr>
          <p:nvPr>
            <p:ph type="ftr" sz="quarter" idx="11"/>
          </p:nvPr>
        </p:nvSpPr>
        <p:spPr/>
        <p:txBody>
          <a:bodyPr/>
          <a:lstStyle/>
          <a:p>
            <a:pPr>
              <a:defRPr/>
            </a:pPr>
            <a:r>
              <a:rPr lang="en-GB" dirty="0">
                <a:solidFill>
                  <a:srgbClr val="317B52"/>
                </a:solidFill>
                <a:latin typeface="Noto Sans"/>
              </a:rPr>
              <a:t>IFS Higher Education research</a:t>
            </a:r>
          </a:p>
        </p:txBody>
      </p:sp>
      <p:sp>
        <p:nvSpPr>
          <p:cNvPr id="6" name="Right Arrow 5"/>
          <p:cNvSpPr/>
          <p:nvPr/>
        </p:nvSpPr>
        <p:spPr>
          <a:xfrm>
            <a:off x="2423592" y="2420888"/>
            <a:ext cx="720080" cy="340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latin typeface="Noto Sans"/>
            </a:endParaRPr>
          </a:p>
        </p:txBody>
      </p:sp>
    </p:spTree>
    <p:extLst>
      <p:ext uri="{BB962C8B-B14F-4D97-AF65-F5344CB8AC3E}">
        <p14:creationId xmlns:p14="http://schemas.microsoft.com/office/powerpoint/2010/main" val="316387035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136776" y="593726"/>
            <a:ext cx="6551613" cy="404813"/>
          </a:xfrm>
        </p:spPr>
        <p:txBody>
          <a:bodyPr/>
          <a:lstStyle/>
          <a:p>
            <a:r>
              <a:rPr lang="en-GB" dirty="0"/>
              <a:t>Introduction </a:t>
            </a:r>
          </a:p>
        </p:txBody>
      </p:sp>
      <p:sp>
        <p:nvSpPr>
          <p:cNvPr id="18435" name="Content Placeholder 2"/>
          <p:cNvSpPr>
            <a:spLocks noGrp="1"/>
          </p:cNvSpPr>
          <p:nvPr>
            <p:ph idx="1"/>
          </p:nvPr>
        </p:nvSpPr>
        <p:spPr bwMode="auto">
          <a:xfrm>
            <a:off x="2136775" y="1584325"/>
            <a:ext cx="7918450" cy="4610100"/>
          </a:xfrm>
        </p:spPr>
        <p:txBody>
          <a:bodyPr wrap="square" numCol="1" anchor="t" anchorCtr="0" compatLnSpc="1">
            <a:prstTxWarp prst="textNoShape">
              <a:avLst/>
            </a:prstTxWarp>
            <a:normAutofit/>
          </a:bodyPr>
          <a:lstStyle/>
          <a:p>
            <a:r>
              <a:rPr lang="en-GB" dirty="0"/>
              <a:t>Higher education has lots of benefits </a:t>
            </a:r>
          </a:p>
          <a:p>
            <a:pPr lvl="3"/>
            <a:r>
              <a:rPr lang="en-GB" dirty="0"/>
              <a:t>Wider than just the private benefits </a:t>
            </a:r>
          </a:p>
          <a:p>
            <a:pPr lvl="5"/>
            <a:r>
              <a:rPr lang="en-GB" dirty="0"/>
              <a:t>Strong case for a government subsidy </a:t>
            </a:r>
          </a:p>
          <a:p>
            <a:r>
              <a:rPr lang="en-GB" dirty="0"/>
              <a:t>Higher education has big implications for skill composition of the workforce</a:t>
            </a:r>
          </a:p>
          <a:p>
            <a:pPr lvl="3"/>
            <a:r>
              <a:rPr lang="en-GB" dirty="0"/>
              <a:t>Affected by university and student incentives </a:t>
            </a:r>
          </a:p>
          <a:p>
            <a:pPr lvl="3">
              <a:buNone/>
            </a:pPr>
            <a:r>
              <a:rPr lang="en-GB" dirty="0"/>
              <a:t>		    Design of funding is important </a:t>
            </a:r>
          </a:p>
          <a:p>
            <a:endParaRPr lang="en-GB" dirty="0"/>
          </a:p>
        </p:txBody>
      </p:sp>
      <p:sp>
        <p:nvSpPr>
          <p:cNvPr id="18436" name="Date Placeholder 3"/>
          <p:cNvSpPr>
            <a:spLocks noGrp="1"/>
          </p:cNvSpPr>
          <p:nvPr>
            <p:ph type="dt" sz="quarter" idx="10"/>
          </p:nvPr>
        </p:nvSpPr>
        <p:spPr bwMode="auto">
          <a:noFill/>
          <a:ln>
            <a:miter lim="800000"/>
            <a:headEnd/>
            <a:tailEnd/>
          </a:ln>
        </p:spPr>
        <p:txBody>
          <a:bodyPr/>
          <a:lstStyle/>
          <a:p>
            <a:pPr fontAlgn="base">
              <a:spcBef>
                <a:spcPct val="0"/>
              </a:spcBef>
              <a:spcAft>
                <a:spcPct val="0"/>
              </a:spcAft>
            </a:pPr>
            <a:r>
              <a:rPr lang="en-US">
                <a:solidFill>
                  <a:srgbClr val="317B52"/>
                </a:solidFill>
                <a:cs typeface="Arial" charset="0"/>
              </a:rPr>
              <a:t>© Institute for Fiscal Studies  </a:t>
            </a:r>
            <a:endParaRPr lang="en-GB">
              <a:solidFill>
                <a:srgbClr val="317B52"/>
              </a:solidFill>
              <a:cs typeface="Arial" charset="0"/>
            </a:endParaRPr>
          </a:p>
        </p:txBody>
      </p:sp>
      <p:sp>
        <p:nvSpPr>
          <p:cNvPr id="5" name="Footer Placeholder 4"/>
          <p:cNvSpPr>
            <a:spLocks noGrp="1"/>
          </p:cNvSpPr>
          <p:nvPr>
            <p:ph type="ftr" sz="quarter" idx="11"/>
          </p:nvPr>
        </p:nvSpPr>
        <p:spPr/>
        <p:txBody>
          <a:bodyPr/>
          <a:lstStyle/>
          <a:p>
            <a:pPr>
              <a:defRPr/>
            </a:pPr>
            <a:r>
              <a:rPr lang="en-GB" dirty="0">
                <a:solidFill>
                  <a:srgbClr val="317B52"/>
                </a:solidFill>
                <a:latin typeface="Noto Sans"/>
              </a:rPr>
              <a:t>IFS Higher Education research</a:t>
            </a:r>
          </a:p>
        </p:txBody>
      </p:sp>
      <p:sp>
        <p:nvSpPr>
          <p:cNvPr id="6" name="Right Arrow 5"/>
          <p:cNvSpPr/>
          <p:nvPr/>
        </p:nvSpPr>
        <p:spPr>
          <a:xfrm>
            <a:off x="2423592" y="2420888"/>
            <a:ext cx="720080" cy="340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latin typeface="Noto Sans"/>
            </a:endParaRPr>
          </a:p>
        </p:txBody>
      </p:sp>
      <p:sp>
        <p:nvSpPr>
          <p:cNvPr id="7" name="Right Arrow 6"/>
          <p:cNvSpPr/>
          <p:nvPr/>
        </p:nvSpPr>
        <p:spPr>
          <a:xfrm>
            <a:off x="2495600" y="4005064"/>
            <a:ext cx="720080" cy="340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latin typeface="Noto Sans"/>
            </a:endParaRPr>
          </a:p>
        </p:txBody>
      </p:sp>
    </p:spTree>
    <p:extLst>
      <p:ext uri="{BB962C8B-B14F-4D97-AF65-F5344CB8AC3E}">
        <p14:creationId xmlns:p14="http://schemas.microsoft.com/office/powerpoint/2010/main" val="147595203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136776" y="593726"/>
            <a:ext cx="6551613" cy="404813"/>
          </a:xfrm>
        </p:spPr>
        <p:txBody>
          <a:bodyPr/>
          <a:lstStyle/>
          <a:p>
            <a:r>
              <a:rPr lang="en-GB" dirty="0"/>
              <a:t>Introduction </a:t>
            </a:r>
          </a:p>
        </p:txBody>
      </p:sp>
      <p:sp>
        <p:nvSpPr>
          <p:cNvPr id="18435" name="Content Placeholder 2"/>
          <p:cNvSpPr>
            <a:spLocks noGrp="1"/>
          </p:cNvSpPr>
          <p:nvPr>
            <p:ph idx="1"/>
          </p:nvPr>
        </p:nvSpPr>
        <p:spPr bwMode="auto">
          <a:xfrm>
            <a:off x="2136775" y="1584325"/>
            <a:ext cx="7918450" cy="4610100"/>
          </a:xfrm>
        </p:spPr>
        <p:txBody>
          <a:bodyPr wrap="square" numCol="1" anchor="t" anchorCtr="0" compatLnSpc="1">
            <a:prstTxWarp prst="textNoShape">
              <a:avLst/>
            </a:prstTxWarp>
            <a:normAutofit/>
          </a:bodyPr>
          <a:lstStyle/>
          <a:p>
            <a:r>
              <a:rPr lang="en-GB" dirty="0"/>
              <a:t>Higher education has lots of benefits </a:t>
            </a:r>
          </a:p>
          <a:p>
            <a:pPr lvl="3"/>
            <a:r>
              <a:rPr lang="en-GB" dirty="0"/>
              <a:t>Wider than just the private benefits </a:t>
            </a:r>
          </a:p>
          <a:p>
            <a:pPr lvl="5"/>
            <a:r>
              <a:rPr lang="en-GB" dirty="0"/>
              <a:t>Strong case for a government subsidy </a:t>
            </a:r>
          </a:p>
          <a:p>
            <a:r>
              <a:rPr lang="en-GB" dirty="0"/>
              <a:t>Higher education has big implications for skill composition of the workforce</a:t>
            </a:r>
          </a:p>
          <a:p>
            <a:pPr lvl="3"/>
            <a:r>
              <a:rPr lang="en-GB" dirty="0"/>
              <a:t>Affected by university and student incentives </a:t>
            </a:r>
          </a:p>
          <a:p>
            <a:pPr lvl="3">
              <a:buNone/>
            </a:pPr>
            <a:r>
              <a:rPr lang="en-GB" dirty="0"/>
              <a:t>		    Design of funding is important </a:t>
            </a:r>
          </a:p>
          <a:p>
            <a:endParaRPr lang="en-GB" dirty="0"/>
          </a:p>
          <a:p>
            <a:r>
              <a:rPr lang="en-GB" dirty="0"/>
              <a:t>There have been big changes to funding in recent years </a:t>
            </a:r>
          </a:p>
          <a:p>
            <a:pPr lvl="3"/>
            <a:r>
              <a:rPr lang="en-GB" dirty="0"/>
              <a:t>Affected both the subsidy and incentives </a:t>
            </a:r>
          </a:p>
        </p:txBody>
      </p:sp>
      <p:sp>
        <p:nvSpPr>
          <p:cNvPr id="18436" name="Date Placeholder 3"/>
          <p:cNvSpPr>
            <a:spLocks noGrp="1"/>
          </p:cNvSpPr>
          <p:nvPr>
            <p:ph type="dt" sz="quarter" idx="10"/>
          </p:nvPr>
        </p:nvSpPr>
        <p:spPr bwMode="auto">
          <a:noFill/>
          <a:ln>
            <a:miter lim="800000"/>
            <a:headEnd/>
            <a:tailEnd/>
          </a:ln>
        </p:spPr>
        <p:txBody>
          <a:bodyPr/>
          <a:lstStyle/>
          <a:p>
            <a:pPr fontAlgn="base">
              <a:spcBef>
                <a:spcPct val="0"/>
              </a:spcBef>
              <a:spcAft>
                <a:spcPct val="0"/>
              </a:spcAft>
            </a:pPr>
            <a:r>
              <a:rPr lang="en-US">
                <a:solidFill>
                  <a:srgbClr val="317B52"/>
                </a:solidFill>
                <a:cs typeface="Arial" charset="0"/>
              </a:rPr>
              <a:t>© Institute for Fiscal Studies  </a:t>
            </a:r>
            <a:endParaRPr lang="en-GB">
              <a:solidFill>
                <a:srgbClr val="317B52"/>
              </a:solidFill>
              <a:cs typeface="Arial" charset="0"/>
            </a:endParaRPr>
          </a:p>
        </p:txBody>
      </p:sp>
      <p:sp>
        <p:nvSpPr>
          <p:cNvPr id="5" name="Footer Placeholder 4"/>
          <p:cNvSpPr>
            <a:spLocks noGrp="1"/>
          </p:cNvSpPr>
          <p:nvPr>
            <p:ph type="ftr" sz="quarter" idx="11"/>
          </p:nvPr>
        </p:nvSpPr>
        <p:spPr/>
        <p:txBody>
          <a:bodyPr/>
          <a:lstStyle/>
          <a:p>
            <a:pPr>
              <a:defRPr/>
            </a:pPr>
            <a:r>
              <a:rPr lang="en-GB" dirty="0">
                <a:solidFill>
                  <a:srgbClr val="317B52"/>
                </a:solidFill>
                <a:latin typeface="Noto Sans"/>
              </a:rPr>
              <a:t>IFS Higher Education research</a:t>
            </a:r>
          </a:p>
        </p:txBody>
      </p:sp>
      <p:sp>
        <p:nvSpPr>
          <p:cNvPr id="6" name="Right Arrow 5"/>
          <p:cNvSpPr/>
          <p:nvPr/>
        </p:nvSpPr>
        <p:spPr>
          <a:xfrm>
            <a:off x="2423592" y="2420888"/>
            <a:ext cx="720080" cy="340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latin typeface="Noto Sans"/>
            </a:endParaRPr>
          </a:p>
        </p:txBody>
      </p:sp>
      <p:sp>
        <p:nvSpPr>
          <p:cNvPr id="7" name="Right Arrow 6"/>
          <p:cNvSpPr/>
          <p:nvPr/>
        </p:nvSpPr>
        <p:spPr>
          <a:xfrm>
            <a:off x="2495600" y="4005064"/>
            <a:ext cx="720080" cy="340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latin typeface="Noto Sans"/>
            </a:endParaRPr>
          </a:p>
        </p:txBody>
      </p:sp>
    </p:spTree>
    <p:extLst>
      <p:ext uri="{BB962C8B-B14F-4D97-AF65-F5344CB8AC3E}">
        <p14:creationId xmlns:p14="http://schemas.microsoft.com/office/powerpoint/2010/main" val="392806578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2012 changes to funding</a:t>
            </a:r>
          </a:p>
        </p:txBody>
      </p:sp>
      <p:sp>
        <p:nvSpPr>
          <p:cNvPr id="3" name="Content Placeholder 2"/>
          <p:cNvSpPr>
            <a:spLocks noGrp="1"/>
          </p:cNvSpPr>
          <p:nvPr>
            <p:ph idx="1"/>
          </p:nvPr>
        </p:nvSpPr>
        <p:spPr/>
        <p:txBody>
          <a:bodyPr>
            <a:normAutofit/>
          </a:bodyPr>
          <a:lstStyle/>
          <a:p>
            <a:r>
              <a:rPr lang="en-GB" dirty="0"/>
              <a:t>Concerns about preserving quality/world class reputation</a:t>
            </a:r>
          </a:p>
          <a:p>
            <a:pPr lvl="3"/>
            <a:r>
              <a:rPr lang="en-GB" b="0" dirty="0"/>
              <a:t>Some potential inhibitors of </a:t>
            </a:r>
            <a:r>
              <a:rPr lang="en-GB" dirty="0"/>
              <a:t>high quality:</a:t>
            </a:r>
            <a:endParaRPr lang="en-GB" b="0" dirty="0"/>
          </a:p>
          <a:p>
            <a:pPr lvl="4"/>
            <a:r>
              <a:rPr lang="en-GB" dirty="0"/>
              <a:t>Squeezed university finances </a:t>
            </a:r>
          </a:p>
          <a:p>
            <a:pPr lvl="4"/>
            <a:r>
              <a:rPr lang="en-GB" dirty="0"/>
              <a:t>Limited competitive incentives </a:t>
            </a:r>
          </a:p>
          <a:p>
            <a:r>
              <a:rPr lang="en-GB" dirty="0"/>
              <a:t>	</a:t>
            </a:r>
          </a:p>
          <a:p>
            <a:r>
              <a:rPr lang="en-GB" dirty="0"/>
              <a:t>			</a:t>
            </a:r>
          </a:p>
        </p:txBody>
      </p:sp>
      <p:sp>
        <p:nvSpPr>
          <p:cNvPr id="4" name="Date Placeholder 3"/>
          <p:cNvSpPr>
            <a:spLocks noGrp="1"/>
          </p:cNvSpPr>
          <p:nvPr>
            <p:ph type="dt" sz="half" idx="10"/>
          </p:nvPr>
        </p:nvSpPr>
        <p:spPr/>
        <p:txBody>
          <a:bodyPr/>
          <a:lstStyle/>
          <a:p>
            <a:pPr fontAlgn="base">
              <a:spcBef>
                <a:spcPct val="0"/>
              </a:spcBef>
              <a:spcAft>
                <a:spcPct val="0"/>
              </a:spcAft>
              <a:defRPr/>
            </a:pPr>
            <a:r>
              <a:rPr lang="en-US">
                <a:solidFill>
                  <a:srgbClr val="317B52"/>
                </a:solidFill>
                <a:cs typeface="Arial" charset="0"/>
              </a:rPr>
              <a:t>© Institute for Fiscal Studies  </a:t>
            </a:r>
            <a:endParaRPr lang="en-GB">
              <a:solidFill>
                <a:srgbClr val="317B52"/>
              </a:solidFill>
              <a:cs typeface="Arial" charset="0"/>
            </a:endParaRPr>
          </a:p>
        </p:txBody>
      </p:sp>
      <p:sp>
        <p:nvSpPr>
          <p:cNvPr id="5" name="Footer Placeholder 4"/>
          <p:cNvSpPr>
            <a:spLocks noGrp="1"/>
          </p:cNvSpPr>
          <p:nvPr>
            <p:ph type="ftr" sz="quarter" idx="11"/>
          </p:nvPr>
        </p:nvSpPr>
        <p:spPr/>
        <p:txBody>
          <a:bodyPr/>
          <a:lstStyle/>
          <a:p>
            <a:pPr>
              <a:defRPr/>
            </a:pPr>
            <a:r>
              <a:rPr lang="en-GB" dirty="0">
                <a:solidFill>
                  <a:srgbClr val="317B52"/>
                </a:solidFill>
                <a:latin typeface="Noto Sans"/>
              </a:rPr>
              <a:t>IFS Higher Education research</a:t>
            </a:r>
          </a:p>
        </p:txBody>
      </p:sp>
    </p:spTree>
    <p:extLst>
      <p:ext uri="{BB962C8B-B14F-4D97-AF65-F5344CB8AC3E}">
        <p14:creationId xmlns:p14="http://schemas.microsoft.com/office/powerpoint/2010/main" val="280806292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2012 changes to funding</a:t>
            </a:r>
          </a:p>
        </p:txBody>
      </p:sp>
      <p:sp>
        <p:nvSpPr>
          <p:cNvPr id="3" name="Content Placeholder 2"/>
          <p:cNvSpPr>
            <a:spLocks noGrp="1"/>
          </p:cNvSpPr>
          <p:nvPr>
            <p:ph idx="1"/>
          </p:nvPr>
        </p:nvSpPr>
        <p:spPr/>
        <p:txBody>
          <a:bodyPr>
            <a:normAutofit/>
          </a:bodyPr>
          <a:lstStyle/>
          <a:p>
            <a:r>
              <a:rPr lang="en-GB" dirty="0"/>
              <a:t>Concerns about preserving quality/world class reputation</a:t>
            </a:r>
          </a:p>
          <a:p>
            <a:pPr lvl="3"/>
            <a:r>
              <a:rPr lang="en-GB" b="0" dirty="0"/>
              <a:t>Some potential </a:t>
            </a:r>
            <a:r>
              <a:rPr lang="en-GB" dirty="0"/>
              <a:t>inhibitor</a:t>
            </a:r>
            <a:r>
              <a:rPr lang="en-GB" b="0" dirty="0"/>
              <a:t>s of high quality: </a:t>
            </a:r>
          </a:p>
          <a:p>
            <a:pPr lvl="4"/>
            <a:r>
              <a:rPr lang="en-GB" dirty="0"/>
              <a:t>Squeezed university finances </a:t>
            </a:r>
          </a:p>
          <a:p>
            <a:pPr lvl="4"/>
            <a:r>
              <a:rPr lang="en-GB" dirty="0"/>
              <a:t>Limited competitive incentives </a:t>
            </a:r>
          </a:p>
          <a:p>
            <a:r>
              <a:rPr lang="en-GB" dirty="0"/>
              <a:t>	</a:t>
            </a:r>
          </a:p>
          <a:p>
            <a:r>
              <a:rPr lang="en-GB" dirty="0"/>
              <a:t>	Big increase in tuition fee cap (to £9,000) in 2012 </a:t>
            </a:r>
          </a:p>
          <a:p>
            <a:pPr lvl="3"/>
            <a:r>
              <a:rPr lang="en-GB" dirty="0"/>
              <a:t>Increase university funding </a:t>
            </a:r>
          </a:p>
          <a:p>
            <a:pPr lvl="3"/>
            <a:r>
              <a:rPr lang="en-GB" dirty="0"/>
              <a:t>Make students hold universities more accountable </a:t>
            </a:r>
          </a:p>
          <a:p>
            <a:r>
              <a:rPr lang="en-GB" dirty="0"/>
              <a:t>		</a:t>
            </a:r>
          </a:p>
        </p:txBody>
      </p:sp>
      <p:sp>
        <p:nvSpPr>
          <p:cNvPr id="4" name="Date Placeholder 3"/>
          <p:cNvSpPr>
            <a:spLocks noGrp="1"/>
          </p:cNvSpPr>
          <p:nvPr>
            <p:ph type="dt" sz="half" idx="10"/>
          </p:nvPr>
        </p:nvSpPr>
        <p:spPr/>
        <p:txBody>
          <a:bodyPr/>
          <a:lstStyle/>
          <a:p>
            <a:pPr fontAlgn="base">
              <a:spcBef>
                <a:spcPct val="0"/>
              </a:spcBef>
              <a:spcAft>
                <a:spcPct val="0"/>
              </a:spcAft>
              <a:defRPr/>
            </a:pPr>
            <a:r>
              <a:rPr lang="en-US">
                <a:solidFill>
                  <a:srgbClr val="317B52"/>
                </a:solidFill>
                <a:cs typeface="Arial" charset="0"/>
              </a:rPr>
              <a:t>© Institute for Fiscal Studies  </a:t>
            </a:r>
            <a:endParaRPr lang="en-GB">
              <a:solidFill>
                <a:srgbClr val="317B52"/>
              </a:solidFill>
              <a:cs typeface="Arial" charset="0"/>
            </a:endParaRPr>
          </a:p>
        </p:txBody>
      </p:sp>
      <p:sp>
        <p:nvSpPr>
          <p:cNvPr id="5" name="Footer Placeholder 4"/>
          <p:cNvSpPr>
            <a:spLocks noGrp="1"/>
          </p:cNvSpPr>
          <p:nvPr>
            <p:ph type="ftr" sz="quarter" idx="11"/>
          </p:nvPr>
        </p:nvSpPr>
        <p:spPr/>
        <p:txBody>
          <a:bodyPr/>
          <a:lstStyle/>
          <a:p>
            <a:pPr>
              <a:defRPr/>
            </a:pPr>
            <a:r>
              <a:rPr lang="en-GB" dirty="0">
                <a:solidFill>
                  <a:srgbClr val="317B52"/>
                </a:solidFill>
                <a:latin typeface="Noto Sans"/>
              </a:rPr>
              <a:t>IFS Higher Education research</a:t>
            </a:r>
          </a:p>
        </p:txBody>
      </p:sp>
      <p:sp>
        <p:nvSpPr>
          <p:cNvPr id="6" name="Right Arrow 5"/>
          <p:cNvSpPr/>
          <p:nvPr/>
        </p:nvSpPr>
        <p:spPr>
          <a:xfrm>
            <a:off x="864761" y="3777889"/>
            <a:ext cx="720080" cy="340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latin typeface="Noto Sans"/>
            </a:endParaRPr>
          </a:p>
        </p:txBody>
      </p:sp>
    </p:spTree>
    <p:extLst>
      <p:ext uri="{BB962C8B-B14F-4D97-AF65-F5344CB8AC3E}">
        <p14:creationId xmlns:p14="http://schemas.microsoft.com/office/powerpoint/2010/main" val="29463152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2012 changes to funding</a:t>
            </a:r>
          </a:p>
        </p:txBody>
      </p:sp>
      <p:sp>
        <p:nvSpPr>
          <p:cNvPr id="3" name="Content Placeholder 2"/>
          <p:cNvSpPr>
            <a:spLocks noGrp="1"/>
          </p:cNvSpPr>
          <p:nvPr>
            <p:ph idx="1"/>
          </p:nvPr>
        </p:nvSpPr>
        <p:spPr/>
        <p:txBody>
          <a:bodyPr>
            <a:normAutofit/>
          </a:bodyPr>
          <a:lstStyle/>
          <a:p>
            <a:r>
              <a:rPr lang="en-GB" dirty="0"/>
              <a:t>Concerns about preserving quality/world class reputation</a:t>
            </a:r>
          </a:p>
          <a:p>
            <a:pPr lvl="3"/>
            <a:r>
              <a:rPr lang="en-GB" b="0" dirty="0"/>
              <a:t>Some potential inhibitors of high quality: </a:t>
            </a:r>
          </a:p>
          <a:p>
            <a:pPr lvl="4"/>
            <a:r>
              <a:rPr lang="en-GB" dirty="0"/>
              <a:t>Squeezed university finances </a:t>
            </a:r>
          </a:p>
          <a:p>
            <a:pPr lvl="4"/>
            <a:r>
              <a:rPr lang="en-GB" dirty="0"/>
              <a:t>Limited competitive incentives </a:t>
            </a:r>
          </a:p>
          <a:p>
            <a:r>
              <a:rPr lang="en-GB" dirty="0"/>
              <a:t>	</a:t>
            </a:r>
          </a:p>
          <a:p>
            <a:r>
              <a:rPr lang="en-GB" dirty="0"/>
              <a:t>	Big increase in tuition fee cap (to £9,000) in 2012 </a:t>
            </a:r>
          </a:p>
          <a:p>
            <a:pPr lvl="3"/>
            <a:r>
              <a:rPr lang="en-GB" dirty="0"/>
              <a:t>Increase university funding </a:t>
            </a:r>
          </a:p>
          <a:p>
            <a:pPr lvl="3"/>
            <a:r>
              <a:rPr lang="en-GB" dirty="0"/>
              <a:t>Make students hold universities more accountable </a:t>
            </a:r>
          </a:p>
          <a:p>
            <a:r>
              <a:rPr lang="en-GB" dirty="0"/>
              <a:t>KEY: expected competition on fees but that didn’t happen</a:t>
            </a:r>
          </a:p>
          <a:p>
            <a:r>
              <a:rPr lang="en-GB" dirty="0"/>
              <a:t>		</a:t>
            </a:r>
          </a:p>
        </p:txBody>
      </p:sp>
      <p:sp>
        <p:nvSpPr>
          <p:cNvPr id="4" name="Date Placeholder 3"/>
          <p:cNvSpPr>
            <a:spLocks noGrp="1"/>
          </p:cNvSpPr>
          <p:nvPr>
            <p:ph type="dt" sz="half" idx="10"/>
          </p:nvPr>
        </p:nvSpPr>
        <p:spPr/>
        <p:txBody>
          <a:bodyPr/>
          <a:lstStyle/>
          <a:p>
            <a:pPr fontAlgn="base">
              <a:spcBef>
                <a:spcPct val="0"/>
              </a:spcBef>
              <a:spcAft>
                <a:spcPct val="0"/>
              </a:spcAft>
              <a:defRPr/>
            </a:pPr>
            <a:r>
              <a:rPr lang="en-US">
                <a:solidFill>
                  <a:srgbClr val="317B52"/>
                </a:solidFill>
                <a:cs typeface="Arial" charset="0"/>
              </a:rPr>
              <a:t>© Institute for Fiscal Studies  </a:t>
            </a:r>
            <a:endParaRPr lang="en-GB">
              <a:solidFill>
                <a:srgbClr val="317B52"/>
              </a:solidFill>
              <a:cs typeface="Arial" charset="0"/>
            </a:endParaRPr>
          </a:p>
        </p:txBody>
      </p:sp>
      <p:sp>
        <p:nvSpPr>
          <p:cNvPr id="5" name="Footer Placeholder 4"/>
          <p:cNvSpPr>
            <a:spLocks noGrp="1"/>
          </p:cNvSpPr>
          <p:nvPr>
            <p:ph type="ftr" sz="quarter" idx="11"/>
          </p:nvPr>
        </p:nvSpPr>
        <p:spPr/>
        <p:txBody>
          <a:bodyPr/>
          <a:lstStyle/>
          <a:p>
            <a:pPr>
              <a:defRPr/>
            </a:pPr>
            <a:r>
              <a:rPr lang="en-GB" dirty="0">
                <a:solidFill>
                  <a:srgbClr val="317B52"/>
                </a:solidFill>
                <a:latin typeface="Noto Sans"/>
              </a:rPr>
              <a:t>IFS Higher Education research</a:t>
            </a:r>
          </a:p>
        </p:txBody>
      </p:sp>
      <p:sp>
        <p:nvSpPr>
          <p:cNvPr id="7" name="Right Arrow 5">
            <a:extLst>
              <a:ext uri="{FF2B5EF4-FFF2-40B4-BE49-F238E27FC236}">
                <a16:creationId xmlns:a16="http://schemas.microsoft.com/office/drawing/2014/main" xmlns="" id="{48F7A9A3-645C-4F86-959D-49154BDCB9DF}"/>
              </a:ext>
            </a:extLst>
          </p:cNvPr>
          <p:cNvSpPr/>
          <p:nvPr/>
        </p:nvSpPr>
        <p:spPr>
          <a:xfrm>
            <a:off x="864761" y="3777889"/>
            <a:ext cx="720080" cy="340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latin typeface="Noto Sans"/>
            </a:endParaRPr>
          </a:p>
        </p:txBody>
      </p:sp>
    </p:spTree>
    <p:extLst>
      <p:ext uri="{BB962C8B-B14F-4D97-AF65-F5344CB8AC3E}">
        <p14:creationId xmlns:p14="http://schemas.microsoft.com/office/powerpoint/2010/main" val="99863195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85809-CECB-49E8-9EC4-40579871FA08}"/>
              </a:ext>
            </a:extLst>
          </p:cNvPr>
          <p:cNvSpPr>
            <a:spLocks noGrp="1"/>
          </p:cNvSpPr>
          <p:nvPr>
            <p:ph type="title"/>
          </p:nvPr>
        </p:nvSpPr>
        <p:spPr>
          <a:xfrm>
            <a:off x="2136000" y="593252"/>
            <a:ext cx="6552288" cy="404728"/>
          </a:xfrm>
        </p:spPr>
        <p:txBody>
          <a:bodyPr/>
          <a:lstStyle/>
          <a:p>
            <a:r>
              <a:rPr lang="en-GB" dirty="0"/>
              <a:t>Major implications </a:t>
            </a:r>
          </a:p>
        </p:txBody>
      </p:sp>
      <p:sp>
        <p:nvSpPr>
          <p:cNvPr id="3" name="Content Placeholder 2">
            <a:extLst>
              <a:ext uri="{FF2B5EF4-FFF2-40B4-BE49-F238E27FC236}">
                <a16:creationId xmlns:a16="http://schemas.microsoft.com/office/drawing/2014/main" xmlns="" id="{0FC5B54D-45AF-437E-8D09-5F81AC24B186}"/>
              </a:ext>
            </a:extLst>
          </p:cNvPr>
          <p:cNvSpPr>
            <a:spLocks noGrp="1"/>
          </p:cNvSpPr>
          <p:nvPr>
            <p:ph idx="1"/>
          </p:nvPr>
        </p:nvSpPr>
        <p:spPr/>
        <p:txBody>
          <a:bodyPr/>
          <a:lstStyle/>
          <a:p>
            <a:endParaRPr lang="en-GB" b="0" dirty="0"/>
          </a:p>
          <a:p>
            <a:pPr marL="342900" indent="-342900">
              <a:buFont typeface="+mj-lt"/>
              <a:buAutoNum type="arabicPeriod"/>
            </a:pPr>
            <a:r>
              <a:rPr lang="en-GB" b="0" dirty="0"/>
              <a:t>University funding did go up by 25% – but big (unintended) changes in the incentives of universities to provide different courses.</a:t>
            </a:r>
          </a:p>
          <a:p>
            <a:pPr marL="342900" indent="-342900"/>
            <a:endParaRPr lang="en-GB" b="0" dirty="0"/>
          </a:p>
        </p:txBody>
      </p:sp>
      <p:sp>
        <p:nvSpPr>
          <p:cNvPr id="4" name="Date Placeholder 3">
            <a:extLst>
              <a:ext uri="{FF2B5EF4-FFF2-40B4-BE49-F238E27FC236}">
                <a16:creationId xmlns:a16="http://schemas.microsoft.com/office/drawing/2014/main" xmlns="" id="{65965049-5BC1-4320-AC26-68D552F358FA}"/>
              </a:ext>
            </a:extLst>
          </p:cNvPr>
          <p:cNvSpPr>
            <a:spLocks noGrp="1"/>
          </p:cNvSpPr>
          <p:nvPr>
            <p:ph type="dt" sz="half" idx="10"/>
          </p:nvPr>
        </p:nvSpPr>
        <p:spPr/>
        <p:txBody>
          <a:bodyPr/>
          <a:lstStyle/>
          <a:p>
            <a:pPr fontAlgn="base">
              <a:spcBef>
                <a:spcPct val="0"/>
              </a:spcBef>
              <a:spcAft>
                <a:spcPct val="0"/>
              </a:spcAft>
              <a:defRPr/>
            </a:pPr>
            <a:r>
              <a:rPr lang="en-US">
                <a:solidFill>
                  <a:srgbClr val="317B52"/>
                </a:solidFill>
                <a:cs typeface="Arial" charset="0"/>
              </a:rPr>
              <a:t>© Institute for Fiscal Studies  </a:t>
            </a:r>
            <a:endParaRPr lang="en-GB">
              <a:solidFill>
                <a:srgbClr val="317B52"/>
              </a:solidFill>
              <a:cs typeface="Arial" charset="0"/>
            </a:endParaRPr>
          </a:p>
        </p:txBody>
      </p:sp>
      <p:sp>
        <p:nvSpPr>
          <p:cNvPr id="5" name="Footer Placeholder 4">
            <a:extLst>
              <a:ext uri="{FF2B5EF4-FFF2-40B4-BE49-F238E27FC236}">
                <a16:creationId xmlns:a16="http://schemas.microsoft.com/office/drawing/2014/main" xmlns="" id="{4D72A251-006D-4D90-ABEA-B4CB1CA8D098}"/>
              </a:ext>
            </a:extLst>
          </p:cNvPr>
          <p:cNvSpPr>
            <a:spLocks noGrp="1"/>
          </p:cNvSpPr>
          <p:nvPr>
            <p:ph type="ftr" sz="quarter" idx="11"/>
          </p:nvPr>
        </p:nvSpPr>
        <p:spPr/>
        <p:txBody>
          <a:bodyPr/>
          <a:lstStyle/>
          <a:p>
            <a:pPr>
              <a:defRPr/>
            </a:pPr>
            <a:r>
              <a:rPr lang="en-GB" dirty="0">
                <a:solidFill>
                  <a:srgbClr val="317B52"/>
                </a:solidFill>
                <a:latin typeface="Noto Sans"/>
              </a:rPr>
              <a:t>IFS Higher Education research</a:t>
            </a:r>
          </a:p>
        </p:txBody>
      </p:sp>
    </p:spTree>
    <p:extLst>
      <p:ext uri="{BB962C8B-B14F-4D97-AF65-F5344CB8AC3E}">
        <p14:creationId xmlns:p14="http://schemas.microsoft.com/office/powerpoint/2010/main" val="206315960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136775" y="570360"/>
            <a:ext cx="6262688" cy="338361"/>
          </a:xfrm>
        </p:spPr>
        <p:txBody>
          <a:bodyPr/>
          <a:lstStyle/>
          <a:p>
            <a:r>
              <a:rPr lang="en-GB" sz="2200" dirty="0">
                <a:solidFill>
                  <a:schemeClr val="accent2"/>
                </a:solidFill>
              </a:rPr>
              <a:t>1. Changes in university incentives  </a:t>
            </a:r>
            <a:r>
              <a:rPr lang="en-GB" dirty="0"/>
              <a:t/>
            </a:r>
            <a:br>
              <a:rPr lang="en-GB" dirty="0"/>
            </a:br>
            <a:r>
              <a:rPr lang="en-GB" dirty="0"/>
              <a:t/>
            </a:r>
            <a:br>
              <a:rPr lang="en-GB" dirty="0"/>
            </a:br>
            <a:endParaRPr lang="en-GB" dirty="0"/>
          </a:p>
        </p:txBody>
      </p:sp>
      <p:graphicFrame>
        <p:nvGraphicFramePr>
          <p:cNvPr id="7" name="Content Placeholder 6"/>
          <p:cNvGraphicFramePr>
            <a:graphicFrameLocks noGrp="1"/>
          </p:cNvGraphicFramePr>
          <p:nvPr>
            <p:ph idx="1"/>
          </p:nvPr>
        </p:nvGraphicFramePr>
        <p:xfrm>
          <a:off x="2207568" y="1700808"/>
          <a:ext cx="7271592" cy="4176464"/>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5"/>
          <p:cNvSpPr>
            <a:spLocks noGrp="1"/>
          </p:cNvSpPr>
          <p:nvPr>
            <p:ph type="ftr" sz="quarter" idx="15"/>
          </p:nvPr>
        </p:nvSpPr>
        <p:spPr/>
        <p:txBody>
          <a:bodyPr/>
          <a:lstStyle/>
          <a:p>
            <a:pPr>
              <a:defRPr/>
            </a:pPr>
            <a:r>
              <a:rPr lang="en-GB" dirty="0">
                <a:solidFill>
                  <a:srgbClr val="317B52"/>
                </a:solidFill>
                <a:latin typeface="Noto Sans"/>
              </a:rPr>
              <a:t>IFS Higher Education research</a:t>
            </a:r>
          </a:p>
        </p:txBody>
      </p:sp>
    </p:spTree>
    <p:extLst>
      <p:ext uri="{BB962C8B-B14F-4D97-AF65-F5344CB8AC3E}">
        <p14:creationId xmlns:p14="http://schemas.microsoft.com/office/powerpoint/2010/main" val="1299675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F985FB-8A56-4A56-8FF4-42F09C933E0C}"/>
              </a:ext>
            </a:extLst>
          </p:cNvPr>
          <p:cNvSpPr txBox="1">
            <a:spLocks noGrp="1"/>
          </p:cNvSpPr>
          <p:nvPr>
            <p:ph type="ctrTitle"/>
          </p:nvPr>
        </p:nvSpPr>
        <p:spPr/>
        <p:txBody>
          <a:bodyPr/>
          <a:lstStyle/>
          <a:p>
            <a:pPr lvl="0"/>
            <a:r>
              <a:rPr lang="en-GB"/>
              <a:t>Appraisal of the current system</a:t>
            </a:r>
          </a:p>
        </p:txBody>
      </p:sp>
      <p:sp>
        <p:nvSpPr>
          <p:cNvPr id="3" name="Subtitle 2">
            <a:extLst>
              <a:ext uri="{FF2B5EF4-FFF2-40B4-BE49-F238E27FC236}">
                <a16:creationId xmlns:a16="http://schemas.microsoft.com/office/drawing/2014/main" xmlns="" id="{D0085809-B505-46C7-8541-E900D00285F8}"/>
              </a:ext>
            </a:extLst>
          </p:cNvPr>
          <p:cNvSpPr txBox="1">
            <a:spLocks noGrp="1"/>
          </p:cNvSpPr>
          <p:nvPr>
            <p:ph type="subTitle" idx="1"/>
          </p:nvPr>
        </p:nvSpPr>
        <p:spPr/>
        <p:txBody>
          <a:bodyPr/>
          <a:lstStyle/>
          <a:p>
            <a:pPr lvl="0"/>
            <a:r>
              <a:rPr lang="en-GB"/>
              <a:t>David Robinson, Director, Post-16 &amp; Skills, Education Policy Institute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85809-CECB-49E8-9EC4-40579871FA08}"/>
              </a:ext>
            </a:extLst>
          </p:cNvPr>
          <p:cNvSpPr>
            <a:spLocks noGrp="1"/>
          </p:cNvSpPr>
          <p:nvPr>
            <p:ph type="title"/>
          </p:nvPr>
        </p:nvSpPr>
        <p:spPr>
          <a:xfrm>
            <a:off x="2136000" y="593252"/>
            <a:ext cx="6552288" cy="404728"/>
          </a:xfrm>
        </p:spPr>
        <p:txBody>
          <a:bodyPr/>
          <a:lstStyle/>
          <a:p>
            <a:r>
              <a:rPr lang="en-GB" dirty="0"/>
              <a:t>Major implications </a:t>
            </a:r>
          </a:p>
        </p:txBody>
      </p:sp>
      <p:sp>
        <p:nvSpPr>
          <p:cNvPr id="3" name="Content Placeholder 2">
            <a:extLst>
              <a:ext uri="{FF2B5EF4-FFF2-40B4-BE49-F238E27FC236}">
                <a16:creationId xmlns:a16="http://schemas.microsoft.com/office/drawing/2014/main" xmlns="" id="{0FC5B54D-45AF-437E-8D09-5F81AC24B186}"/>
              </a:ext>
            </a:extLst>
          </p:cNvPr>
          <p:cNvSpPr>
            <a:spLocks noGrp="1"/>
          </p:cNvSpPr>
          <p:nvPr>
            <p:ph idx="1"/>
          </p:nvPr>
        </p:nvSpPr>
        <p:spPr/>
        <p:txBody>
          <a:bodyPr/>
          <a:lstStyle/>
          <a:p>
            <a:endParaRPr lang="en-GB" b="0" dirty="0"/>
          </a:p>
          <a:p>
            <a:pPr marL="342900" indent="-342900">
              <a:buFont typeface="+mj-lt"/>
              <a:buAutoNum type="arabicPeriod"/>
            </a:pPr>
            <a:r>
              <a:rPr lang="en-GB" b="0" dirty="0">
                <a:solidFill>
                  <a:schemeClr val="tx1">
                    <a:lumMod val="40000"/>
                    <a:lumOff val="60000"/>
                  </a:schemeClr>
                </a:solidFill>
              </a:rPr>
              <a:t>University funding did go up by 25% – but big (unintended) changes in the incentives of universities to provide different courses.</a:t>
            </a:r>
          </a:p>
          <a:p>
            <a:pPr marL="342900" indent="-342900">
              <a:buFont typeface="+mj-lt"/>
              <a:buAutoNum type="arabicPeriod"/>
            </a:pPr>
            <a:endParaRPr lang="en-GB" b="0" dirty="0"/>
          </a:p>
          <a:p>
            <a:pPr marL="342900" indent="-342900">
              <a:buFont typeface="+mj-lt"/>
              <a:buAutoNum type="arabicPeriod"/>
            </a:pPr>
            <a:r>
              <a:rPr lang="en-GB" b="0" dirty="0"/>
              <a:t>Larger than expected government contribution (exacerbated by terrible earnings growth) </a:t>
            </a:r>
          </a:p>
          <a:p>
            <a:pPr marL="342900" indent="-342900">
              <a:buFont typeface="+mj-lt"/>
              <a:buAutoNum type="arabicPeriod"/>
            </a:pPr>
            <a:endParaRPr lang="en-GB" b="0" dirty="0"/>
          </a:p>
          <a:p>
            <a:pPr marL="342900" indent="-342900"/>
            <a:endParaRPr lang="en-GB" b="0" dirty="0"/>
          </a:p>
        </p:txBody>
      </p:sp>
      <p:sp>
        <p:nvSpPr>
          <p:cNvPr id="4" name="Date Placeholder 3">
            <a:extLst>
              <a:ext uri="{FF2B5EF4-FFF2-40B4-BE49-F238E27FC236}">
                <a16:creationId xmlns:a16="http://schemas.microsoft.com/office/drawing/2014/main" xmlns="" id="{65965049-5BC1-4320-AC26-68D552F358FA}"/>
              </a:ext>
            </a:extLst>
          </p:cNvPr>
          <p:cNvSpPr>
            <a:spLocks noGrp="1"/>
          </p:cNvSpPr>
          <p:nvPr>
            <p:ph type="dt" sz="half" idx="10"/>
          </p:nvPr>
        </p:nvSpPr>
        <p:spPr/>
        <p:txBody>
          <a:bodyPr/>
          <a:lstStyle/>
          <a:p>
            <a:pPr fontAlgn="base">
              <a:spcBef>
                <a:spcPct val="0"/>
              </a:spcBef>
              <a:spcAft>
                <a:spcPct val="0"/>
              </a:spcAft>
              <a:defRPr/>
            </a:pPr>
            <a:r>
              <a:rPr lang="en-US">
                <a:solidFill>
                  <a:srgbClr val="317B52"/>
                </a:solidFill>
                <a:cs typeface="Arial" charset="0"/>
              </a:rPr>
              <a:t>© Institute for Fiscal Studies  </a:t>
            </a:r>
            <a:endParaRPr lang="en-GB">
              <a:solidFill>
                <a:srgbClr val="317B52"/>
              </a:solidFill>
              <a:cs typeface="Arial" charset="0"/>
            </a:endParaRPr>
          </a:p>
        </p:txBody>
      </p:sp>
      <p:sp>
        <p:nvSpPr>
          <p:cNvPr id="5" name="Footer Placeholder 4">
            <a:extLst>
              <a:ext uri="{FF2B5EF4-FFF2-40B4-BE49-F238E27FC236}">
                <a16:creationId xmlns:a16="http://schemas.microsoft.com/office/drawing/2014/main" xmlns="" id="{4D72A251-006D-4D90-ABEA-B4CB1CA8D098}"/>
              </a:ext>
            </a:extLst>
          </p:cNvPr>
          <p:cNvSpPr>
            <a:spLocks noGrp="1"/>
          </p:cNvSpPr>
          <p:nvPr>
            <p:ph type="ftr" sz="quarter" idx="11"/>
          </p:nvPr>
        </p:nvSpPr>
        <p:spPr/>
        <p:txBody>
          <a:bodyPr/>
          <a:lstStyle/>
          <a:p>
            <a:pPr>
              <a:defRPr/>
            </a:pPr>
            <a:r>
              <a:rPr lang="en-GB" dirty="0">
                <a:solidFill>
                  <a:srgbClr val="317B52"/>
                </a:solidFill>
                <a:latin typeface="Noto Sans"/>
              </a:rPr>
              <a:t>IFS Higher Education research</a:t>
            </a:r>
          </a:p>
        </p:txBody>
      </p:sp>
    </p:spTree>
    <p:extLst>
      <p:ext uri="{BB962C8B-B14F-4D97-AF65-F5344CB8AC3E}">
        <p14:creationId xmlns:p14="http://schemas.microsoft.com/office/powerpoint/2010/main" val="171214930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Larger than expected </a:t>
            </a:r>
            <a:r>
              <a:rPr lang="en-GB" dirty="0" err="1"/>
              <a:t>gov</a:t>
            </a:r>
            <a:r>
              <a:rPr lang="en-GB" dirty="0"/>
              <a:t>. contribution </a:t>
            </a:r>
          </a:p>
        </p:txBody>
      </p:sp>
      <p:sp>
        <p:nvSpPr>
          <p:cNvPr id="3" name="Content Placeholder 2"/>
          <p:cNvSpPr>
            <a:spLocks noGrp="1"/>
          </p:cNvSpPr>
          <p:nvPr>
            <p:ph idx="1"/>
          </p:nvPr>
        </p:nvSpPr>
        <p:spPr/>
        <p:txBody>
          <a:bodyPr>
            <a:normAutofit/>
          </a:bodyPr>
          <a:lstStyle/>
          <a:p>
            <a:r>
              <a:rPr lang="en-GB" dirty="0"/>
              <a:t>Early estimates of were that long run taxpayer contributions was almost unchanged</a:t>
            </a:r>
          </a:p>
          <a:p>
            <a:pPr lvl="3"/>
            <a:r>
              <a:rPr lang="en-GB" dirty="0"/>
              <a:t>E.g. Crawford and </a:t>
            </a:r>
            <a:r>
              <a:rPr lang="en-GB" dirty="0" err="1"/>
              <a:t>Jin</a:t>
            </a:r>
            <a:r>
              <a:rPr lang="en-GB" dirty="0"/>
              <a:t> (2014) estimate a 5% reduction</a:t>
            </a:r>
          </a:p>
          <a:p>
            <a:pPr lvl="3"/>
            <a:endParaRPr lang="en-GB" dirty="0"/>
          </a:p>
          <a:p>
            <a:pPr lvl="3"/>
            <a:endParaRPr lang="en-GB" dirty="0"/>
          </a:p>
          <a:p>
            <a:pPr lvl="3"/>
            <a:endParaRPr lang="en-GB" dirty="0"/>
          </a:p>
        </p:txBody>
      </p:sp>
      <p:sp>
        <p:nvSpPr>
          <p:cNvPr id="4" name="Date Placeholder 3"/>
          <p:cNvSpPr>
            <a:spLocks noGrp="1"/>
          </p:cNvSpPr>
          <p:nvPr>
            <p:ph type="dt" sz="half" idx="10"/>
          </p:nvPr>
        </p:nvSpPr>
        <p:spPr/>
        <p:txBody>
          <a:bodyPr/>
          <a:lstStyle/>
          <a:p>
            <a:pPr fontAlgn="base">
              <a:spcBef>
                <a:spcPct val="0"/>
              </a:spcBef>
              <a:spcAft>
                <a:spcPct val="0"/>
              </a:spcAft>
              <a:defRPr/>
            </a:pPr>
            <a:r>
              <a:rPr lang="en-US">
                <a:solidFill>
                  <a:srgbClr val="317B52"/>
                </a:solidFill>
                <a:cs typeface="Arial" charset="0"/>
              </a:rPr>
              <a:t>© Institute for Fiscal Studies  </a:t>
            </a:r>
            <a:endParaRPr lang="en-GB">
              <a:solidFill>
                <a:srgbClr val="317B52"/>
              </a:solidFill>
              <a:cs typeface="Arial" charset="0"/>
            </a:endParaRPr>
          </a:p>
        </p:txBody>
      </p:sp>
      <p:sp>
        <p:nvSpPr>
          <p:cNvPr id="5" name="Footer Placeholder 4"/>
          <p:cNvSpPr>
            <a:spLocks noGrp="1"/>
          </p:cNvSpPr>
          <p:nvPr>
            <p:ph type="ftr" sz="quarter" idx="11"/>
          </p:nvPr>
        </p:nvSpPr>
        <p:spPr/>
        <p:txBody>
          <a:bodyPr/>
          <a:lstStyle/>
          <a:p>
            <a:pPr>
              <a:defRPr/>
            </a:pPr>
            <a:r>
              <a:rPr lang="en-GB" dirty="0">
                <a:solidFill>
                  <a:srgbClr val="317B52"/>
                </a:solidFill>
                <a:latin typeface="Noto Sans"/>
              </a:rPr>
              <a:t>IFS Higher Education research</a:t>
            </a:r>
          </a:p>
        </p:txBody>
      </p:sp>
    </p:spTree>
    <p:extLst>
      <p:ext uri="{BB962C8B-B14F-4D97-AF65-F5344CB8AC3E}">
        <p14:creationId xmlns:p14="http://schemas.microsoft.com/office/powerpoint/2010/main" val="251498463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Larger than expected </a:t>
            </a:r>
            <a:r>
              <a:rPr lang="en-GB" dirty="0" err="1"/>
              <a:t>gov</a:t>
            </a:r>
            <a:r>
              <a:rPr lang="en-GB" dirty="0"/>
              <a:t>. contribution </a:t>
            </a:r>
          </a:p>
        </p:txBody>
      </p:sp>
      <p:sp>
        <p:nvSpPr>
          <p:cNvPr id="3" name="Content Placeholder 2"/>
          <p:cNvSpPr>
            <a:spLocks noGrp="1"/>
          </p:cNvSpPr>
          <p:nvPr>
            <p:ph idx="1"/>
          </p:nvPr>
        </p:nvSpPr>
        <p:spPr/>
        <p:txBody>
          <a:bodyPr>
            <a:normAutofit/>
          </a:bodyPr>
          <a:lstStyle/>
          <a:p>
            <a:r>
              <a:rPr lang="en-GB" dirty="0"/>
              <a:t>Early estimates of were that long run taxpayer contributions was almost unchanged</a:t>
            </a:r>
          </a:p>
          <a:p>
            <a:pPr lvl="3"/>
            <a:r>
              <a:rPr lang="en-GB" dirty="0"/>
              <a:t>E.g. Crawford and </a:t>
            </a:r>
            <a:r>
              <a:rPr lang="en-GB" dirty="0" err="1"/>
              <a:t>Jin</a:t>
            </a:r>
            <a:r>
              <a:rPr lang="en-GB" dirty="0"/>
              <a:t> (2014) estimate a 5% reduction</a:t>
            </a:r>
          </a:p>
          <a:p>
            <a:pPr lvl="3"/>
            <a:endParaRPr lang="en-GB" dirty="0"/>
          </a:p>
          <a:p>
            <a:r>
              <a:rPr lang="en-GB" dirty="0"/>
              <a:t>Quite a lot of government squeezing: </a:t>
            </a:r>
          </a:p>
          <a:p>
            <a:pPr lvl="3"/>
            <a:r>
              <a:rPr lang="en-GB" dirty="0"/>
              <a:t>Removal of maintenance grants for poorer students </a:t>
            </a:r>
          </a:p>
          <a:p>
            <a:pPr lvl="3"/>
            <a:r>
              <a:rPr lang="en-GB" dirty="0"/>
              <a:t>Removal of bursaries </a:t>
            </a:r>
          </a:p>
          <a:p>
            <a:pPr lvl="3"/>
            <a:r>
              <a:rPr lang="en-GB" dirty="0"/>
              <a:t>Freezing of tuition fees </a:t>
            </a:r>
          </a:p>
          <a:p>
            <a:pPr lvl="3"/>
            <a:r>
              <a:rPr lang="en-GB" dirty="0"/>
              <a:t>Freezing of the repayment threshold </a:t>
            </a:r>
          </a:p>
          <a:p>
            <a:pPr lvl="3"/>
            <a:r>
              <a:rPr lang="en-GB" dirty="0"/>
              <a:t>Reduction in the discount rate to 0.7%</a:t>
            </a:r>
          </a:p>
          <a:p>
            <a:pPr lvl="3"/>
            <a:endParaRPr lang="en-GB" dirty="0"/>
          </a:p>
          <a:p>
            <a:pPr lvl="3"/>
            <a:endParaRPr lang="en-GB" dirty="0"/>
          </a:p>
        </p:txBody>
      </p:sp>
      <p:sp>
        <p:nvSpPr>
          <p:cNvPr id="4" name="Date Placeholder 3"/>
          <p:cNvSpPr>
            <a:spLocks noGrp="1"/>
          </p:cNvSpPr>
          <p:nvPr>
            <p:ph type="dt" sz="half" idx="10"/>
          </p:nvPr>
        </p:nvSpPr>
        <p:spPr/>
        <p:txBody>
          <a:bodyPr/>
          <a:lstStyle/>
          <a:p>
            <a:pPr fontAlgn="base">
              <a:spcBef>
                <a:spcPct val="0"/>
              </a:spcBef>
              <a:spcAft>
                <a:spcPct val="0"/>
              </a:spcAft>
              <a:defRPr/>
            </a:pPr>
            <a:r>
              <a:rPr lang="en-US">
                <a:solidFill>
                  <a:srgbClr val="317B52"/>
                </a:solidFill>
                <a:cs typeface="Arial" charset="0"/>
              </a:rPr>
              <a:t>© Institute for Fiscal Studies  </a:t>
            </a:r>
            <a:endParaRPr lang="en-GB">
              <a:solidFill>
                <a:srgbClr val="317B52"/>
              </a:solidFill>
              <a:cs typeface="Arial" charset="0"/>
            </a:endParaRPr>
          </a:p>
        </p:txBody>
      </p:sp>
      <p:sp>
        <p:nvSpPr>
          <p:cNvPr id="5" name="Footer Placeholder 4"/>
          <p:cNvSpPr>
            <a:spLocks noGrp="1"/>
          </p:cNvSpPr>
          <p:nvPr>
            <p:ph type="ftr" sz="quarter" idx="11"/>
          </p:nvPr>
        </p:nvSpPr>
        <p:spPr/>
        <p:txBody>
          <a:bodyPr/>
          <a:lstStyle/>
          <a:p>
            <a:pPr>
              <a:defRPr/>
            </a:pPr>
            <a:r>
              <a:rPr lang="en-GB" dirty="0">
                <a:solidFill>
                  <a:srgbClr val="317B52"/>
                </a:solidFill>
                <a:latin typeface="Noto Sans"/>
              </a:rPr>
              <a:t>IFS Higher Education research</a:t>
            </a:r>
          </a:p>
        </p:txBody>
      </p:sp>
    </p:spTree>
    <p:extLst>
      <p:ext uri="{BB962C8B-B14F-4D97-AF65-F5344CB8AC3E}">
        <p14:creationId xmlns:p14="http://schemas.microsoft.com/office/powerpoint/2010/main" val="279426827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big is the government contribution?</a:t>
            </a:r>
          </a:p>
        </p:txBody>
      </p:sp>
      <p:sp>
        <p:nvSpPr>
          <p:cNvPr id="4" name="Date Placeholder 3"/>
          <p:cNvSpPr>
            <a:spLocks noGrp="1"/>
          </p:cNvSpPr>
          <p:nvPr>
            <p:ph type="dt" sz="half" idx="10"/>
          </p:nvPr>
        </p:nvSpPr>
        <p:spPr/>
        <p:txBody>
          <a:bodyPr/>
          <a:lstStyle/>
          <a:p>
            <a:pPr fontAlgn="base">
              <a:spcBef>
                <a:spcPct val="0"/>
              </a:spcBef>
              <a:spcAft>
                <a:spcPct val="0"/>
              </a:spcAft>
              <a:defRPr/>
            </a:pPr>
            <a:r>
              <a:rPr lang="en-US">
                <a:solidFill>
                  <a:srgbClr val="317B52"/>
                </a:solidFill>
                <a:cs typeface="Arial" charset="0"/>
              </a:rPr>
              <a:t>© Institute for Fiscal Studies  </a:t>
            </a:r>
            <a:endParaRPr lang="en-GB">
              <a:solidFill>
                <a:srgbClr val="317B52"/>
              </a:solidFill>
              <a:cs typeface="Arial" charset="0"/>
            </a:endParaRPr>
          </a:p>
        </p:txBody>
      </p:sp>
      <p:sp>
        <p:nvSpPr>
          <p:cNvPr id="5" name="Footer Placeholder 4"/>
          <p:cNvSpPr>
            <a:spLocks noGrp="1"/>
          </p:cNvSpPr>
          <p:nvPr>
            <p:ph type="ftr" sz="quarter" idx="11"/>
          </p:nvPr>
        </p:nvSpPr>
        <p:spPr/>
        <p:txBody>
          <a:bodyPr/>
          <a:lstStyle/>
          <a:p>
            <a:pPr>
              <a:defRPr/>
            </a:pPr>
            <a:r>
              <a:rPr lang="en-GB" dirty="0">
                <a:solidFill>
                  <a:srgbClr val="317B52"/>
                </a:solidFill>
                <a:latin typeface="Noto Sans"/>
              </a:rPr>
              <a:t>IFS Higher Education research</a:t>
            </a:r>
          </a:p>
        </p:txBody>
      </p:sp>
      <p:graphicFrame>
        <p:nvGraphicFramePr>
          <p:cNvPr id="7" name="Content Placeholder 5"/>
          <p:cNvGraphicFramePr>
            <a:graphicFrameLocks noGrp="1"/>
          </p:cNvGraphicFramePr>
          <p:nvPr>
            <p:ph idx="1"/>
            <p:extLst/>
          </p:nvPr>
        </p:nvGraphicFramePr>
        <p:xfrm>
          <a:off x="2136775" y="1619251"/>
          <a:ext cx="791845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396308" y="4715852"/>
            <a:ext cx="648072" cy="369332"/>
          </a:xfrm>
          <a:prstGeom prst="rect">
            <a:avLst/>
          </a:prstGeom>
          <a:noFill/>
        </p:spPr>
        <p:txBody>
          <a:bodyPr wrap="square" rtlCol="0">
            <a:spAutoFit/>
          </a:bodyPr>
          <a:lstStyle/>
          <a:p>
            <a:pPr fontAlgn="base">
              <a:spcBef>
                <a:spcPct val="0"/>
              </a:spcBef>
              <a:spcAft>
                <a:spcPct val="0"/>
              </a:spcAft>
            </a:pPr>
            <a:r>
              <a:rPr lang="en-GB" b="1" dirty="0">
                <a:solidFill>
                  <a:prstClr val="white"/>
                </a:solidFill>
                <a:latin typeface="Arial" charset="0"/>
                <a:cs typeface="Arial" charset="0"/>
              </a:rPr>
              <a:t>61%</a:t>
            </a:r>
          </a:p>
        </p:txBody>
      </p:sp>
      <p:sp>
        <p:nvSpPr>
          <p:cNvPr id="11" name="TextBox 10"/>
          <p:cNvSpPr txBox="1"/>
          <p:nvPr/>
        </p:nvSpPr>
        <p:spPr>
          <a:xfrm>
            <a:off x="3396308" y="2176114"/>
            <a:ext cx="648072" cy="369332"/>
          </a:xfrm>
          <a:prstGeom prst="rect">
            <a:avLst/>
          </a:prstGeom>
          <a:noFill/>
        </p:spPr>
        <p:txBody>
          <a:bodyPr wrap="square" rtlCol="0">
            <a:spAutoFit/>
          </a:bodyPr>
          <a:lstStyle/>
          <a:p>
            <a:pPr fontAlgn="base">
              <a:spcBef>
                <a:spcPct val="0"/>
              </a:spcBef>
              <a:spcAft>
                <a:spcPct val="0"/>
              </a:spcAft>
            </a:pPr>
            <a:r>
              <a:rPr lang="en-GB" b="1" dirty="0">
                <a:solidFill>
                  <a:srgbClr val="333333"/>
                </a:solidFill>
                <a:latin typeface="Arial" charset="0"/>
                <a:cs typeface="Arial" charset="0"/>
              </a:rPr>
              <a:t>39%</a:t>
            </a:r>
          </a:p>
        </p:txBody>
      </p:sp>
      <p:sp>
        <p:nvSpPr>
          <p:cNvPr id="14" name="TextBox 13"/>
          <p:cNvSpPr txBox="1"/>
          <p:nvPr/>
        </p:nvSpPr>
        <p:spPr>
          <a:xfrm>
            <a:off x="3287688" y="1268760"/>
            <a:ext cx="1224136" cy="369332"/>
          </a:xfrm>
          <a:prstGeom prst="rect">
            <a:avLst/>
          </a:prstGeom>
          <a:noFill/>
        </p:spPr>
        <p:txBody>
          <a:bodyPr wrap="square" rtlCol="0">
            <a:spAutoFit/>
          </a:bodyPr>
          <a:lstStyle/>
          <a:p>
            <a:pPr fontAlgn="base">
              <a:spcBef>
                <a:spcPct val="0"/>
              </a:spcBef>
              <a:spcAft>
                <a:spcPct val="0"/>
              </a:spcAft>
            </a:pPr>
            <a:r>
              <a:rPr lang="en-GB" b="1" dirty="0">
                <a:solidFill>
                  <a:srgbClr val="333333"/>
                </a:solidFill>
                <a:latin typeface="Arial" charset="0"/>
                <a:cs typeface="Arial" charset="0"/>
              </a:rPr>
              <a:t>£14.9bn</a:t>
            </a:r>
          </a:p>
        </p:txBody>
      </p:sp>
      <p:sp>
        <p:nvSpPr>
          <p:cNvPr id="17" name="TextBox 16"/>
          <p:cNvSpPr txBox="1"/>
          <p:nvPr/>
        </p:nvSpPr>
        <p:spPr>
          <a:xfrm>
            <a:off x="8184232" y="1124745"/>
            <a:ext cx="1979712" cy="646331"/>
          </a:xfrm>
          <a:prstGeom prst="rect">
            <a:avLst/>
          </a:prstGeom>
          <a:noFill/>
        </p:spPr>
        <p:txBody>
          <a:bodyPr wrap="square" rtlCol="0">
            <a:spAutoFit/>
          </a:bodyPr>
          <a:lstStyle/>
          <a:p>
            <a:pPr fontAlgn="base">
              <a:spcBef>
                <a:spcPct val="0"/>
              </a:spcBef>
              <a:spcAft>
                <a:spcPct val="0"/>
              </a:spcAft>
            </a:pPr>
            <a:r>
              <a:rPr lang="en-GB" b="1" dirty="0">
                <a:solidFill>
                  <a:srgbClr val="333333"/>
                </a:solidFill>
                <a:latin typeface="Arial" charset="0"/>
                <a:cs typeface="Arial" charset="0"/>
              </a:rPr>
              <a:t>Total upfront spending on HE</a:t>
            </a:r>
          </a:p>
        </p:txBody>
      </p:sp>
      <p:sp>
        <p:nvSpPr>
          <p:cNvPr id="18" name="Content Placeholder 3"/>
          <p:cNvSpPr txBox="1">
            <a:spLocks/>
          </p:cNvSpPr>
          <p:nvPr/>
        </p:nvSpPr>
        <p:spPr bwMode="auto">
          <a:xfrm>
            <a:off x="2136404" y="6021288"/>
            <a:ext cx="7920037" cy="216024"/>
          </a:xfrm>
          <a:prstGeom prst="rect">
            <a:avLst/>
          </a:prstGeom>
        </p:spPr>
        <p:txBody>
          <a:bodyPr wrap="square" numCol="1" anchor="t" anchorCtr="0" compatLnSpc="1">
            <a:prstTxWarp prst="textNoShape">
              <a:avLst/>
            </a:prstTxWarp>
          </a:bodyPr>
          <a:lstStyle/>
          <a:p>
            <a:pPr marL="0" lvl="1" fontAlgn="base">
              <a:lnSpc>
                <a:spcPct val="110000"/>
              </a:lnSpc>
              <a:spcBef>
                <a:spcPct val="0"/>
              </a:spcBef>
              <a:spcAft>
                <a:spcPts val="1200"/>
              </a:spcAft>
              <a:defRPr/>
            </a:pPr>
            <a:r>
              <a:rPr lang="en-GB" sz="1000" dirty="0">
                <a:solidFill>
                  <a:srgbClr val="333333"/>
                </a:solidFill>
                <a:latin typeface="Noto Sans"/>
                <a:cs typeface="Arial" charset="0"/>
              </a:rPr>
              <a:t>Note: Excludes spending by students who do not take out loans</a:t>
            </a:r>
          </a:p>
        </p:txBody>
      </p:sp>
    </p:spTree>
    <p:extLst>
      <p:ext uri="{BB962C8B-B14F-4D97-AF65-F5344CB8AC3E}">
        <p14:creationId xmlns:p14="http://schemas.microsoft.com/office/powerpoint/2010/main" val="421637227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big is the government contribution?</a:t>
            </a:r>
          </a:p>
        </p:txBody>
      </p:sp>
      <p:sp>
        <p:nvSpPr>
          <p:cNvPr id="4" name="Date Placeholder 3"/>
          <p:cNvSpPr>
            <a:spLocks noGrp="1"/>
          </p:cNvSpPr>
          <p:nvPr>
            <p:ph type="dt" sz="half" idx="10"/>
          </p:nvPr>
        </p:nvSpPr>
        <p:spPr/>
        <p:txBody>
          <a:bodyPr/>
          <a:lstStyle/>
          <a:p>
            <a:pPr fontAlgn="base">
              <a:spcBef>
                <a:spcPct val="0"/>
              </a:spcBef>
              <a:spcAft>
                <a:spcPct val="0"/>
              </a:spcAft>
              <a:defRPr/>
            </a:pPr>
            <a:r>
              <a:rPr lang="en-US">
                <a:solidFill>
                  <a:srgbClr val="317B52"/>
                </a:solidFill>
                <a:cs typeface="Arial" charset="0"/>
              </a:rPr>
              <a:t>© Institute for Fiscal Studies  </a:t>
            </a:r>
            <a:endParaRPr lang="en-GB">
              <a:solidFill>
                <a:srgbClr val="317B52"/>
              </a:solidFill>
              <a:cs typeface="Arial" charset="0"/>
            </a:endParaRPr>
          </a:p>
        </p:txBody>
      </p:sp>
      <p:sp>
        <p:nvSpPr>
          <p:cNvPr id="5" name="Footer Placeholder 4"/>
          <p:cNvSpPr>
            <a:spLocks noGrp="1"/>
          </p:cNvSpPr>
          <p:nvPr>
            <p:ph type="ftr" sz="quarter" idx="11"/>
          </p:nvPr>
        </p:nvSpPr>
        <p:spPr/>
        <p:txBody>
          <a:bodyPr/>
          <a:lstStyle/>
          <a:p>
            <a:pPr>
              <a:defRPr/>
            </a:pPr>
            <a:r>
              <a:rPr lang="en-GB" dirty="0">
                <a:solidFill>
                  <a:srgbClr val="317B52"/>
                </a:solidFill>
                <a:latin typeface="Noto Sans"/>
              </a:rPr>
              <a:t>IFS Higher Education research</a:t>
            </a:r>
          </a:p>
        </p:txBody>
      </p:sp>
      <p:graphicFrame>
        <p:nvGraphicFramePr>
          <p:cNvPr id="7" name="Content Placeholder 5"/>
          <p:cNvGraphicFramePr>
            <a:graphicFrameLocks noGrp="1"/>
          </p:cNvGraphicFramePr>
          <p:nvPr>
            <p:ph idx="1"/>
            <p:extLst/>
          </p:nvPr>
        </p:nvGraphicFramePr>
        <p:xfrm>
          <a:off x="2136775" y="1619251"/>
          <a:ext cx="791845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396308" y="4715852"/>
            <a:ext cx="648072" cy="369332"/>
          </a:xfrm>
          <a:prstGeom prst="rect">
            <a:avLst/>
          </a:prstGeom>
          <a:noFill/>
        </p:spPr>
        <p:txBody>
          <a:bodyPr wrap="square" rtlCol="0">
            <a:spAutoFit/>
          </a:bodyPr>
          <a:lstStyle/>
          <a:p>
            <a:pPr fontAlgn="base">
              <a:spcBef>
                <a:spcPct val="0"/>
              </a:spcBef>
              <a:spcAft>
                <a:spcPct val="0"/>
              </a:spcAft>
            </a:pPr>
            <a:r>
              <a:rPr lang="en-GB" b="1" dirty="0">
                <a:solidFill>
                  <a:prstClr val="white"/>
                </a:solidFill>
                <a:latin typeface="Arial" charset="0"/>
                <a:cs typeface="Arial" charset="0"/>
              </a:rPr>
              <a:t>61%</a:t>
            </a:r>
          </a:p>
        </p:txBody>
      </p:sp>
      <p:sp>
        <p:nvSpPr>
          <p:cNvPr id="9" name="TextBox 8"/>
          <p:cNvSpPr txBox="1"/>
          <p:nvPr/>
        </p:nvSpPr>
        <p:spPr>
          <a:xfrm>
            <a:off x="4835861" y="4715852"/>
            <a:ext cx="648072" cy="369332"/>
          </a:xfrm>
          <a:prstGeom prst="rect">
            <a:avLst/>
          </a:prstGeom>
          <a:noFill/>
        </p:spPr>
        <p:txBody>
          <a:bodyPr wrap="square" rtlCol="0">
            <a:spAutoFit/>
          </a:bodyPr>
          <a:lstStyle/>
          <a:p>
            <a:pPr fontAlgn="base">
              <a:spcBef>
                <a:spcPct val="0"/>
              </a:spcBef>
              <a:spcAft>
                <a:spcPct val="0"/>
              </a:spcAft>
            </a:pPr>
            <a:r>
              <a:rPr lang="en-GB" b="1" dirty="0">
                <a:solidFill>
                  <a:prstClr val="white"/>
                </a:solidFill>
                <a:latin typeface="Arial" charset="0"/>
                <a:cs typeface="Arial" charset="0"/>
              </a:rPr>
              <a:t>35%</a:t>
            </a:r>
          </a:p>
        </p:txBody>
      </p:sp>
      <p:sp>
        <p:nvSpPr>
          <p:cNvPr id="11" name="TextBox 10"/>
          <p:cNvSpPr txBox="1"/>
          <p:nvPr/>
        </p:nvSpPr>
        <p:spPr>
          <a:xfrm>
            <a:off x="3396308" y="2176114"/>
            <a:ext cx="648072" cy="369332"/>
          </a:xfrm>
          <a:prstGeom prst="rect">
            <a:avLst/>
          </a:prstGeom>
          <a:noFill/>
        </p:spPr>
        <p:txBody>
          <a:bodyPr wrap="square" rtlCol="0">
            <a:spAutoFit/>
          </a:bodyPr>
          <a:lstStyle/>
          <a:p>
            <a:pPr fontAlgn="base">
              <a:spcBef>
                <a:spcPct val="0"/>
              </a:spcBef>
              <a:spcAft>
                <a:spcPct val="0"/>
              </a:spcAft>
            </a:pPr>
            <a:r>
              <a:rPr lang="en-GB" b="1" dirty="0">
                <a:solidFill>
                  <a:srgbClr val="333333"/>
                </a:solidFill>
                <a:latin typeface="Arial" charset="0"/>
                <a:cs typeface="Arial" charset="0"/>
              </a:rPr>
              <a:t>39%</a:t>
            </a:r>
          </a:p>
        </p:txBody>
      </p:sp>
      <p:sp>
        <p:nvSpPr>
          <p:cNvPr id="12" name="TextBox 11"/>
          <p:cNvSpPr txBox="1"/>
          <p:nvPr/>
        </p:nvSpPr>
        <p:spPr>
          <a:xfrm>
            <a:off x="4835716" y="2204864"/>
            <a:ext cx="648072" cy="369332"/>
          </a:xfrm>
          <a:prstGeom prst="rect">
            <a:avLst/>
          </a:prstGeom>
          <a:noFill/>
        </p:spPr>
        <p:txBody>
          <a:bodyPr wrap="square" rtlCol="0">
            <a:spAutoFit/>
          </a:bodyPr>
          <a:lstStyle/>
          <a:p>
            <a:pPr fontAlgn="base">
              <a:spcBef>
                <a:spcPct val="0"/>
              </a:spcBef>
              <a:spcAft>
                <a:spcPct val="0"/>
              </a:spcAft>
            </a:pPr>
            <a:r>
              <a:rPr lang="en-GB" b="1" dirty="0">
                <a:solidFill>
                  <a:srgbClr val="333333"/>
                </a:solidFill>
                <a:latin typeface="Arial" charset="0"/>
                <a:cs typeface="Arial" charset="0"/>
              </a:rPr>
              <a:t>65%</a:t>
            </a:r>
          </a:p>
        </p:txBody>
      </p:sp>
      <p:sp>
        <p:nvSpPr>
          <p:cNvPr id="14" name="TextBox 13"/>
          <p:cNvSpPr txBox="1"/>
          <p:nvPr/>
        </p:nvSpPr>
        <p:spPr>
          <a:xfrm>
            <a:off x="3287688" y="1268760"/>
            <a:ext cx="1224136" cy="369332"/>
          </a:xfrm>
          <a:prstGeom prst="rect">
            <a:avLst/>
          </a:prstGeom>
          <a:noFill/>
        </p:spPr>
        <p:txBody>
          <a:bodyPr wrap="square" rtlCol="0">
            <a:spAutoFit/>
          </a:bodyPr>
          <a:lstStyle/>
          <a:p>
            <a:pPr fontAlgn="base">
              <a:spcBef>
                <a:spcPct val="0"/>
              </a:spcBef>
              <a:spcAft>
                <a:spcPct val="0"/>
              </a:spcAft>
            </a:pPr>
            <a:r>
              <a:rPr lang="en-GB" b="1" dirty="0">
                <a:solidFill>
                  <a:srgbClr val="333333"/>
                </a:solidFill>
                <a:latin typeface="Arial" charset="0"/>
                <a:cs typeface="Arial" charset="0"/>
              </a:rPr>
              <a:t>£14.9bn</a:t>
            </a:r>
          </a:p>
        </p:txBody>
      </p:sp>
      <p:sp>
        <p:nvSpPr>
          <p:cNvPr id="15" name="TextBox 14"/>
          <p:cNvSpPr txBox="1"/>
          <p:nvPr/>
        </p:nvSpPr>
        <p:spPr>
          <a:xfrm>
            <a:off x="5015880" y="1268760"/>
            <a:ext cx="1112778" cy="369332"/>
          </a:xfrm>
          <a:prstGeom prst="rect">
            <a:avLst/>
          </a:prstGeom>
          <a:noFill/>
        </p:spPr>
        <p:txBody>
          <a:bodyPr wrap="square" rtlCol="0">
            <a:spAutoFit/>
          </a:bodyPr>
          <a:lstStyle/>
          <a:p>
            <a:pPr fontAlgn="base">
              <a:spcBef>
                <a:spcPct val="0"/>
              </a:spcBef>
              <a:spcAft>
                <a:spcPct val="0"/>
              </a:spcAft>
            </a:pPr>
            <a:r>
              <a:rPr lang="en-GB" b="1" dirty="0">
                <a:solidFill>
                  <a:srgbClr val="333333"/>
                </a:solidFill>
                <a:latin typeface="Arial" charset="0"/>
                <a:cs typeface="Arial" charset="0"/>
              </a:rPr>
              <a:t>£17.0bn</a:t>
            </a:r>
          </a:p>
        </p:txBody>
      </p:sp>
      <p:sp>
        <p:nvSpPr>
          <p:cNvPr id="17" name="TextBox 16"/>
          <p:cNvSpPr txBox="1"/>
          <p:nvPr/>
        </p:nvSpPr>
        <p:spPr>
          <a:xfrm>
            <a:off x="8184232" y="1124745"/>
            <a:ext cx="1979712" cy="646331"/>
          </a:xfrm>
          <a:prstGeom prst="rect">
            <a:avLst/>
          </a:prstGeom>
          <a:noFill/>
        </p:spPr>
        <p:txBody>
          <a:bodyPr wrap="square" rtlCol="0">
            <a:spAutoFit/>
          </a:bodyPr>
          <a:lstStyle/>
          <a:p>
            <a:pPr fontAlgn="base">
              <a:spcBef>
                <a:spcPct val="0"/>
              </a:spcBef>
              <a:spcAft>
                <a:spcPct val="0"/>
              </a:spcAft>
            </a:pPr>
            <a:r>
              <a:rPr lang="en-GB" b="1" dirty="0">
                <a:solidFill>
                  <a:srgbClr val="333333"/>
                </a:solidFill>
                <a:latin typeface="Arial" charset="0"/>
                <a:cs typeface="Arial" charset="0"/>
              </a:rPr>
              <a:t>Total upfront spending on HE</a:t>
            </a:r>
          </a:p>
        </p:txBody>
      </p:sp>
      <p:sp>
        <p:nvSpPr>
          <p:cNvPr id="18" name="Content Placeholder 3"/>
          <p:cNvSpPr txBox="1">
            <a:spLocks/>
          </p:cNvSpPr>
          <p:nvPr/>
        </p:nvSpPr>
        <p:spPr bwMode="auto">
          <a:xfrm>
            <a:off x="2136404" y="6021288"/>
            <a:ext cx="7920037" cy="216024"/>
          </a:xfrm>
          <a:prstGeom prst="rect">
            <a:avLst/>
          </a:prstGeom>
        </p:spPr>
        <p:txBody>
          <a:bodyPr wrap="square" numCol="1" anchor="t" anchorCtr="0" compatLnSpc="1">
            <a:prstTxWarp prst="textNoShape">
              <a:avLst/>
            </a:prstTxWarp>
          </a:bodyPr>
          <a:lstStyle/>
          <a:p>
            <a:pPr marL="0" lvl="1" fontAlgn="base">
              <a:lnSpc>
                <a:spcPct val="110000"/>
              </a:lnSpc>
              <a:spcBef>
                <a:spcPct val="0"/>
              </a:spcBef>
              <a:spcAft>
                <a:spcPts val="1200"/>
              </a:spcAft>
              <a:defRPr/>
            </a:pPr>
            <a:r>
              <a:rPr lang="en-GB" sz="1000" dirty="0">
                <a:solidFill>
                  <a:srgbClr val="333333"/>
                </a:solidFill>
                <a:latin typeface="Noto Sans"/>
                <a:cs typeface="Arial" charset="0"/>
              </a:rPr>
              <a:t>Note: Excludes spending by students who do not take out loans</a:t>
            </a:r>
          </a:p>
        </p:txBody>
      </p:sp>
    </p:spTree>
    <p:extLst>
      <p:ext uri="{BB962C8B-B14F-4D97-AF65-F5344CB8AC3E}">
        <p14:creationId xmlns:p14="http://schemas.microsoft.com/office/powerpoint/2010/main" val="195219085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big is the government contribution?</a:t>
            </a:r>
          </a:p>
        </p:txBody>
      </p:sp>
      <p:sp>
        <p:nvSpPr>
          <p:cNvPr id="4" name="Date Placeholder 3"/>
          <p:cNvSpPr>
            <a:spLocks noGrp="1"/>
          </p:cNvSpPr>
          <p:nvPr>
            <p:ph type="dt" sz="half" idx="10"/>
          </p:nvPr>
        </p:nvSpPr>
        <p:spPr/>
        <p:txBody>
          <a:bodyPr/>
          <a:lstStyle/>
          <a:p>
            <a:pPr fontAlgn="base">
              <a:spcBef>
                <a:spcPct val="0"/>
              </a:spcBef>
              <a:spcAft>
                <a:spcPct val="0"/>
              </a:spcAft>
              <a:defRPr/>
            </a:pPr>
            <a:r>
              <a:rPr lang="en-US">
                <a:solidFill>
                  <a:srgbClr val="317B52"/>
                </a:solidFill>
                <a:cs typeface="Arial" charset="0"/>
              </a:rPr>
              <a:t>© Institute for Fiscal Studies  </a:t>
            </a:r>
            <a:endParaRPr lang="en-GB">
              <a:solidFill>
                <a:srgbClr val="317B52"/>
              </a:solidFill>
              <a:cs typeface="Arial" charset="0"/>
            </a:endParaRPr>
          </a:p>
        </p:txBody>
      </p:sp>
      <p:sp>
        <p:nvSpPr>
          <p:cNvPr id="5" name="Footer Placeholder 4"/>
          <p:cNvSpPr>
            <a:spLocks noGrp="1"/>
          </p:cNvSpPr>
          <p:nvPr>
            <p:ph type="ftr" sz="quarter" idx="11"/>
          </p:nvPr>
        </p:nvSpPr>
        <p:spPr/>
        <p:txBody>
          <a:bodyPr/>
          <a:lstStyle/>
          <a:p>
            <a:pPr>
              <a:defRPr/>
            </a:pPr>
            <a:r>
              <a:rPr lang="en-GB" dirty="0">
                <a:solidFill>
                  <a:srgbClr val="317B52"/>
                </a:solidFill>
                <a:latin typeface="Noto Sans"/>
              </a:rPr>
              <a:t>IFS Higher Education research</a:t>
            </a:r>
          </a:p>
        </p:txBody>
      </p:sp>
      <p:graphicFrame>
        <p:nvGraphicFramePr>
          <p:cNvPr id="7" name="Content Placeholder 5"/>
          <p:cNvGraphicFramePr>
            <a:graphicFrameLocks noGrp="1"/>
          </p:cNvGraphicFramePr>
          <p:nvPr>
            <p:ph idx="1"/>
            <p:extLst/>
          </p:nvPr>
        </p:nvGraphicFramePr>
        <p:xfrm>
          <a:off x="2136775" y="1619251"/>
          <a:ext cx="791845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396308" y="4715852"/>
            <a:ext cx="648072" cy="369332"/>
          </a:xfrm>
          <a:prstGeom prst="rect">
            <a:avLst/>
          </a:prstGeom>
          <a:noFill/>
        </p:spPr>
        <p:txBody>
          <a:bodyPr wrap="square" rtlCol="0">
            <a:spAutoFit/>
          </a:bodyPr>
          <a:lstStyle/>
          <a:p>
            <a:pPr fontAlgn="base">
              <a:spcBef>
                <a:spcPct val="0"/>
              </a:spcBef>
              <a:spcAft>
                <a:spcPct val="0"/>
              </a:spcAft>
            </a:pPr>
            <a:r>
              <a:rPr lang="en-GB" b="1" dirty="0">
                <a:solidFill>
                  <a:prstClr val="white"/>
                </a:solidFill>
                <a:latin typeface="Arial" charset="0"/>
                <a:cs typeface="Arial" charset="0"/>
              </a:rPr>
              <a:t>61%</a:t>
            </a:r>
          </a:p>
        </p:txBody>
      </p:sp>
      <p:sp>
        <p:nvSpPr>
          <p:cNvPr id="9" name="TextBox 8"/>
          <p:cNvSpPr txBox="1"/>
          <p:nvPr/>
        </p:nvSpPr>
        <p:spPr>
          <a:xfrm>
            <a:off x="4835861" y="4715852"/>
            <a:ext cx="648072" cy="369332"/>
          </a:xfrm>
          <a:prstGeom prst="rect">
            <a:avLst/>
          </a:prstGeom>
          <a:noFill/>
        </p:spPr>
        <p:txBody>
          <a:bodyPr wrap="square" rtlCol="0">
            <a:spAutoFit/>
          </a:bodyPr>
          <a:lstStyle/>
          <a:p>
            <a:pPr fontAlgn="base">
              <a:spcBef>
                <a:spcPct val="0"/>
              </a:spcBef>
              <a:spcAft>
                <a:spcPct val="0"/>
              </a:spcAft>
            </a:pPr>
            <a:r>
              <a:rPr lang="en-GB" b="1" dirty="0">
                <a:solidFill>
                  <a:prstClr val="white"/>
                </a:solidFill>
                <a:latin typeface="Arial" charset="0"/>
                <a:cs typeface="Arial" charset="0"/>
              </a:rPr>
              <a:t>35%</a:t>
            </a:r>
          </a:p>
        </p:txBody>
      </p:sp>
      <p:sp>
        <p:nvSpPr>
          <p:cNvPr id="10" name="TextBox 9"/>
          <p:cNvSpPr txBox="1"/>
          <p:nvPr/>
        </p:nvSpPr>
        <p:spPr>
          <a:xfrm>
            <a:off x="6275414" y="4710638"/>
            <a:ext cx="648072" cy="369332"/>
          </a:xfrm>
          <a:prstGeom prst="rect">
            <a:avLst/>
          </a:prstGeom>
          <a:noFill/>
        </p:spPr>
        <p:txBody>
          <a:bodyPr wrap="square" rtlCol="0">
            <a:spAutoFit/>
          </a:bodyPr>
          <a:lstStyle/>
          <a:p>
            <a:pPr fontAlgn="base">
              <a:spcBef>
                <a:spcPct val="0"/>
              </a:spcBef>
              <a:spcAft>
                <a:spcPct val="0"/>
              </a:spcAft>
            </a:pPr>
            <a:r>
              <a:rPr lang="en-GB" b="1" dirty="0">
                <a:solidFill>
                  <a:prstClr val="white"/>
                </a:solidFill>
                <a:latin typeface="Arial" charset="0"/>
                <a:cs typeface="Arial" charset="0"/>
              </a:rPr>
              <a:t>47%</a:t>
            </a:r>
          </a:p>
        </p:txBody>
      </p:sp>
      <p:sp>
        <p:nvSpPr>
          <p:cNvPr id="11" name="TextBox 10"/>
          <p:cNvSpPr txBox="1"/>
          <p:nvPr/>
        </p:nvSpPr>
        <p:spPr>
          <a:xfrm>
            <a:off x="3396308" y="2176114"/>
            <a:ext cx="648072" cy="369332"/>
          </a:xfrm>
          <a:prstGeom prst="rect">
            <a:avLst/>
          </a:prstGeom>
          <a:noFill/>
        </p:spPr>
        <p:txBody>
          <a:bodyPr wrap="square" rtlCol="0">
            <a:spAutoFit/>
          </a:bodyPr>
          <a:lstStyle/>
          <a:p>
            <a:pPr fontAlgn="base">
              <a:spcBef>
                <a:spcPct val="0"/>
              </a:spcBef>
              <a:spcAft>
                <a:spcPct val="0"/>
              </a:spcAft>
            </a:pPr>
            <a:r>
              <a:rPr lang="en-GB" b="1" dirty="0">
                <a:solidFill>
                  <a:srgbClr val="333333"/>
                </a:solidFill>
                <a:latin typeface="Arial" charset="0"/>
                <a:cs typeface="Arial" charset="0"/>
              </a:rPr>
              <a:t>39%</a:t>
            </a:r>
          </a:p>
        </p:txBody>
      </p:sp>
      <p:sp>
        <p:nvSpPr>
          <p:cNvPr id="12" name="TextBox 11"/>
          <p:cNvSpPr txBox="1"/>
          <p:nvPr/>
        </p:nvSpPr>
        <p:spPr>
          <a:xfrm>
            <a:off x="4835716" y="2204864"/>
            <a:ext cx="648072" cy="369332"/>
          </a:xfrm>
          <a:prstGeom prst="rect">
            <a:avLst/>
          </a:prstGeom>
          <a:noFill/>
        </p:spPr>
        <p:txBody>
          <a:bodyPr wrap="square" rtlCol="0">
            <a:spAutoFit/>
          </a:bodyPr>
          <a:lstStyle/>
          <a:p>
            <a:pPr fontAlgn="base">
              <a:spcBef>
                <a:spcPct val="0"/>
              </a:spcBef>
              <a:spcAft>
                <a:spcPct val="0"/>
              </a:spcAft>
            </a:pPr>
            <a:r>
              <a:rPr lang="en-GB" b="1" dirty="0">
                <a:solidFill>
                  <a:srgbClr val="333333"/>
                </a:solidFill>
                <a:latin typeface="Arial" charset="0"/>
                <a:cs typeface="Arial" charset="0"/>
              </a:rPr>
              <a:t>65%</a:t>
            </a:r>
          </a:p>
        </p:txBody>
      </p:sp>
      <p:sp>
        <p:nvSpPr>
          <p:cNvPr id="13" name="TextBox 12"/>
          <p:cNvSpPr txBox="1"/>
          <p:nvPr/>
        </p:nvSpPr>
        <p:spPr>
          <a:xfrm>
            <a:off x="6275124" y="2204864"/>
            <a:ext cx="648072" cy="369332"/>
          </a:xfrm>
          <a:prstGeom prst="rect">
            <a:avLst/>
          </a:prstGeom>
          <a:noFill/>
        </p:spPr>
        <p:txBody>
          <a:bodyPr wrap="square" rtlCol="0">
            <a:spAutoFit/>
          </a:bodyPr>
          <a:lstStyle/>
          <a:p>
            <a:pPr fontAlgn="base">
              <a:spcBef>
                <a:spcPct val="0"/>
              </a:spcBef>
              <a:spcAft>
                <a:spcPct val="0"/>
              </a:spcAft>
            </a:pPr>
            <a:r>
              <a:rPr lang="en-GB" b="1" dirty="0">
                <a:solidFill>
                  <a:srgbClr val="333333"/>
                </a:solidFill>
                <a:latin typeface="Arial" charset="0"/>
                <a:cs typeface="Arial" charset="0"/>
              </a:rPr>
              <a:t>53%</a:t>
            </a:r>
          </a:p>
        </p:txBody>
      </p:sp>
      <p:sp>
        <p:nvSpPr>
          <p:cNvPr id="14" name="TextBox 13"/>
          <p:cNvSpPr txBox="1"/>
          <p:nvPr/>
        </p:nvSpPr>
        <p:spPr>
          <a:xfrm>
            <a:off x="3287688" y="1268760"/>
            <a:ext cx="1224136" cy="369332"/>
          </a:xfrm>
          <a:prstGeom prst="rect">
            <a:avLst/>
          </a:prstGeom>
          <a:noFill/>
        </p:spPr>
        <p:txBody>
          <a:bodyPr wrap="square" rtlCol="0">
            <a:spAutoFit/>
          </a:bodyPr>
          <a:lstStyle/>
          <a:p>
            <a:pPr fontAlgn="base">
              <a:spcBef>
                <a:spcPct val="0"/>
              </a:spcBef>
              <a:spcAft>
                <a:spcPct val="0"/>
              </a:spcAft>
            </a:pPr>
            <a:r>
              <a:rPr lang="en-GB" b="1" dirty="0">
                <a:solidFill>
                  <a:srgbClr val="333333"/>
                </a:solidFill>
                <a:latin typeface="Arial" charset="0"/>
                <a:cs typeface="Arial" charset="0"/>
              </a:rPr>
              <a:t>£14.9bn</a:t>
            </a:r>
          </a:p>
        </p:txBody>
      </p:sp>
      <p:sp>
        <p:nvSpPr>
          <p:cNvPr id="15" name="TextBox 14"/>
          <p:cNvSpPr txBox="1"/>
          <p:nvPr/>
        </p:nvSpPr>
        <p:spPr>
          <a:xfrm>
            <a:off x="5015880" y="1268760"/>
            <a:ext cx="1112778" cy="369332"/>
          </a:xfrm>
          <a:prstGeom prst="rect">
            <a:avLst/>
          </a:prstGeom>
          <a:noFill/>
        </p:spPr>
        <p:txBody>
          <a:bodyPr wrap="square" rtlCol="0">
            <a:spAutoFit/>
          </a:bodyPr>
          <a:lstStyle/>
          <a:p>
            <a:pPr fontAlgn="base">
              <a:spcBef>
                <a:spcPct val="0"/>
              </a:spcBef>
              <a:spcAft>
                <a:spcPct val="0"/>
              </a:spcAft>
            </a:pPr>
            <a:r>
              <a:rPr lang="en-GB" b="1" dirty="0">
                <a:solidFill>
                  <a:srgbClr val="333333"/>
                </a:solidFill>
                <a:latin typeface="Arial" charset="0"/>
                <a:cs typeface="Arial" charset="0"/>
              </a:rPr>
              <a:t>£17.0bn</a:t>
            </a:r>
          </a:p>
        </p:txBody>
      </p:sp>
      <p:sp>
        <p:nvSpPr>
          <p:cNvPr id="16" name="TextBox 15"/>
          <p:cNvSpPr txBox="1"/>
          <p:nvPr/>
        </p:nvSpPr>
        <p:spPr>
          <a:xfrm>
            <a:off x="6672064" y="1268760"/>
            <a:ext cx="1152128" cy="369332"/>
          </a:xfrm>
          <a:prstGeom prst="rect">
            <a:avLst/>
          </a:prstGeom>
          <a:noFill/>
        </p:spPr>
        <p:txBody>
          <a:bodyPr wrap="square" rtlCol="0">
            <a:spAutoFit/>
          </a:bodyPr>
          <a:lstStyle/>
          <a:p>
            <a:pPr fontAlgn="base">
              <a:spcBef>
                <a:spcPct val="0"/>
              </a:spcBef>
              <a:spcAft>
                <a:spcPct val="0"/>
              </a:spcAft>
            </a:pPr>
            <a:r>
              <a:rPr lang="en-GB" b="1" dirty="0">
                <a:solidFill>
                  <a:srgbClr val="333333"/>
                </a:solidFill>
                <a:latin typeface="Arial" charset="0"/>
                <a:cs typeface="Arial" charset="0"/>
              </a:rPr>
              <a:t>£16.7bn</a:t>
            </a:r>
          </a:p>
        </p:txBody>
      </p:sp>
      <p:sp>
        <p:nvSpPr>
          <p:cNvPr id="17" name="TextBox 16"/>
          <p:cNvSpPr txBox="1"/>
          <p:nvPr/>
        </p:nvSpPr>
        <p:spPr>
          <a:xfrm>
            <a:off x="8184232" y="1124745"/>
            <a:ext cx="1979712" cy="646331"/>
          </a:xfrm>
          <a:prstGeom prst="rect">
            <a:avLst/>
          </a:prstGeom>
          <a:noFill/>
        </p:spPr>
        <p:txBody>
          <a:bodyPr wrap="square" rtlCol="0">
            <a:spAutoFit/>
          </a:bodyPr>
          <a:lstStyle/>
          <a:p>
            <a:pPr fontAlgn="base">
              <a:spcBef>
                <a:spcPct val="0"/>
              </a:spcBef>
              <a:spcAft>
                <a:spcPct val="0"/>
              </a:spcAft>
            </a:pPr>
            <a:r>
              <a:rPr lang="en-GB" b="1" dirty="0">
                <a:solidFill>
                  <a:srgbClr val="333333"/>
                </a:solidFill>
                <a:latin typeface="Arial" charset="0"/>
                <a:cs typeface="Arial" charset="0"/>
              </a:rPr>
              <a:t>Total upfront spending on HE</a:t>
            </a:r>
          </a:p>
        </p:txBody>
      </p:sp>
      <p:sp>
        <p:nvSpPr>
          <p:cNvPr id="18" name="Content Placeholder 3"/>
          <p:cNvSpPr txBox="1">
            <a:spLocks/>
          </p:cNvSpPr>
          <p:nvPr/>
        </p:nvSpPr>
        <p:spPr bwMode="auto">
          <a:xfrm>
            <a:off x="2136404" y="6021288"/>
            <a:ext cx="7920037" cy="216024"/>
          </a:xfrm>
          <a:prstGeom prst="rect">
            <a:avLst/>
          </a:prstGeom>
        </p:spPr>
        <p:txBody>
          <a:bodyPr wrap="square" numCol="1" anchor="t" anchorCtr="0" compatLnSpc="1">
            <a:prstTxWarp prst="textNoShape">
              <a:avLst/>
            </a:prstTxWarp>
          </a:bodyPr>
          <a:lstStyle/>
          <a:p>
            <a:pPr marL="0" lvl="1" fontAlgn="base">
              <a:lnSpc>
                <a:spcPct val="110000"/>
              </a:lnSpc>
              <a:spcBef>
                <a:spcPct val="0"/>
              </a:spcBef>
              <a:spcAft>
                <a:spcPts val="1200"/>
              </a:spcAft>
              <a:defRPr/>
            </a:pPr>
            <a:r>
              <a:rPr lang="en-GB" sz="1000" dirty="0">
                <a:solidFill>
                  <a:srgbClr val="333333"/>
                </a:solidFill>
                <a:latin typeface="Noto Sans"/>
                <a:cs typeface="Arial" charset="0"/>
              </a:rPr>
              <a:t>Note: Excludes spending by students who do not take out loans</a:t>
            </a:r>
          </a:p>
        </p:txBody>
      </p:sp>
    </p:spTree>
    <p:extLst>
      <p:ext uri="{BB962C8B-B14F-4D97-AF65-F5344CB8AC3E}">
        <p14:creationId xmlns:p14="http://schemas.microsoft.com/office/powerpoint/2010/main" val="422988126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big is the government contribution?</a:t>
            </a:r>
            <a:br>
              <a:rPr lang="en-GB" dirty="0"/>
            </a:br>
            <a:endParaRPr lang="en-GB" dirty="0"/>
          </a:p>
        </p:txBody>
      </p:sp>
      <p:sp>
        <p:nvSpPr>
          <p:cNvPr id="4" name="Date Placeholder 3"/>
          <p:cNvSpPr>
            <a:spLocks noGrp="1"/>
          </p:cNvSpPr>
          <p:nvPr>
            <p:ph type="dt" sz="half" idx="10"/>
          </p:nvPr>
        </p:nvSpPr>
        <p:spPr/>
        <p:txBody>
          <a:bodyPr/>
          <a:lstStyle/>
          <a:p>
            <a:pPr fontAlgn="base">
              <a:spcBef>
                <a:spcPct val="0"/>
              </a:spcBef>
              <a:spcAft>
                <a:spcPct val="0"/>
              </a:spcAft>
              <a:defRPr/>
            </a:pPr>
            <a:r>
              <a:rPr lang="en-US">
                <a:solidFill>
                  <a:srgbClr val="317B52"/>
                </a:solidFill>
                <a:cs typeface="Arial" charset="0"/>
              </a:rPr>
              <a:t>© Institute for Fiscal Studies  </a:t>
            </a:r>
            <a:endParaRPr lang="en-GB">
              <a:solidFill>
                <a:srgbClr val="317B52"/>
              </a:solidFill>
              <a:cs typeface="Arial" charset="0"/>
            </a:endParaRPr>
          </a:p>
        </p:txBody>
      </p:sp>
      <p:sp>
        <p:nvSpPr>
          <p:cNvPr id="5" name="Footer Placeholder 4"/>
          <p:cNvSpPr>
            <a:spLocks noGrp="1"/>
          </p:cNvSpPr>
          <p:nvPr>
            <p:ph type="ftr" sz="quarter" idx="11"/>
          </p:nvPr>
        </p:nvSpPr>
        <p:spPr/>
        <p:txBody>
          <a:bodyPr/>
          <a:lstStyle/>
          <a:p>
            <a:pPr>
              <a:defRPr/>
            </a:pPr>
            <a:r>
              <a:rPr lang="en-GB" dirty="0">
                <a:solidFill>
                  <a:srgbClr val="317B52"/>
                </a:solidFill>
                <a:latin typeface="Noto Sans"/>
              </a:rPr>
              <a:t>IFS Higher Education research</a:t>
            </a:r>
          </a:p>
        </p:txBody>
      </p:sp>
      <p:graphicFrame>
        <p:nvGraphicFramePr>
          <p:cNvPr id="7" name="Content Placeholder 5"/>
          <p:cNvGraphicFramePr>
            <a:graphicFrameLocks noGrp="1"/>
          </p:cNvGraphicFramePr>
          <p:nvPr>
            <p:ph idx="1"/>
            <p:extLst/>
          </p:nvPr>
        </p:nvGraphicFramePr>
        <p:xfrm>
          <a:off x="2136775" y="1619251"/>
          <a:ext cx="791845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3"/>
          <p:cNvSpPr txBox="1">
            <a:spLocks/>
          </p:cNvSpPr>
          <p:nvPr/>
        </p:nvSpPr>
        <p:spPr bwMode="auto">
          <a:xfrm>
            <a:off x="2136404" y="6021288"/>
            <a:ext cx="7920037" cy="216024"/>
          </a:xfrm>
          <a:prstGeom prst="rect">
            <a:avLst/>
          </a:prstGeom>
        </p:spPr>
        <p:txBody>
          <a:bodyPr wrap="square" numCol="1" anchor="t" anchorCtr="0" compatLnSpc="1">
            <a:prstTxWarp prst="textNoShape">
              <a:avLst/>
            </a:prstTxWarp>
          </a:bodyPr>
          <a:lstStyle/>
          <a:p>
            <a:pPr marL="0" lvl="1" fontAlgn="base">
              <a:lnSpc>
                <a:spcPct val="110000"/>
              </a:lnSpc>
              <a:spcBef>
                <a:spcPct val="0"/>
              </a:spcBef>
              <a:spcAft>
                <a:spcPts val="1200"/>
              </a:spcAft>
              <a:defRPr/>
            </a:pPr>
            <a:r>
              <a:rPr lang="en-GB" sz="1000" dirty="0">
                <a:solidFill>
                  <a:srgbClr val="333333"/>
                </a:solidFill>
                <a:latin typeface="Noto Sans"/>
                <a:cs typeface="Arial" charset="0"/>
              </a:rPr>
              <a:t>Note: Excludes spending by students who do not take out loans</a:t>
            </a:r>
          </a:p>
        </p:txBody>
      </p:sp>
    </p:spTree>
    <p:extLst>
      <p:ext uri="{BB962C8B-B14F-4D97-AF65-F5344CB8AC3E}">
        <p14:creationId xmlns:p14="http://schemas.microsoft.com/office/powerpoint/2010/main" val="116033306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big is the government contribution?</a:t>
            </a:r>
            <a:br>
              <a:rPr lang="en-GB" dirty="0"/>
            </a:br>
            <a:endParaRPr lang="en-GB" dirty="0"/>
          </a:p>
        </p:txBody>
      </p:sp>
      <p:sp>
        <p:nvSpPr>
          <p:cNvPr id="4" name="Date Placeholder 3"/>
          <p:cNvSpPr>
            <a:spLocks noGrp="1"/>
          </p:cNvSpPr>
          <p:nvPr>
            <p:ph type="dt" sz="half" idx="10"/>
          </p:nvPr>
        </p:nvSpPr>
        <p:spPr/>
        <p:txBody>
          <a:bodyPr/>
          <a:lstStyle/>
          <a:p>
            <a:pPr fontAlgn="base">
              <a:spcBef>
                <a:spcPct val="0"/>
              </a:spcBef>
              <a:spcAft>
                <a:spcPct val="0"/>
              </a:spcAft>
              <a:defRPr/>
            </a:pPr>
            <a:r>
              <a:rPr lang="en-US">
                <a:solidFill>
                  <a:srgbClr val="317B52"/>
                </a:solidFill>
                <a:cs typeface="Arial" charset="0"/>
              </a:rPr>
              <a:t>© Institute for Fiscal Studies  </a:t>
            </a:r>
            <a:endParaRPr lang="en-GB">
              <a:solidFill>
                <a:srgbClr val="317B52"/>
              </a:solidFill>
              <a:cs typeface="Arial" charset="0"/>
            </a:endParaRPr>
          </a:p>
        </p:txBody>
      </p:sp>
      <p:sp>
        <p:nvSpPr>
          <p:cNvPr id="5" name="Footer Placeholder 4"/>
          <p:cNvSpPr>
            <a:spLocks noGrp="1"/>
          </p:cNvSpPr>
          <p:nvPr>
            <p:ph type="ftr" sz="quarter" idx="11"/>
          </p:nvPr>
        </p:nvSpPr>
        <p:spPr/>
        <p:txBody>
          <a:bodyPr/>
          <a:lstStyle/>
          <a:p>
            <a:pPr>
              <a:defRPr/>
            </a:pPr>
            <a:r>
              <a:rPr lang="en-GB" dirty="0">
                <a:solidFill>
                  <a:srgbClr val="317B52"/>
                </a:solidFill>
                <a:latin typeface="Noto Sans"/>
              </a:rPr>
              <a:t>IFS Higher Education research</a:t>
            </a:r>
          </a:p>
        </p:txBody>
      </p:sp>
      <p:graphicFrame>
        <p:nvGraphicFramePr>
          <p:cNvPr id="7" name="Content Placeholder 5"/>
          <p:cNvGraphicFramePr>
            <a:graphicFrameLocks noGrp="1"/>
          </p:cNvGraphicFramePr>
          <p:nvPr>
            <p:ph idx="1"/>
            <p:extLst/>
          </p:nvPr>
        </p:nvGraphicFramePr>
        <p:xfrm>
          <a:off x="2136775" y="1619251"/>
          <a:ext cx="791845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3"/>
          <p:cNvSpPr txBox="1">
            <a:spLocks/>
          </p:cNvSpPr>
          <p:nvPr/>
        </p:nvSpPr>
        <p:spPr bwMode="auto">
          <a:xfrm>
            <a:off x="2136404" y="6021288"/>
            <a:ext cx="7920037" cy="216024"/>
          </a:xfrm>
          <a:prstGeom prst="rect">
            <a:avLst/>
          </a:prstGeom>
        </p:spPr>
        <p:txBody>
          <a:bodyPr wrap="square" numCol="1" anchor="t" anchorCtr="0" compatLnSpc="1">
            <a:prstTxWarp prst="textNoShape">
              <a:avLst/>
            </a:prstTxWarp>
          </a:bodyPr>
          <a:lstStyle/>
          <a:p>
            <a:pPr marL="0" lvl="1" fontAlgn="base">
              <a:lnSpc>
                <a:spcPct val="110000"/>
              </a:lnSpc>
              <a:spcBef>
                <a:spcPct val="0"/>
              </a:spcBef>
              <a:spcAft>
                <a:spcPts val="1200"/>
              </a:spcAft>
              <a:defRPr/>
            </a:pPr>
            <a:r>
              <a:rPr lang="en-GB" sz="1000" dirty="0">
                <a:solidFill>
                  <a:srgbClr val="333333"/>
                </a:solidFill>
                <a:latin typeface="Noto Sans"/>
                <a:cs typeface="Arial" charset="0"/>
              </a:rPr>
              <a:t>Note: Excludes spending by students who do not take out loans</a:t>
            </a:r>
          </a:p>
        </p:txBody>
      </p:sp>
    </p:spTree>
    <p:extLst>
      <p:ext uri="{BB962C8B-B14F-4D97-AF65-F5344CB8AC3E}">
        <p14:creationId xmlns:p14="http://schemas.microsoft.com/office/powerpoint/2010/main" val="232327974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85809-CECB-49E8-9EC4-40579871FA08}"/>
              </a:ext>
            </a:extLst>
          </p:cNvPr>
          <p:cNvSpPr>
            <a:spLocks noGrp="1"/>
          </p:cNvSpPr>
          <p:nvPr>
            <p:ph type="title"/>
          </p:nvPr>
        </p:nvSpPr>
        <p:spPr>
          <a:xfrm>
            <a:off x="2136000" y="593252"/>
            <a:ext cx="6552288" cy="404728"/>
          </a:xfrm>
        </p:spPr>
        <p:txBody>
          <a:bodyPr/>
          <a:lstStyle/>
          <a:p>
            <a:r>
              <a:rPr lang="en-GB" dirty="0"/>
              <a:t>Major implications </a:t>
            </a:r>
          </a:p>
        </p:txBody>
      </p:sp>
      <p:sp>
        <p:nvSpPr>
          <p:cNvPr id="3" name="Content Placeholder 2">
            <a:extLst>
              <a:ext uri="{FF2B5EF4-FFF2-40B4-BE49-F238E27FC236}">
                <a16:creationId xmlns:a16="http://schemas.microsoft.com/office/drawing/2014/main" xmlns="" id="{0FC5B54D-45AF-437E-8D09-5F81AC24B186}"/>
              </a:ext>
            </a:extLst>
          </p:cNvPr>
          <p:cNvSpPr>
            <a:spLocks noGrp="1"/>
          </p:cNvSpPr>
          <p:nvPr>
            <p:ph idx="1"/>
          </p:nvPr>
        </p:nvSpPr>
        <p:spPr/>
        <p:txBody>
          <a:bodyPr/>
          <a:lstStyle/>
          <a:p>
            <a:endParaRPr lang="en-GB" b="0" dirty="0"/>
          </a:p>
          <a:p>
            <a:pPr marL="342900" indent="-342900">
              <a:buFont typeface="+mj-lt"/>
              <a:buAutoNum type="arabicPeriod"/>
            </a:pPr>
            <a:r>
              <a:rPr lang="en-GB" b="0" dirty="0">
                <a:solidFill>
                  <a:schemeClr val="tx1">
                    <a:lumMod val="40000"/>
                    <a:lumOff val="60000"/>
                  </a:schemeClr>
                </a:solidFill>
              </a:rPr>
              <a:t>University funding did go up by 25% – but big (unintended) changes in the incentives of universities to provide different courses.</a:t>
            </a:r>
          </a:p>
          <a:p>
            <a:pPr marL="342900" indent="-342900">
              <a:buFont typeface="+mj-lt"/>
              <a:buAutoNum type="arabicPeriod"/>
            </a:pPr>
            <a:endParaRPr lang="en-GB" b="0" dirty="0">
              <a:solidFill>
                <a:schemeClr val="tx1">
                  <a:lumMod val="40000"/>
                  <a:lumOff val="60000"/>
                </a:schemeClr>
              </a:solidFill>
            </a:endParaRPr>
          </a:p>
          <a:p>
            <a:pPr marL="342900" indent="-342900">
              <a:buFont typeface="+mj-lt"/>
              <a:buAutoNum type="arabicPeriod"/>
            </a:pPr>
            <a:r>
              <a:rPr lang="en-GB" b="0" dirty="0">
                <a:solidFill>
                  <a:schemeClr val="tx1">
                    <a:lumMod val="40000"/>
                    <a:lumOff val="60000"/>
                  </a:schemeClr>
                </a:solidFill>
              </a:rPr>
              <a:t>Larger than expected government contribution (exacerbated by terrible earnings growth) </a:t>
            </a:r>
          </a:p>
          <a:p>
            <a:pPr marL="342900" indent="-342900">
              <a:buFont typeface="+mj-lt"/>
              <a:buAutoNum type="arabicPeriod"/>
            </a:pPr>
            <a:endParaRPr lang="en-GB" b="0" dirty="0"/>
          </a:p>
          <a:p>
            <a:pPr marL="342900" indent="-342900">
              <a:buFont typeface="+mj-lt"/>
              <a:buAutoNum type="arabicPeriod"/>
            </a:pPr>
            <a:r>
              <a:rPr lang="en-GB" b="0" dirty="0"/>
              <a:t>Big changes in the distribution of that contribution </a:t>
            </a:r>
          </a:p>
        </p:txBody>
      </p:sp>
      <p:sp>
        <p:nvSpPr>
          <p:cNvPr id="4" name="Date Placeholder 3">
            <a:extLst>
              <a:ext uri="{FF2B5EF4-FFF2-40B4-BE49-F238E27FC236}">
                <a16:creationId xmlns:a16="http://schemas.microsoft.com/office/drawing/2014/main" xmlns="" id="{65965049-5BC1-4320-AC26-68D552F358FA}"/>
              </a:ext>
            </a:extLst>
          </p:cNvPr>
          <p:cNvSpPr>
            <a:spLocks noGrp="1"/>
          </p:cNvSpPr>
          <p:nvPr>
            <p:ph type="dt" sz="half" idx="10"/>
          </p:nvPr>
        </p:nvSpPr>
        <p:spPr/>
        <p:txBody>
          <a:bodyPr/>
          <a:lstStyle/>
          <a:p>
            <a:pPr fontAlgn="base">
              <a:spcBef>
                <a:spcPct val="0"/>
              </a:spcBef>
              <a:spcAft>
                <a:spcPct val="0"/>
              </a:spcAft>
              <a:defRPr/>
            </a:pPr>
            <a:r>
              <a:rPr lang="en-US">
                <a:solidFill>
                  <a:srgbClr val="317B52"/>
                </a:solidFill>
                <a:cs typeface="Arial" charset="0"/>
              </a:rPr>
              <a:t>© Institute for Fiscal Studies  </a:t>
            </a:r>
            <a:endParaRPr lang="en-GB">
              <a:solidFill>
                <a:srgbClr val="317B52"/>
              </a:solidFill>
              <a:cs typeface="Arial" charset="0"/>
            </a:endParaRPr>
          </a:p>
        </p:txBody>
      </p:sp>
      <p:sp>
        <p:nvSpPr>
          <p:cNvPr id="5" name="Footer Placeholder 4">
            <a:extLst>
              <a:ext uri="{FF2B5EF4-FFF2-40B4-BE49-F238E27FC236}">
                <a16:creationId xmlns:a16="http://schemas.microsoft.com/office/drawing/2014/main" xmlns="" id="{4D72A251-006D-4D90-ABEA-B4CB1CA8D098}"/>
              </a:ext>
            </a:extLst>
          </p:cNvPr>
          <p:cNvSpPr>
            <a:spLocks noGrp="1"/>
          </p:cNvSpPr>
          <p:nvPr>
            <p:ph type="ftr" sz="quarter" idx="11"/>
          </p:nvPr>
        </p:nvSpPr>
        <p:spPr/>
        <p:txBody>
          <a:bodyPr/>
          <a:lstStyle/>
          <a:p>
            <a:pPr>
              <a:defRPr/>
            </a:pPr>
            <a:r>
              <a:rPr lang="en-GB" dirty="0">
                <a:solidFill>
                  <a:srgbClr val="317B52"/>
                </a:solidFill>
                <a:latin typeface="Noto Sans"/>
              </a:rPr>
              <a:t>IFS Higher Education research</a:t>
            </a:r>
          </a:p>
        </p:txBody>
      </p:sp>
    </p:spTree>
    <p:extLst>
      <p:ext uri="{BB962C8B-B14F-4D97-AF65-F5344CB8AC3E}">
        <p14:creationId xmlns:p14="http://schemas.microsoft.com/office/powerpoint/2010/main" val="199588521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Distribution of the student contribution</a:t>
            </a:r>
          </a:p>
        </p:txBody>
      </p:sp>
      <p:sp>
        <p:nvSpPr>
          <p:cNvPr id="4" name="Date Placeholder 3"/>
          <p:cNvSpPr>
            <a:spLocks noGrp="1"/>
          </p:cNvSpPr>
          <p:nvPr>
            <p:ph type="dt" sz="half" idx="10"/>
          </p:nvPr>
        </p:nvSpPr>
        <p:spPr/>
        <p:txBody>
          <a:bodyPr/>
          <a:lstStyle/>
          <a:p>
            <a:pPr fontAlgn="base">
              <a:spcBef>
                <a:spcPct val="0"/>
              </a:spcBef>
              <a:spcAft>
                <a:spcPct val="0"/>
              </a:spcAft>
              <a:defRPr/>
            </a:pPr>
            <a:r>
              <a:rPr lang="en-US">
                <a:solidFill>
                  <a:srgbClr val="317B52"/>
                </a:solidFill>
                <a:cs typeface="Arial" charset="0"/>
              </a:rPr>
              <a:t>© Institute for Fiscal Studies  </a:t>
            </a:r>
            <a:endParaRPr lang="en-GB">
              <a:solidFill>
                <a:srgbClr val="317B52"/>
              </a:solidFill>
              <a:cs typeface="Arial" charset="0"/>
            </a:endParaRPr>
          </a:p>
        </p:txBody>
      </p:sp>
      <p:sp>
        <p:nvSpPr>
          <p:cNvPr id="5" name="Footer Placeholder 4"/>
          <p:cNvSpPr>
            <a:spLocks noGrp="1"/>
          </p:cNvSpPr>
          <p:nvPr>
            <p:ph type="ftr" sz="quarter" idx="11"/>
          </p:nvPr>
        </p:nvSpPr>
        <p:spPr/>
        <p:txBody>
          <a:bodyPr/>
          <a:lstStyle/>
          <a:p>
            <a:pPr>
              <a:defRPr/>
            </a:pPr>
            <a:r>
              <a:rPr lang="en-GB" dirty="0">
                <a:solidFill>
                  <a:srgbClr val="317B52"/>
                </a:solidFill>
                <a:latin typeface="Noto Sans"/>
              </a:rPr>
              <a:t>IFS Higher Education research</a:t>
            </a:r>
          </a:p>
        </p:txBody>
      </p:sp>
      <p:graphicFrame>
        <p:nvGraphicFramePr>
          <p:cNvPr id="7" name="Content Placeholder 5"/>
          <p:cNvGraphicFramePr>
            <a:graphicFrameLocks noGrp="1"/>
          </p:cNvGraphicFramePr>
          <p:nvPr>
            <p:ph idx="1"/>
          </p:nvPr>
        </p:nvGraphicFramePr>
        <p:xfrm>
          <a:off x="2136775" y="1619251"/>
          <a:ext cx="791845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3"/>
          <p:cNvSpPr txBox="1">
            <a:spLocks/>
          </p:cNvSpPr>
          <p:nvPr/>
        </p:nvSpPr>
        <p:spPr bwMode="auto">
          <a:xfrm>
            <a:off x="2136404" y="6021288"/>
            <a:ext cx="7920037" cy="216024"/>
          </a:xfrm>
          <a:prstGeom prst="rect">
            <a:avLst/>
          </a:prstGeom>
        </p:spPr>
        <p:txBody>
          <a:bodyPr wrap="square" numCol="1" anchor="t" anchorCtr="0" compatLnSpc="1">
            <a:prstTxWarp prst="textNoShape">
              <a:avLst/>
            </a:prstTxWarp>
          </a:bodyPr>
          <a:lstStyle/>
          <a:p>
            <a:pPr marL="0" lvl="1" fontAlgn="base">
              <a:lnSpc>
                <a:spcPct val="110000"/>
              </a:lnSpc>
              <a:spcBef>
                <a:spcPct val="0"/>
              </a:spcBef>
              <a:spcAft>
                <a:spcPts val="1200"/>
              </a:spcAft>
              <a:defRPr/>
            </a:pPr>
            <a:r>
              <a:rPr lang="en-GB" sz="1000" dirty="0">
                <a:solidFill>
                  <a:srgbClr val="333333"/>
                </a:solidFill>
                <a:latin typeface="Noto Sans"/>
                <a:cs typeface="Arial" charset="0"/>
              </a:rPr>
              <a:t>Note: Excludes spending by students who do not take out loans</a:t>
            </a:r>
          </a:p>
        </p:txBody>
      </p:sp>
    </p:spTree>
    <p:extLst>
      <p:ext uri="{BB962C8B-B14F-4D97-AF65-F5344CB8AC3E}">
        <p14:creationId xmlns:p14="http://schemas.microsoft.com/office/powerpoint/2010/main" val="300596061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xmlns="" id="{D28A0DBA-5BAB-4E17-AD4A-3B3597159B63}"/>
              </a:ext>
            </a:extLst>
          </p:cNvPr>
          <p:cNvSpPr/>
          <p:nvPr/>
        </p:nvSpPr>
        <p:spPr>
          <a:xfrm>
            <a:off x="0" y="6473165"/>
            <a:ext cx="12191996" cy="384834"/>
          </a:xfrm>
          <a:prstGeom prst="rect">
            <a:avLst/>
          </a:prstGeom>
          <a:solidFill>
            <a:srgbClr val="11A08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 </a:t>
            </a:r>
          </a:p>
        </p:txBody>
      </p:sp>
      <p:sp>
        <p:nvSpPr>
          <p:cNvPr id="2" name="Title 1">
            <a:extLst>
              <a:ext uri="{FF2B5EF4-FFF2-40B4-BE49-F238E27FC236}">
                <a16:creationId xmlns:a16="http://schemas.microsoft.com/office/drawing/2014/main" xmlns="" id="{032A0884-0EE3-4D99-B74B-29AB23902A91}"/>
              </a:ext>
            </a:extLst>
          </p:cNvPr>
          <p:cNvSpPr>
            <a:spLocks noGrp="1"/>
          </p:cNvSpPr>
          <p:nvPr>
            <p:ph type="title"/>
          </p:nvPr>
        </p:nvSpPr>
        <p:spPr/>
        <p:txBody>
          <a:bodyPr/>
          <a:lstStyle/>
          <a:p>
            <a:r>
              <a:rPr lang="en-GB" b="1" dirty="0">
                <a:solidFill>
                  <a:srgbClr val="11A08A"/>
                </a:solidFill>
              </a:rPr>
              <a:t>Current system – system ending in 16 days</a:t>
            </a:r>
            <a:endParaRPr lang="en-GB" dirty="0"/>
          </a:p>
        </p:txBody>
      </p:sp>
      <p:sp>
        <p:nvSpPr>
          <p:cNvPr id="4" name="Slide Number Placeholder 3">
            <a:extLst>
              <a:ext uri="{FF2B5EF4-FFF2-40B4-BE49-F238E27FC236}">
                <a16:creationId xmlns:a16="http://schemas.microsoft.com/office/drawing/2014/main" xmlns="" id="{C4F44720-561A-4D66-8320-22A912235996}"/>
              </a:ext>
            </a:extLst>
          </p:cNvPr>
          <p:cNvSpPr>
            <a:spLocks noGrp="1"/>
          </p:cNvSpPr>
          <p:nvPr>
            <p:ph type="sldNum" sz="quarter" idx="12"/>
          </p:nvPr>
        </p:nvSpPr>
        <p:spPr/>
        <p:txBody>
          <a:bodyPr/>
          <a:lstStyle/>
          <a:p>
            <a:pPr defTabSz="457200"/>
            <a:fld id="{ED9DE18E-F2A3-4858-8433-156A7BE29166}" type="slidenum">
              <a:rPr lang="en-GB">
                <a:solidFill>
                  <a:prstClr val="white"/>
                </a:solidFill>
                <a:latin typeface="Calibri" panose="020F0502020204030204"/>
              </a:rPr>
              <a:pPr defTabSz="457200"/>
              <a:t>5</a:t>
            </a:fld>
            <a:endParaRPr lang="en-GB">
              <a:solidFill>
                <a:prstClr val="white"/>
              </a:solidFill>
              <a:latin typeface="Calibri" panose="020F0502020204030204"/>
            </a:endParaRPr>
          </a:p>
        </p:txBody>
      </p:sp>
      <p:sp>
        <p:nvSpPr>
          <p:cNvPr id="5" name="Content Placeholder 2">
            <a:extLst>
              <a:ext uri="{FF2B5EF4-FFF2-40B4-BE49-F238E27FC236}">
                <a16:creationId xmlns:a16="http://schemas.microsoft.com/office/drawing/2014/main" xmlns="" id="{089EB8C6-B0D3-4784-9F3A-1CC7699E6E37}"/>
              </a:ext>
            </a:extLst>
          </p:cNvPr>
          <p:cNvSpPr>
            <a:spLocks noGrp="1"/>
          </p:cNvSpPr>
          <p:nvPr>
            <p:ph idx="1"/>
          </p:nvPr>
        </p:nvSpPr>
        <p:spPr>
          <a:xfrm>
            <a:off x="2152650" y="1825625"/>
            <a:ext cx="7886700" cy="4351338"/>
          </a:xfrm>
        </p:spPr>
        <p:txBody>
          <a:bodyPr/>
          <a:lstStyle/>
          <a:p>
            <a:r>
              <a:rPr lang="en-GB" b="1" dirty="0"/>
              <a:t>Features of the current system </a:t>
            </a:r>
          </a:p>
          <a:p>
            <a:endParaRPr lang="en-GB" b="1" dirty="0"/>
          </a:p>
          <a:p>
            <a:r>
              <a:rPr lang="en-GB" b="1" dirty="0"/>
              <a:t>Problems system was designed to solve</a:t>
            </a:r>
          </a:p>
          <a:p>
            <a:endParaRPr lang="en-GB" b="1" dirty="0"/>
          </a:p>
          <a:p>
            <a:r>
              <a:rPr lang="en-GB" b="1" dirty="0"/>
              <a:t>How system has performed</a:t>
            </a:r>
          </a:p>
        </p:txBody>
      </p:sp>
      <p:pic>
        <p:nvPicPr>
          <p:cNvPr id="7" name="Picture 27" descr="C:\Users\local admin\Downloads\final-83-14-57-0.png">
            <a:extLst>
              <a:ext uri="{FF2B5EF4-FFF2-40B4-BE49-F238E27FC236}">
                <a16:creationId xmlns:a16="http://schemas.microsoft.com/office/drawing/2014/main" xmlns="" id="{13325841-13B1-4BD9-8332-33E90E033C72}"/>
              </a:ext>
            </a:extLst>
          </p:cNvPr>
          <p:cNvPicPr>
            <a:picLocks noChangeAspect="1"/>
          </p:cNvPicPr>
          <p:nvPr/>
        </p:nvPicPr>
        <p:blipFill>
          <a:blip r:embed="rId2"/>
          <a:srcRect/>
          <a:stretch>
            <a:fillRect/>
          </a:stretch>
        </p:blipFill>
        <p:spPr>
          <a:xfrm>
            <a:off x="10535991" y="87197"/>
            <a:ext cx="1616165" cy="763459"/>
          </a:xfrm>
          <a:prstGeom prst="rect">
            <a:avLst/>
          </a:prstGeom>
          <a:noFill/>
          <a:ln cap="flat">
            <a:noFill/>
          </a:ln>
        </p:spPr>
      </p:pic>
    </p:spTree>
    <p:extLst>
      <p:ext uri="{BB962C8B-B14F-4D97-AF65-F5344CB8AC3E}">
        <p14:creationId xmlns:p14="http://schemas.microsoft.com/office/powerpoint/2010/main" val="21283032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Distribution of the student contribution</a:t>
            </a:r>
          </a:p>
        </p:txBody>
      </p:sp>
      <p:sp>
        <p:nvSpPr>
          <p:cNvPr id="4" name="Date Placeholder 3"/>
          <p:cNvSpPr>
            <a:spLocks noGrp="1"/>
          </p:cNvSpPr>
          <p:nvPr>
            <p:ph type="dt" sz="half" idx="4294967295"/>
          </p:nvPr>
        </p:nvSpPr>
        <p:spPr>
          <a:xfrm>
            <a:off x="8472000" y="6390001"/>
            <a:ext cx="1584000" cy="365125"/>
          </a:xfrm>
          <a:prstGeom prst="rect">
            <a:avLst/>
          </a:prstGeom>
        </p:spPr>
        <p:txBody>
          <a:bodyPr/>
          <a:lstStyle/>
          <a:p>
            <a:pPr fontAlgn="base">
              <a:spcBef>
                <a:spcPct val="0"/>
              </a:spcBef>
              <a:spcAft>
                <a:spcPct val="0"/>
              </a:spcAft>
            </a:pPr>
            <a:r>
              <a:rPr lang="en-US">
                <a:solidFill>
                  <a:srgbClr val="317B52"/>
                </a:solidFill>
                <a:cs typeface="Arial" charset="0"/>
              </a:rPr>
              <a:t>© Institute for Fiscal Studies  </a:t>
            </a:r>
            <a:endParaRPr lang="en-GB">
              <a:solidFill>
                <a:srgbClr val="317B52"/>
              </a:solidFill>
              <a:cs typeface="Arial" charset="0"/>
            </a:endParaRPr>
          </a:p>
        </p:txBody>
      </p:sp>
      <p:sp>
        <p:nvSpPr>
          <p:cNvPr id="5" name="Footer Placeholder 4"/>
          <p:cNvSpPr>
            <a:spLocks noGrp="1"/>
          </p:cNvSpPr>
          <p:nvPr>
            <p:ph type="ftr" sz="quarter" idx="4294967295"/>
          </p:nvPr>
        </p:nvSpPr>
        <p:spPr>
          <a:xfrm>
            <a:off x="2136000" y="6390001"/>
            <a:ext cx="2895600" cy="365125"/>
          </a:xfrm>
          <a:prstGeom prst="rect">
            <a:avLst/>
          </a:prstGeom>
        </p:spPr>
        <p:txBody>
          <a:bodyPr/>
          <a:lstStyle/>
          <a:p>
            <a:pPr>
              <a:defRPr/>
            </a:pPr>
            <a:r>
              <a:rPr lang="en-GB" dirty="0">
                <a:solidFill>
                  <a:srgbClr val="317B52"/>
                </a:solidFill>
                <a:latin typeface="Noto Sans"/>
              </a:rPr>
              <a:t>IFS Higher Education research</a:t>
            </a:r>
          </a:p>
        </p:txBody>
      </p:sp>
      <p:graphicFrame>
        <p:nvGraphicFramePr>
          <p:cNvPr id="8" name="Chart 7"/>
          <p:cNvGraphicFramePr/>
          <p:nvPr>
            <p:extLst/>
          </p:nvPr>
        </p:nvGraphicFramePr>
        <p:xfrm>
          <a:off x="1775520" y="1412776"/>
          <a:ext cx="8136464" cy="48245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78189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Distribution of the student contribution </a:t>
            </a:r>
          </a:p>
        </p:txBody>
      </p:sp>
      <p:sp>
        <p:nvSpPr>
          <p:cNvPr id="4" name="Date Placeholder 3"/>
          <p:cNvSpPr>
            <a:spLocks noGrp="1"/>
          </p:cNvSpPr>
          <p:nvPr>
            <p:ph type="dt" sz="half" idx="4294967295"/>
          </p:nvPr>
        </p:nvSpPr>
        <p:spPr>
          <a:xfrm>
            <a:off x="8472000" y="6390001"/>
            <a:ext cx="1584000" cy="365125"/>
          </a:xfrm>
          <a:prstGeom prst="rect">
            <a:avLst/>
          </a:prstGeom>
        </p:spPr>
        <p:txBody>
          <a:bodyPr/>
          <a:lstStyle/>
          <a:p>
            <a:pPr fontAlgn="base">
              <a:spcBef>
                <a:spcPct val="0"/>
              </a:spcBef>
              <a:spcAft>
                <a:spcPct val="0"/>
              </a:spcAft>
            </a:pPr>
            <a:r>
              <a:rPr lang="en-US">
                <a:solidFill>
                  <a:srgbClr val="317B52"/>
                </a:solidFill>
                <a:cs typeface="Arial" charset="0"/>
              </a:rPr>
              <a:t>© Institute for Fiscal Studies  </a:t>
            </a:r>
            <a:endParaRPr lang="en-GB">
              <a:solidFill>
                <a:srgbClr val="317B52"/>
              </a:solidFill>
              <a:cs typeface="Arial" charset="0"/>
            </a:endParaRPr>
          </a:p>
        </p:txBody>
      </p:sp>
      <p:sp>
        <p:nvSpPr>
          <p:cNvPr id="5" name="Footer Placeholder 4"/>
          <p:cNvSpPr>
            <a:spLocks noGrp="1"/>
          </p:cNvSpPr>
          <p:nvPr>
            <p:ph type="ftr" sz="quarter" idx="4294967295"/>
          </p:nvPr>
        </p:nvSpPr>
        <p:spPr>
          <a:xfrm>
            <a:off x="2136000" y="6390001"/>
            <a:ext cx="2895600" cy="365125"/>
          </a:xfrm>
          <a:prstGeom prst="rect">
            <a:avLst/>
          </a:prstGeom>
        </p:spPr>
        <p:txBody>
          <a:bodyPr/>
          <a:lstStyle/>
          <a:p>
            <a:pPr>
              <a:defRPr/>
            </a:pPr>
            <a:r>
              <a:rPr lang="en-GB" dirty="0">
                <a:solidFill>
                  <a:srgbClr val="317B52"/>
                </a:solidFill>
                <a:latin typeface="Noto Sans"/>
              </a:rPr>
              <a:t>IFS Higher Education research</a:t>
            </a:r>
          </a:p>
        </p:txBody>
      </p:sp>
      <p:graphicFrame>
        <p:nvGraphicFramePr>
          <p:cNvPr id="8" name="Chart 7"/>
          <p:cNvGraphicFramePr/>
          <p:nvPr>
            <p:extLst/>
          </p:nvPr>
        </p:nvGraphicFramePr>
        <p:xfrm>
          <a:off x="1775520" y="1412776"/>
          <a:ext cx="8136464" cy="48245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75350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Distribution of the student contribution</a:t>
            </a:r>
          </a:p>
        </p:txBody>
      </p:sp>
      <p:sp>
        <p:nvSpPr>
          <p:cNvPr id="4" name="Date Placeholder 3"/>
          <p:cNvSpPr>
            <a:spLocks noGrp="1"/>
          </p:cNvSpPr>
          <p:nvPr>
            <p:ph type="dt" sz="half" idx="10"/>
          </p:nvPr>
        </p:nvSpPr>
        <p:spPr/>
        <p:txBody>
          <a:bodyPr/>
          <a:lstStyle/>
          <a:p>
            <a:pPr fontAlgn="base">
              <a:spcBef>
                <a:spcPct val="0"/>
              </a:spcBef>
              <a:spcAft>
                <a:spcPct val="0"/>
              </a:spcAft>
              <a:defRPr/>
            </a:pPr>
            <a:r>
              <a:rPr lang="en-US">
                <a:solidFill>
                  <a:srgbClr val="317B52"/>
                </a:solidFill>
                <a:cs typeface="Arial" charset="0"/>
              </a:rPr>
              <a:t>© Institute for Fiscal Studies  </a:t>
            </a:r>
            <a:endParaRPr lang="en-GB">
              <a:solidFill>
                <a:srgbClr val="317B52"/>
              </a:solidFill>
              <a:cs typeface="Arial" charset="0"/>
            </a:endParaRPr>
          </a:p>
        </p:txBody>
      </p:sp>
      <p:sp>
        <p:nvSpPr>
          <p:cNvPr id="5" name="Footer Placeholder 4"/>
          <p:cNvSpPr>
            <a:spLocks noGrp="1"/>
          </p:cNvSpPr>
          <p:nvPr>
            <p:ph type="ftr" sz="quarter" idx="11"/>
          </p:nvPr>
        </p:nvSpPr>
        <p:spPr/>
        <p:txBody>
          <a:bodyPr/>
          <a:lstStyle/>
          <a:p>
            <a:pPr>
              <a:defRPr/>
            </a:pPr>
            <a:r>
              <a:rPr lang="en-GB" dirty="0">
                <a:solidFill>
                  <a:srgbClr val="317B52"/>
                </a:solidFill>
                <a:latin typeface="Noto Sans"/>
              </a:rPr>
              <a:t>IFS Higher Education research</a:t>
            </a:r>
          </a:p>
        </p:txBody>
      </p:sp>
      <p:graphicFrame>
        <p:nvGraphicFramePr>
          <p:cNvPr id="7" name="Content Placeholder 5"/>
          <p:cNvGraphicFramePr>
            <a:graphicFrameLocks noGrp="1"/>
          </p:cNvGraphicFramePr>
          <p:nvPr>
            <p:ph idx="1"/>
          </p:nvPr>
        </p:nvGraphicFramePr>
        <p:xfrm>
          <a:off x="2136775" y="1619251"/>
          <a:ext cx="791845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9" name="Content Placeholder 3"/>
          <p:cNvSpPr txBox="1">
            <a:spLocks/>
          </p:cNvSpPr>
          <p:nvPr/>
        </p:nvSpPr>
        <p:spPr bwMode="auto">
          <a:xfrm>
            <a:off x="2136404" y="6021288"/>
            <a:ext cx="7920037" cy="216024"/>
          </a:xfrm>
          <a:prstGeom prst="rect">
            <a:avLst/>
          </a:prstGeom>
        </p:spPr>
        <p:txBody>
          <a:bodyPr wrap="square" numCol="1" anchor="t" anchorCtr="0" compatLnSpc="1">
            <a:prstTxWarp prst="textNoShape">
              <a:avLst/>
            </a:prstTxWarp>
          </a:bodyPr>
          <a:lstStyle/>
          <a:p>
            <a:pPr marL="0" lvl="1" fontAlgn="base">
              <a:lnSpc>
                <a:spcPct val="110000"/>
              </a:lnSpc>
              <a:spcBef>
                <a:spcPct val="0"/>
              </a:spcBef>
              <a:spcAft>
                <a:spcPts val="1200"/>
              </a:spcAft>
              <a:defRPr/>
            </a:pPr>
            <a:r>
              <a:rPr lang="en-GB" sz="1000" dirty="0">
                <a:solidFill>
                  <a:srgbClr val="333333"/>
                </a:solidFill>
                <a:latin typeface="Noto Sans"/>
                <a:cs typeface="Arial" charset="0"/>
              </a:rPr>
              <a:t>Note: Excludes spending by students who do not take out loans</a:t>
            </a:r>
          </a:p>
        </p:txBody>
      </p:sp>
    </p:spTree>
    <p:extLst>
      <p:ext uri="{BB962C8B-B14F-4D97-AF65-F5344CB8AC3E}">
        <p14:creationId xmlns:p14="http://schemas.microsoft.com/office/powerpoint/2010/main" val="106040849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Distribution of the student contribution</a:t>
            </a:r>
          </a:p>
        </p:txBody>
      </p:sp>
      <p:sp>
        <p:nvSpPr>
          <p:cNvPr id="4" name="Date Placeholder 3"/>
          <p:cNvSpPr>
            <a:spLocks noGrp="1"/>
          </p:cNvSpPr>
          <p:nvPr>
            <p:ph type="dt" sz="half" idx="10"/>
          </p:nvPr>
        </p:nvSpPr>
        <p:spPr/>
        <p:txBody>
          <a:bodyPr/>
          <a:lstStyle/>
          <a:p>
            <a:pPr fontAlgn="base">
              <a:spcBef>
                <a:spcPct val="0"/>
              </a:spcBef>
              <a:spcAft>
                <a:spcPct val="0"/>
              </a:spcAft>
              <a:defRPr/>
            </a:pPr>
            <a:r>
              <a:rPr lang="en-US">
                <a:solidFill>
                  <a:srgbClr val="317B52"/>
                </a:solidFill>
                <a:cs typeface="Arial" charset="0"/>
              </a:rPr>
              <a:t>© Institute for Fiscal Studies  </a:t>
            </a:r>
            <a:endParaRPr lang="en-GB">
              <a:solidFill>
                <a:srgbClr val="317B52"/>
              </a:solidFill>
              <a:cs typeface="Arial" charset="0"/>
            </a:endParaRPr>
          </a:p>
        </p:txBody>
      </p:sp>
      <p:sp>
        <p:nvSpPr>
          <p:cNvPr id="5" name="Footer Placeholder 4"/>
          <p:cNvSpPr>
            <a:spLocks noGrp="1"/>
          </p:cNvSpPr>
          <p:nvPr>
            <p:ph type="ftr" sz="quarter" idx="11"/>
          </p:nvPr>
        </p:nvSpPr>
        <p:spPr/>
        <p:txBody>
          <a:bodyPr/>
          <a:lstStyle/>
          <a:p>
            <a:pPr>
              <a:defRPr/>
            </a:pPr>
            <a:r>
              <a:rPr lang="en-GB" dirty="0">
                <a:solidFill>
                  <a:srgbClr val="317B52"/>
                </a:solidFill>
                <a:latin typeface="Noto Sans"/>
              </a:rPr>
              <a:t>IFS Higher Education research</a:t>
            </a:r>
          </a:p>
        </p:txBody>
      </p:sp>
      <p:graphicFrame>
        <p:nvGraphicFramePr>
          <p:cNvPr id="7" name="Content Placeholder 5"/>
          <p:cNvGraphicFramePr>
            <a:graphicFrameLocks noGrp="1"/>
          </p:cNvGraphicFramePr>
          <p:nvPr>
            <p:ph idx="1"/>
          </p:nvPr>
        </p:nvGraphicFramePr>
        <p:xfrm>
          <a:off x="2136775" y="1619251"/>
          <a:ext cx="791845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3"/>
          <p:cNvSpPr txBox="1">
            <a:spLocks/>
          </p:cNvSpPr>
          <p:nvPr/>
        </p:nvSpPr>
        <p:spPr bwMode="auto">
          <a:xfrm>
            <a:off x="2136404" y="6021288"/>
            <a:ext cx="7920037" cy="216024"/>
          </a:xfrm>
          <a:prstGeom prst="rect">
            <a:avLst/>
          </a:prstGeom>
        </p:spPr>
        <p:txBody>
          <a:bodyPr wrap="square" numCol="1" anchor="t" anchorCtr="0" compatLnSpc="1">
            <a:prstTxWarp prst="textNoShape">
              <a:avLst/>
            </a:prstTxWarp>
          </a:bodyPr>
          <a:lstStyle/>
          <a:p>
            <a:pPr marL="0" lvl="1" fontAlgn="base">
              <a:lnSpc>
                <a:spcPct val="110000"/>
              </a:lnSpc>
              <a:spcBef>
                <a:spcPct val="0"/>
              </a:spcBef>
              <a:spcAft>
                <a:spcPts val="1200"/>
              </a:spcAft>
              <a:defRPr/>
            </a:pPr>
            <a:r>
              <a:rPr lang="en-GB" sz="1000" dirty="0">
                <a:solidFill>
                  <a:srgbClr val="333333"/>
                </a:solidFill>
                <a:latin typeface="Noto Sans"/>
                <a:cs typeface="Arial" charset="0"/>
              </a:rPr>
              <a:t>Note: Excludes spending by students who do not take out loans</a:t>
            </a:r>
          </a:p>
        </p:txBody>
      </p:sp>
    </p:spTree>
    <p:extLst>
      <p:ext uri="{BB962C8B-B14F-4D97-AF65-F5344CB8AC3E}">
        <p14:creationId xmlns:p14="http://schemas.microsoft.com/office/powerpoint/2010/main" val="87791823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Distribution of the government contribution</a:t>
            </a:r>
          </a:p>
        </p:txBody>
      </p:sp>
      <p:sp>
        <p:nvSpPr>
          <p:cNvPr id="4" name="Date Placeholder 3"/>
          <p:cNvSpPr>
            <a:spLocks noGrp="1"/>
          </p:cNvSpPr>
          <p:nvPr>
            <p:ph type="dt" sz="half" idx="10"/>
          </p:nvPr>
        </p:nvSpPr>
        <p:spPr/>
        <p:txBody>
          <a:bodyPr/>
          <a:lstStyle/>
          <a:p>
            <a:pPr fontAlgn="base">
              <a:spcBef>
                <a:spcPct val="0"/>
              </a:spcBef>
              <a:spcAft>
                <a:spcPct val="0"/>
              </a:spcAft>
              <a:defRPr/>
            </a:pPr>
            <a:r>
              <a:rPr lang="en-US">
                <a:solidFill>
                  <a:srgbClr val="317B52"/>
                </a:solidFill>
                <a:cs typeface="Arial" charset="0"/>
              </a:rPr>
              <a:t>© Institute for Fiscal Studies  </a:t>
            </a:r>
            <a:endParaRPr lang="en-GB">
              <a:solidFill>
                <a:srgbClr val="317B52"/>
              </a:solidFill>
              <a:cs typeface="Arial" charset="0"/>
            </a:endParaRPr>
          </a:p>
        </p:txBody>
      </p:sp>
      <p:sp>
        <p:nvSpPr>
          <p:cNvPr id="5" name="Footer Placeholder 4"/>
          <p:cNvSpPr>
            <a:spLocks noGrp="1"/>
          </p:cNvSpPr>
          <p:nvPr>
            <p:ph type="ftr" sz="quarter" idx="11"/>
          </p:nvPr>
        </p:nvSpPr>
        <p:spPr/>
        <p:txBody>
          <a:bodyPr/>
          <a:lstStyle/>
          <a:p>
            <a:pPr>
              <a:defRPr/>
            </a:pPr>
            <a:r>
              <a:rPr lang="en-GB" dirty="0">
                <a:solidFill>
                  <a:srgbClr val="317B52"/>
                </a:solidFill>
                <a:latin typeface="Noto Sans"/>
              </a:rPr>
              <a:t>IFS Higher Education research</a:t>
            </a:r>
          </a:p>
        </p:txBody>
      </p:sp>
      <p:graphicFrame>
        <p:nvGraphicFramePr>
          <p:cNvPr id="7" name="Content Placeholder 5"/>
          <p:cNvGraphicFramePr>
            <a:graphicFrameLocks noGrp="1"/>
          </p:cNvGraphicFramePr>
          <p:nvPr>
            <p:ph idx="1"/>
          </p:nvPr>
        </p:nvGraphicFramePr>
        <p:xfrm>
          <a:off x="2136775" y="1619251"/>
          <a:ext cx="791845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3"/>
          <p:cNvSpPr txBox="1">
            <a:spLocks/>
          </p:cNvSpPr>
          <p:nvPr/>
        </p:nvSpPr>
        <p:spPr bwMode="auto">
          <a:xfrm>
            <a:off x="2136404" y="6021288"/>
            <a:ext cx="7920037" cy="216024"/>
          </a:xfrm>
          <a:prstGeom prst="rect">
            <a:avLst/>
          </a:prstGeom>
        </p:spPr>
        <p:txBody>
          <a:bodyPr wrap="square" numCol="1" anchor="t" anchorCtr="0" compatLnSpc="1">
            <a:prstTxWarp prst="textNoShape">
              <a:avLst/>
            </a:prstTxWarp>
          </a:bodyPr>
          <a:lstStyle/>
          <a:p>
            <a:pPr marL="0" lvl="1" fontAlgn="base">
              <a:lnSpc>
                <a:spcPct val="110000"/>
              </a:lnSpc>
              <a:spcBef>
                <a:spcPct val="0"/>
              </a:spcBef>
              <a:spcAft>
                <a:spcPts val="1200"/>
              </a:spcAft>
              <a:defRPr/>
            </a:pPr>
            <a:r>
              <a:rPr lang="en-GB" sz="1000" dirty="0">
                <a:solidFill>
                  <a:srgbClr val="333333"/>
                </a:solidFill>
                <a:latin typeface="Noto Sans"/>
                <a:cs typeface="Arial" charset="0"/>
              </a:rPr>
              <a:t>Note: Excludes spending by students who do not take out loans</a:t>
            </a:r>
          </a:p>
        </p:txBody>
      </p:sp>
    </p:spTree>
    <p:extLst>
      <p:ext uri="{BB962C8B-B14F-4D97-AF65-F5344CB8AC3E}">
        <p14:creationId xmlns:p14="http://schemas.microsoft.com/office/powerpoint/2010/main" val="404310879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Large differences in earnings by subject </a:t>
            </a:r>
          </a:p>
        </p:txBody>
      </p:sp>
      <p:sp>
        <p:nvSpPr>
          <p:cNvPr id="4" name="Date Placeholder 3"/>
          <p:cNvSpPr>
            <a:spLocks noGrp="1"/>
          </p:cNvSpPr>
          <p:nvPr>
            <p:ph type="dt" sz="half" idx="10"/>
          </p:nvPr>
        </p:nvSpPr>
        <p:spPr/>
        <p:txBody>
          <a:bodyPr/>
          <a:lstStyle/>
          <a:p>
            <a:pPr fontAlgn="base">
              <a:spcBef>
                <a:spcPct val="0"/>
              </a:spcBef>
              <a:spcAft>
                <a:spcPct val="0"/>
              </a:spcAft>
              <a:defRPr/>
            </a:pPr>
            <a:r>
              <a:rPr lang="en-US">
                <a:solidFill>
                  <a:srgbClr val="317B52"/>
                </a:solidFill>
                <a:cs typeface="Arial" charset="0"/>
              </a:rPr>
              <a:t>© Institute for Fiscal Studies  </a:t>
            </a:r>
            <a:endParaRPr lang="en-GB">
              <a:solidFill>
                <a:srgbClr val="317B52"/>
              </a:solidFill>
              <a:cs typeface="Arial" charset="0"/>
            </a:endParaRPr>
          </a:p>
        </p:txBody>
      </p:sp>
      <p:sp>
        <p:nvSpPr>
          <p:cNvPr id="5" name="Footer Placeholder 4"/>
          <p:cNvSpPr>
            <a:spLocks noGrp="1"/>
          </p:cNvSpPr>
          <p:nvPr>
            <p:ph type="ftr" sz="quarter" idx="11"/>
          </p:nvPr>
        </p:nvSpPr>
        <p:spPr/>
        <p:txBody>
          <a:bodyPr/>
          <a:lstStyle/>
          <a:p>
            <a:pPr>
              <a:defRPr/>
            </a:pPr>
            <a:r>
              <a:rPr lang="en-GB" dirty="0">
                <a:solidFill>
                  <a:srgbClr val="317B52"/>
                </a:solidFill>
                <a:latin typeface="Noto Sans"/>
              </a:rPr>
              <a:t>IFS Higher Education research</a:t>
            </a:r>
          </a:p>
        </p:txBody>
      </p:sp>
      <p:pic>
        <p:nvPicPr>
          <p:cNvPr id="8" name="Picture 3">
            <a:extLst>
              <a:ext uri="{FF2B5EF4-FFF2-40B4-BE49-F238E27FC236}">
                <a16:creationId xmlns:a16="http://schemas.microsoft.com/office/drawing/2014/main" xmlns="" id="{1990239D-10DD-4525-BFFD-6E1278D72A37}"/>
              </a:ext>
            </a:extLst>
          </p:cNvPr>
          <p:cNvPicPr>
            <a:picLocks noGrp="1" noChangeAspect="1" noChangeArrowheads="1"/>
          </p:cNvPicPr>
          <p:nvPr>
            <p:ph idx="1"/>
          </p:nvPr>
        </p:nvPicPr>
        <p:blipFill>
          <a:blip r:embed="rId2" cstate="print"/>
          <a:srcRect/>
          <a:stretch>
            <a:fillRect/>
          </a:stretch>
        </p:blipFill>
        <p:spPr bwMode="auto">
          <a:xfrm>
            <a:off x="3119438" y="1603375"/>
            <a:ext cx="5953125" cy="4572000"/>
          </a:xfrm>
          <a:prstGeom prst="rect">
            <a:avLst/>
          </a:prstGeom>
          <a:noFill/>
          <a:ln w="9525">
            <a:noFill/>
            <a:miter lim="800000"/>
            <a:headEnd/>
            <a:tailEnd/>
          </a:ln>
        </p:spPr>
      </p:pic>
      <p:sp>
        <p:nvSpPr>
          <p:cNvPr id="6" name="TextBox 5"/>
          <p:cNvSpPr txBox="1"/>
          <p:nvPr/>
        </p:nvSpPr>
        <p:spPr>
          <a:xfrm>
            <a:off x="9336360" y="1628801"/>
            <a:ext cx="936104" cy="646331"/>
          </a:xfrm>
          <a:prstGeom prst="rect">
            <a:avLst/>
          </a:prstGeom>
          <a:noFill/>
        </p:spPr>
        <p:txBody>
          <a:bodyPr wrap="square" rtlCol="0">
            <a:spAutoFit/>
          </a:bodyPr>
          <a:lstStyle/>
          <a:p>
            <a:pPr fontAlgn="base">
              <a:spcBef>
                <a:spcPct val="0"/>
              </a:spcBef>
              <a:spcAft>
                <a:spcPct val="0"/>
              </a:spcAft>
            </a:pPr>
            <a:r>
              <a:rPr lang="en-GB" sz="1200" dirty="0">
                <a:solidFill>
                  <a:srgbClr val="333333"/>
                </a:solidFill>
                <a:latin typeface="Arial" charset="0"/>
                <a:cs typeface="Arial" charset="0"/>
              </a:rPr>
              <a:t>Source: </a:t>
            </a:r>
            <a:r>
              <a:rPr lang="en-GB" sz="1200" dirty="0" err="1">
                <a:solidFill>
                  <a:srgbClr val="333333"/>
                </a:solidFill>
                <a:latin typeface="Arial" charset="0"/>
                <a:cs typeface="Arial" charset="0"/>
              </a:rPr>
              <a:t>DfE</a:t>
            </a:r>
            <a:r>
              <a:rPr lang="en-GB" sz="1200" dirty="0">
                <a:solidFill>
                  <a:srgbClr val="333333"/>
                </a:solidFill>
                <a:latin typeface="Arial" charset="0"/>
                <a:cs typeface="Arial" charset="0"/>
              </a:rPr>
              <a:t> LEO dataset</a:t>
            </a:r>
          </a:p>
        </p:txBody>
      </p:sp>
    </p:spTree>
    <p:extLst>
      <p:ext uri="{BB962C8B-B14F-4D97-AF65-F5344CB8AC3E}">
        <p14:creationId xmlns:p14="http://schemas.microsoft.com/office/powerpoint/2010/main" val="358997463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Distribution of the government contribution</a:t>
            </a:r>
          </a:p>
        </p:txBody>
      </p:sp>
      <p:sp>
        <p:nvSpPr>
          <p:cNvPr id="4" name="Date Placeholder 3"/>
          <p:cNvSpPr>
            <a:spLocks noGrp="1"/>
          </p:cNvSpPr>
          <p:nvPr>
            <p:ph type="dt" sz="half" idx="10"/>
          </p:nvPr>
        </p:nvSpPr>
        <p:spPr/>
        <p:txBody>
          <a:bodyPr/>
          <a:lstStyle/>
          <a:p>
            <a:pPr fontAlgn="base">
              <a:spcBef>
                <a:spcPct val="0"/>
              </a:spcBef>
              <a:spcAft>
                <a:spcPct val="0"/>
              </a:spcAft>
              <a:defRPr/>
            </a:pPr>
            <a:r>
              <a:rPr lang="en-US">
                <a:solidFill>
                  <a:srgbClr val="317B52"/>
                </a:solidFill>
                <a:cs typeface="Arial" charset="0"/>
              </a:rPr>
              <a:t>© Institute for Fiscal Studies  </a:t>
            </a:r>
            <a:endParaRPr lang="en-GB">
              <a:solidFill>
                <a:srgbClr val="317B52"/>
              </a:solidFill>
              <a:cs typeface="Arial" charset="0"/>
            </a:endParaRPr>
          </a:p>
        </p:txBody>
      </p:sp>
      <p:sp>
        <p:nvSpPr>
          <p:cNvPr id="5" name="Footer Placeholder 4"/>
          <p:cNvSpPr>
            <a:spLocks noGrp="1"/>
          </p:cNvSpPr>
          <p:nvPr>
            <p:ph type="ftr" sz="quarter" idx="11"/>
          </p:nvPr>
        </p:nvSpPr>
        <p:spPr/>
        <p:txBody>
          <a:bodyPr/>
          <a:lstStyle/>
          <a:p>
            <a:pPr>
              <a:defRPr/>
            </a:pPr>
            <a:r>
              <a:rPr lang="en-GB" dirty="0">
                <a:solidFill>
                  <a:srgbClr val="317B52"/>
                </a:solidFill>
                <a:latin typeface="Noto Sans"/>
              </a:rPr>
              <a:t>IFS Higher Education research</a:t>
            </a:r>
          </a:p>
        </p:txBody>
      </p:sp>
      <p:graphicFrame>
        <p:nvGraphicFramePr>
          <p:cNvPr id="7" name="Content Placeholder 5"/>
          <p:cNvGraphicFramePr>
            <a:graphicFrameLocks noGrp="1"/>
          </p:cNvGraphicFramePr>
          <p:nvPr>
            <p:ph idx="1"/>
          </p:nvPr>
        </p:nvGraphicFramePr>
        <p:xfrm>
          <a:off x="2136775" y="1619251"/>
          <a:ext cx="791845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3"/>
          <p:cNvSpPr txBox="1">
            <a:spLocks/>
          </p:cNvSpPr>
          <p:nvPr/>
        </p:nvSpPr>
        <p:spPr bwMode="auto">
          <a:xfrm>
            <a:off x="2136404" y="6021288"/>
            <a:ext cx="7920037" cy="216024"/>
          </a:xfrm>
          <a:prstGeom prst="rect">
            <a:avLst/>
          </a:prstGeom>
        </p:spPr>
        <p:txBody>
          <a:bodyPr wrap="square" numCol="1" anchor="t" anchorCtr="0" compatLnSpc="1">
            <a:prstTxWarp prst="textNoShape">
              <a:avLst/>
            </a:prstTxWarp>
          </a:bodyPr>
          <a:lstStyle/>
          <a:p>
            <a:pPr marL="0" lvl="1" fontAlgn="base">
              <a:lnSpc>
                <a:spcPct val="110000"/>
              </a:lnSpc>
              <a:spcBef>
                <a:spcPct val="0"/>
              </a:spcBef>
              <a:spcAft>
                <a:spcPts val="1200"/>
              </a:spcAft>
              <a:defRPr/>
            </a:pPr>
            <a:r>
              <a:rPr lang="en-GB" sz="1000" dirty="0">
                <a:solidFill>
                  <a:srgbClr val="333333"/>
                </a:solidFill>
                <a:latin typeface="Noto Sans"/>
                <a:cs typeface="Arial" charset="0"/>
              </a:rPr>
              <a:t>Note: Excludes spending by students who do not take out loans</a:t>
            </a:r>
          </a:p>
        </p:txBody>
      </p:sp>
    </p:spTree>
    <p:extLst>
      <p:ext uri="{BB962C8B-B14F-4D97-AF65-F5344CB8AC3E}">
        <p14:creationId xmlns:p14="http://schemas.microsoft.com/office/powerpoint/2010/main" val="422679093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85809-CECB-49E8-9EC4-40579871FA08}"/>
              </a:ext>
            </a:extLst>
          </p:cNvPr>
          <p:cNvSpPr>
            <a:spLocks noGrp="1"/>
          </p:cNvSpPr>
          <p:nvPr>
            <p:ph type="title"/>
          </p:nvPr>
        </p:nvSpPr>
        <p:spPr>
          <a:xfrm>
            <a:off x="816000" y="663538"/>
            <a:ext cx="6552288" cy="404728"/>
          </a:xfrm>
        </p:spPr>
        <p:txBody>
          <a:bodyPr/>
          <a:lstStyle/>
          <a:p>
            <a:r>
              <a:rPr lang="en-GB" dirty="0"/>
              <a:t>Major implications </a:t>
            </a:r>
          </a:p>
        </p:txBody>
      </p:sp>
      <p:sp>
        <p:nvSpPr>
          <p:cNvPr id="3" name="Content Placeholder 2">
            <a:extLst>
              <a:ext uri="{FF2B5EF4-FFF2-40B4-BE49-F238E27FC236}">
                <a16:creationId xmlns:a16="http://schemas.microsoft.com/office/drawing/2014/main" xmlns="" id="{0FC5B54D-45AF-437E-8D09-5F81AC24B186}"/>
              </a:ext>
            </a:extLst>
          </p:cNvPr>
          <p:cNvSpPr>
            <a:spLocks noGrp="1"/>
          </p:cNvSpPr>
          <p:nvPr>
            <p:ph idx="1"/>
          </p:nvPr>
        </p:nvSpPr>
        <p:spPr/>
        <p:txBody>
          <a:bodyPr/>
          <a:lstStyle/>
          <a:p>
            <a:endParaRPr lang="en-GB" b="0" dirty="0"/>
          </a:p>
          <a:p>
            <a:pPr marL="342900" indent="-342900">
              <a:buFont typeface="+mj-lt"/>
              <a:buAutoNum type="arabicPeriod"/>
            </a:pPr>
            <a:r>
              <a:rPr lang="en-GB" b="0" dirty="0"/>
              <a:t>University funding did go up by 25% – but big (unintended) changes in the incentives of universities to provide different courses.</a:t>
            </a:r>
          </a:p>
          <a:p>
            <a:pPr marL="342900" indent="-342900">
              <a:buFont typeface="+mj-lt"/>
              <a:buAutoNum type="arabicPeriod"/>
            </a:pPr>
            <a:endParaRPr lang="en-GB" b="0" dirty="0"/>
          </a:p>
          <a:p>
            <a:pPr marL="342900" indent="-342900">
              <a:buFont typeface="+mj-lt"/>
              <a:buAutoNum type="arabicPeriod"/>
            </a:pPr>
            <a:r>
              <a:rPr lang="en-GB" b="0" dirty="0"/>
              <a:t>Larger than expected government contribution (exacerbated by terrible earnings growth) </a:t>
            </a:r>
          </a:p>
          <a:p>
            <a:pPr marL="342900" indent="-342900">
              <a:buFont typeface="+mj-lt"/>
              <a:buAutoNum type="arabicPeriod"/>
            </a:pPr>
            <a:endParaRPr lang="en-GB" b="0" dirty="0"/>
          </a:p>
          <a:p>
            <a:pPr marL="342900" indent="-342900">
              <a:buFont typeface="+mj-lt"/>
              <a:buAutoNum type="arabicPeriod"/>
            </a:pPr>
            <a:r>
              <a:rPr lang="en-GB" b="0" dirty="0"/>
              <a:t>Big changes in the distribution of that contribution </a:t>
            </a:r>
          </a:p>
        </p:txBody>
      </p:sp>
      <p:sp>
        <p:nvSpPr>
          <p:cNvPr id="4" name="Date Placeholder 3">
            <a:extLst>
              <a:ext uri="{FF2B5EF4-FFF2-40B4-BE49-F238E27FC236}">
                <a16:creationId xmlns:a16="http://schemas.microsoft.com/office/drawing/2014/main" xmlns="" id="{65965049-5BC1-4320-AC26-68D552F358FA}"/>
              </a:ext>
            </a:extLst>
          </p:cNvPr>
          <p:cNvSpPr>
            <a:spLocks noGrp="1"/>
          </p:cNvSpPr>
          <p:nvPr>
            <p:ph type="dt" sz="half" idx="10"/>
          </p:nvPr>
        </p:nvSpPr>
        <p:spPr/>
        <p:txBody>
          <a:bodyPr/>
          <a:lstStyle/>
          <a:p>
            <a:pPr fontAlgn="base">
              <a:spcBef>
                <a:spcPct val="0"/>
              </a:spcBef>
              <a:spcAft>
                <a:spcPct val="0"/>
              </a:spcAft>
              <a:defRPr/>
            </a:pPr>
            <a:r>
              <a:rPr lang="en-US">
                <a:solidFill>
                  <a:srgbClr val="317B52"/>
                </a:solidFill>
                <a:cs typeface="Arial" charset="0"/>
              </a:rPr>
              <a:t>© Institute for Fiscal Studies  </a:t>
            </a:r>
            <a:endParaRPr lang="en-GB">
              <a:solidFill>
                <a:srgbClr val="317B52"/>
              </a:solidFill>
              <a:cs typeface="Arial" charset="0"/>
            </a:endParaRPr>
          </a:p>
        </p:txBody>
      </p:sp>
      <p:sp>
        <p:nvSpPr>
          <p:cNvPr id="5" name="Footer Placeholder 4">
            <a:extLst>
              <a:ext uri="{FF2B5EF4-FFF2-40B4-BE49-F238E27FC236}">
                <a16:creationId xmlns:a16="http://schemas.microsoft.com/office/drawing/2014/main" xmlns="" id="{4D72A251-006D-4D90-ABEA-B4CB1CA8D098}"/>
              </a:ext>
            </a:extLst>
          </p:cNvPr>
          <p:cNvSpPr>
            <a:spLocks noGrp="1"/>
          </p:cNvSpPr>
          <p:nvPr>
            <p:ph type="ftr" sz="quarter" idx="11"/>
          </p:nvPr>
        </p:nvSpPr>
        <p:spPr/>
        <p:txBody>
          <a:bodyPr/>
          <a:lstStyle/>
          <a:p>
            <a:pPr>
              <a:defRPr/>
            </a:pPr>
            <a:r>
              <a:rPr lang="en-GB" dirty="0">
                <a:solidFill>
                  <a:srgbClr val="317B52"/>
                </a:solidFill>
                <a:latin typeface="Noto Sans"/>
              </a:rPr>
              <a:t>IFS Higher Education research</a:t>
            </a:r>
          </a:p>
        </p:txBody>
      </p:sp>
    </p:spTree>
    <p:extLst>
      <p:ext uri="{BB962C8B-B14F-4D97-AF65-F5344CB8AC3E}">
        <p14:creationId xmlns:p14="http://schemas.microsoft.com/office/powerpoint/2010/main" val="1612111842"/>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75E7EA-CCE0-4C91-BF0C-CE1A8AF53BCC}"/>
              </a:ext>
            </a:extLst>
          </p:cNvPr>
          <p:cNvSpPr>
            <a:spLocks noGrp="1"/>
          </p:cNvSpPr>
          <p:nvPr>
            <p:ph type="title"/>
          </p:nvPr>
        </p:nvSpPr>
        <p:spPr/>
        <p:txBody>
          <a:bodyPr/>
          <a:lstStyle/>
          <a:p>
            <a:r>
              <a:rPr lang="en-GB" dirty="0"/>
              <a:t>Current solutions</a:t>
            </a:r>
          </a:p>
        </p:txBody>
      </p:sp>
      <p:sp>
        <p:nvSpPr>
          <p:cNvPr id="3" name="Content Placeholder 2">
            <a:extLst>
              <a:ext uri="{FF2B5EF4-FFF2-40B4-BE49-F238E27FC236}">
                <a16:creationId xmlns:a16="http://schemas.microsoft.com/office/drawing/2014/main" xmlns="" id="{324ED682-83F7-4CAB-AB0B-EC2B42467E80}"/>
              </a:ext>
            </a:extLst>
          </p:cNvPr>
          <p:cNvSpPr>
            <a:spLocks noGrp="1"/>
          </p:cNvSpPr>
          <p:nvPr>
            <p:ph idx="1"/>
          </p:nvPr>
        </p:nvSpPr>
        <p:spPr/>
        <p:txBody>
          <a:bodyPr>
            <a:normAutofit/>
          </a:bodyPr>
          <a:lstStyle/>
          <a:p>
            <a:r>
              <a:rPr lang="en-GB" dirty="0"/>
              <a:t>Teaching Excellence Framework </a:t>
            </a:r>
          </a:p>
          <a:p>
            <a:pPr lvl="3"/>
            <a:r>
              <a:rPr lang="en-GB" dirty="0"/>
              <a:t>Rating universities on teaching quality (including NSS &amp; earnings) </a:t>
            </a:r>
          </a:p>
          <a:p>
            <a:pPr lvl="4"/>
            <a:r>
              <a:rPr lang="en-GB" dirty="0"/>
              <a:t>Originally, proposed to directly affect tuition fees</a:t>
            </a:r>
          </a:p>
          <a:p>
            <a:pPr lvl="4"/>
            <a:r>
              <a:rPr lang="en-GB" dirty="0"/>
              <a:t> Could have indirect impact if it affects student choice (however this channel is weakened if excess demand) </a:t>
            </a:r>
          </a:p>
          <a:p>
            <a:pPr lvl="4"/>
            <a:endParaRPr lang="en-GB" dirty="0"/>
          </a:p>
          <a:p>
            <a:pPr lvl="3"/>
            <a:endParaRPr lang="en-GB" dirty="0"/>
          </a:p>
          <a:p>
            <a:pPr lvl="3">
              <a:buNone/>
            </a:pPr>
            <a:endParaRPr lang="en-GB" dirty="0"/>
          </a:p>
        </p:txBody>
      </p:sp>
      <p:sp>
        <p:nvSpPr>
          <p:cNvPr id="4" name="Date Placeholder 3">
            <a:extLst>
              <a:ext uri="{FF2B5EF4-FFF2-40B4-BE49-F238E27FC236}">
                <a16:creationId xmlns:a16="http://schemas.microsoft.com/office/drawing/2014/main" xmlns="" id="{2F99DC21-1AC3-4D09-A356-8131EC1A543A}"/>
              </a:ext>
            </a:extLst>
          </p:cNvPr>
          <p:cNvSpPr>
            <a:spLocks noGrp="1"/>
          </p:cNvSpPr>
          <p:nvPr>
            <p:ph type="dt" sz="half" idx="10"/>
          </p:nvPr>
        </p:nvSpPr>
        <p:spPr/>
        <p:txBody>
          <a:bodyPr/>
          <a:lstStyle/>
          <a:p>
            <a:pPr fontAlgn="base">
              <a:spcBef>
                <a:spcPct val="0"/>
              </a:spcBef>
              <a:spcAft>
                <a:spcPct val="0"/>
              </a:spcAft>
              <a:defRPr/>
            </a:pPr>
            <a:r>
              <a:rPr lang="en-US">
                <a:solidFill>
                  <a:srgbClr val="317B52"/>
                </a:solidFill>
                <a:cs typeface="Arial" charset="0"/>
              </a:rPr>
              <a:t>© Institute for Fiscal Studies  </a:t>
            </a:r>
            <a:endParaRPr lang="en-GB">
              <a:solidFill>
                <a:srgbClr val="317B52"/>
              </a:solidFill>
              <a:cs typeface="Arial" charset="0"/>
            </a:endParaRPr>
          </a:p>
        </p:txBody>
      </p:sp>
      <p:sp>
        <p:nvSpPr>
          <p:cNvPr id="5" name="Footer Placeholder 4">
            <a:extLst>
              <a:ext uri="{FF2B5EF4-FFF2-40B4-BE49-F238E27FC236}">
                <a16:creationId xmlns:a16="http://schemas.microsoft.com/office/drawing/2014/main" xmlns="" id="{3130552C-3616-4A9C-8499-A99658C5AC21}"/>
              </a:ext>
            </a:extLst>
          </p:cNvPr>
          <p:cNvSpPr>
            <a:spLocks noGrp="1"/>
          </p:cNvSpPr>
          <p:nvPr>
            <p:ph type="ftr" sz="quarter" idx="11"/>
          </p:nvPr>
        </p:nvSpPr>
        <p:spPr/>
        <p:txBody>
          <a:bodyPr/>
          <a:lstStyle/>
          <a:p>
            <a:pPr>
              <a:defRPr/>
            </a:pPr>
            <a:r>
              <a:rPr lang="en-GB" dirty="0">
                <a:solidFill>
                  <a:srgbClr val="317B52"/>
                </a:solidFill>
                <a:latin typeface="Noto Sans"/>
              </a:rPr>
              <a:t>IFS Higher Education research</a:t>
            </a:r>
          </a:p>
        </p:txBody>
      </p:sp>
      <p:sp>
        <p:nvSpPr>
          <p:cNvPr id="9" name="Right Arrow 5">
            <a:extLst>
              <a:ext uri="{FF2B5EF4-FFF2-40B4-BE49-F238E27FC236}">
                <a16:creationId xmlns:a16="http://schemas.microsoft.com/office/drawing/2014/main" xmlns="" id="{5A187553-9CAE-4511-8C34-3A8B3C74048F}"/>
              </a:ext>
            </a:extLst>
          </p:cNvPr>
          <p:cNvSpPr/>
          <p:nvPr/>
        </p:nvSpPr>
        <p:spPr>
          <a:xfrm>
            <a:off x="786260" y="2780928"/>
            <a:ext cx="720080" cy="340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latin typeface="Noto Sans"/>
            </a:endParaRPr>
          </a:p>
        </p:txBody>
      </p:sp>
      <p:sp>
        <p:nvSpPr>
          <p:cNvPr id="10" name="Right Arrow 7">
            <a:extLst>
              <a:ext uri="{FF2B5EF4-FFF2-40B4-BE49-F238E27FC236}">
                <a16:creationId xmlns:a16="http://schemas.microsoft.com/office/drawing/2014/main" xmlns="" id="{82FB2616-A48A-441C-B7C2-112B2CCF3C11}"/>
              </a:ext>
            </a:extLst>
          </p:cNvPr>
          <p:cNvSpPr/>
          <p:nvPr/>
        </p:nvSpPr>
        <p:spPr>
          <a:xfrm>
            <a:off x="786260" y="2348880"/>
            <a:ext cx="720080" cy="340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latin typeface="Noto Sans"/>
            </a:endParaRPr>
          </a:p>
        </p:txBody>
      </p:sp>
    </p:spTree>
    <p:extLst>
      <p:ext uri="{BB962C8B-B14F-4D97-AF65-F5344CB8AC3E}">
        <p14:creationId xmlns:p14="http://schemas.microsoft.com/office/powerpoint/2010/main" val="3880283258"/>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75E7EA-CCE0-4C91-BF0C-CE1A8AF53BCC}"/>
              </a:ext>
            </a:extLst>
          </p:cNvPr>
          <p:cNvSpPr>
            <a:spLocks noGrp="1"/>
          </p:cNvSpPr>
          <p:nvPr>
            <p:ph type="title"/>
          </p:nvPr>
        </p:nvSpPr>
        <p:spPr/>
        <p:txBody>
          <a:bodyPr/>
          <a:lstStyle/>
          <a:p>
            <a:r>
              <a:rPr lang="en-GB" dirty="0"/>
              <a:t>Current solutions</a:t>
            </a:r>
          </a:p>
        </p:txBody>
      </p:sp>
      <p:sp>
        <p:nvSpPr>
          <p:cNvPr id="3" name="Content Placeholder 2">
            <a:extLst>
              <a:ext uri="{FF2B5EF4-FFF2-40B4-BE49-F238E27FC236}">
                <a16:creationId xmlns:a16="http://schemas.microsoft.com/office/drawing/2014/main" xmlns="" id="{324ED682-83F7-4CAB-AB0B-EC2B42467E80}"/>
              </a:ext>
            </a:extLst>
          </p:cNvPr>
          <p:cNvSpPr>
            <a:spLocks noGrp="1"/>
          </p:cNvSpPr>
          <p:nvPr>
            <p:ph idx="1"/>
          </p:nvPr>
        </p:nvSpPr>
        <p:spPr/>
        <p:txBody>
          <a:bodyPr>
            <a:normAutofit/>
          </a:bodyPr>
          <a:lstStyle/>
          <a:p>
            <a:r>
              <a:rPr lang="en-GB" dirty="0"/>
              <a:t>Teaching Excellence Framework </a:t>
            </a:r>
          </a:p>
          <a:p>
            <a:pPr lvl="3"/>
            <a:r>
              <a:rPr lang="en-GB" dirty="0"/>
              <a:t>Rating universities on teaching quality (including NSS &amp; earnings) </a:t>
            </a:r>
          </a:p>
          <a:p>
            <a:pPr lvl="4"/>
            <a:r>
              <a:rPr lang="en-GB" dirty="0"/>
              <a:t>Originally, proposed to directly affect tuition fees</a:t>
            </a:r>
          </a:p>
          <a:p>
            <a:pPr lvl="4"/>
            <a:r>
              <a:rPr lang="en-GB" dirty="0"/>
              <a:t> Could have indirect impact if it affects student choice (however this channel is weakened if excess demand) </a:t>
            </a:r>
          </a:p>
          <a:p>
            <a:pPr lvl="4"/>
            <a:endParaRPr lang="en-GB" dirty="0"/>
          </a:p>
          <a:p>
            <a:r>
              <a:rPr lang="en-GB" dirty="0"/>
              <a:t>Expansion of university competition </a:t>
            </a:r>
          </a:p>
          <a:p>
            <a:pPr lvl="3"/>
            <a:r>
              <a:rPr lang="en-GB" dirty="0"/>
              <a:t>Removal of numbers caps and reducing barriers to entry </a:t>
            </a:r>
          </a:p>
          <a:p>
            <a:pPr lvl="4"/>
            <a:r>
              <a:rPr lang="en-GB" dirty="0"/>
              <a:t>Could increase competition and drive down price  </a:t>
            </a:r>
          </a:p>
          <a:p>
            <a:pPr lvl="4"/>
            <a:r>
              <a:rPr lang="en-GB" dirty="0"/>
              <a:t>Limited evidence of this so far. And exposes government to other risks (failure of universities, quality)</a:t>
            </a:r>
          </a:p>
          <a:p>
            <a:pPr lvl="3"/>
            <a:endParaRPr lang="en-GB" dirty="0"/>
          </a:p>
          <a:p>
            <a:pPr lvl="3">
              <a:buNone/>
            </a:pPr>
            <a:endParaRPr lang="en-GB" dirty="0"/>
          </a:p>
        </p:txBody>
      </p:sp>
      <p:sp>
        <p:nvSpPr>
          <p:cNvPr id="4" name="Date Placeholder 3">
            <a:extLst>
              <a:ext uri="{FF2B5EF4-FFF2-40B4-BE49-F238E27FC236}">
                <a16:creationId xmlns:a16="http://schemas.microsoft.com/office/drawing/2014/main" xmlns="" id="{2F99DC21-1AC3-4D09-A356-8131EC1A543A}"/>
              </a:ext>
            </a:extLst>
          </p:cNvPr>
          <p:cNvSpPr>
            <a:spLocks noGrp="1"/>
          </p:cNvSpPr>
          <p:nvPr>
            <p:ph type="dt" sz="half" idx="10"/>
          </p:nvPr>
        </p:nvSpPr>
        <p:spPr/>
        <p:txBody>
          <a:bodyPr/>
          <a:lstStyle/>
          <a:p>
            <a:pPr fontAlgn="base">
              <a:spcBef>
                <a:spcPct val="0"/>
              </a:spcBef>
              <a:spcAft>
                <a:spcPct val="0"/>
              </a:spcAft>
              <a:defRPr/>
            </a:pPr>
            <a:r>
              <a:rPr lang="en-US">
                <a:solidFill>
                  <a:srgbClr val="317B52"/>
                </a:solidFill>
                <a:cs typeface="Arial" charset="0"/>
              </a:rPr>
              <a:t>© Institute for Fiscal Studies  </a:t>
            </a:r>
            <a:endParaRPr lang="en-GB">
              <a:solidFill>
                <a:srgbClr val="317B52"/>
              </a:solidFill>
              <a:cs typeface="Arial" charset="0"/>
            </a:endParaRPr>
          </a:p>
        </p:txBody>
      </p:sp>
      <p:sp>
        <p:nvSpPr>
          <p:cNvPr id="5" name="Footer Placeholder 4">
            <a:extLst>
              <a:ext uri="{FF2B5EF4-FFF2-40B4-BE49-F238E27FC236}">
                <a16:creationId xmlns:a16="http://schemas.microsoft.com/office/drawing/2014/main" xmlns="" id="{3130552C-3616-4A9C-8499-A99658C5AC21}"/>
              </a:ext>
            </a:extLst>
          </p:cNvPr>
          <p:cNvSpPr>
            <a:spLocks noGrp="1"/>
          </p:cNvSpPr>
          <p:nvPr>
            <p:ph type="ftr" sz="quarter" idx="11"/>
          </p:nvPr>
        </p:nvSpPr>
        <p:spPr/>
        <p:txBody>
          <a:bodyPr/>
          <a:lstStyle/>
          <a:p>
            <a:pPr>
              <a:defRPr/>
            </a:pPr>
            <a:r>
              <a:rPr lang="en-GB" dirty="0">
                <a:solidFill>
                  <a:srgbClr val="317B52"/>
                </a:solidFill>
                <a:latin typeface="Noto Sans"/>
              </a:rPr>
              <a:t>IFS Higher Education research</a:t>
            </a:r>
          </a:p>
        </p:txBody>
      </p:sp>
      <p:sp>
        <p:nvSpPr>
          <p:cNvPr id="6" name="Right Arrow 5"/>
          <p:cNvSpPr/>
          <p:nvPr/>
        </p:nvSpPr>
        <p:spPr>
          <a:xfrm>
            <a:off x="786260" y="2780928"/>
            <a:ext cx="720080" cy="340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latin typeface="Noto Sans"/>
            </a:endParaRPr>
          </a:p>
        </p:txBody>
      </p:sp>
      <p:sp>
        <p:nvSpPr>
          <p:cNvPr id="7" name="Right Arrow 6"/>
          <p:cNvSpPr/>
          <p:nvPr/>
        </p:nvSpPr>
        <p:spPr>
          <a:xfrm>
            <a:off x="786260" y="4797152"/>
            <a:ext cx="720080" cy="340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latin typeface="Noto Sans"/>
            </a:endParaRPr>
          </a:p>
        </p:txBody>
      </p:sp>
      <p:sp>
        <p:nvSpPr>
          <p:cNvPr id="8" name="Right Arrow 7"/>
          <p:cNvSpPr/>
          <p:nvPr/>
        </p:nvSpPr>
        <p:spPr>
          <a:xfrm>
            <a:off x="786260" y="2348880"/>
            <a:ext cx="720080" cy="340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latin typeface="Noto Sans"/>
            </a:endParaRPr>
          </a:p>
        </p:txBody>
      </p:sp>
      <p:sp>
        <p:nvSpPr>
          <p:cNvPr id="9" name="Right Arrow 8"/>
          <p:cNvSpPr/>
          <p:nvPr/>
        </p:nvSpPr>
        <p:spPr>
          <a:xfrm>
            <a:off x="786260" y="5229200"/>
            <a:ext cx="720080" cy="340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latin typeface="Noto Sans"/>
            </a:endParaRPr>
          </a:p>
        </p:txBody>
      </p:sp>
    </p:spTree>
    <p:extLst>
      <p:ext uri="{BB962C8B-B14F-4D97-AF65-F5344CB8AC3E}">
        <p14:creationId xmlns:p14="http://schemas.microsoft.com/office/powerpoint/2010/main" val="130773988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xmlns="" id="{8161395E-7A10-40EA-96F7-510B504F2E51}"/>
              </a:ext>
            </a:extLst>
          </p:cNvPr>
          <p:cNvSpPr/>
          <p:nvPr/>
        </p:nvSpPr>
        <p:spPr>
          <a:xfrm>
            <a:off x="0" y="6473165"/>
            <a:ext cx="12191996" cy="384834"/>
          </a:xfrm>
          <a:prstGeom prst="rect">
            <a:avLst/>
          </a:prstGeom>
          <a:solidFill>
            <a:srgbClr val="11A08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 </a:t>
            </a:r>
          </a:p>
        </p:txBody>
      </p:sp>
      <p:sp>
        <p:nvSpPr>
          <p:cNvPr id="2" name="Title 1">
            <a:extLst>
              <a:ext uri="{FF2B5EF4-FFF2-40B4-BE49-F238E27FC236}">
                <a16:creationId xmlns:a16="http://schemas.microsoft.com/office/drawing/2014/main" xmlns="" id="{032A0884-0EE3-4D99-B74B-29AB23902A91}"/>
              </a:ext>
            </a:extLst>
          </p:cNvPr>
          <p:cNvSpPr>
            <a:spLocks noGrp="1"/>
          </p:cNvSpPr>
          <p:nvPr>
            <p:ph type="title"/>
          </p:nvPr>
        </p:nvSpPr>
        <p:spPr/>
        <p:txBody>
          <a:bodyPr/>
          <a:lstStyle/>
          <a:p>
            <a:r>
              <a:rPr lang="en-GB" b="1" dirty="0">
                <a:solidFill>
                  <a:srgbClr val="11A08A"/>
                </a:solidFill>
              </a:rPr>
              <a:t>Key sources:</a:t>
            </a:r>
            <a:endParaRPr lang="en-GB" dirty="0"/>
          </a:p>
        </p:txBody>
      </p:sp>
      <p:sp>
        <p:nvSpPr>
          <p:cNvPr id="4" name="Slide Number Placeholder 3">
            <a:extLst>
              <a:ext uri="{FF2B5EF4-FFF2-40B4-BE49-F238E27FC236}">
                <a16:creationId xmlns:a16="http://schemas.microsoft.com/office/drawing/2014/main" xmlns="" id="{C4F44720-561A-4D66-8320-22A912235996}"/>
              </a:ext>
            </a:extLst>
          </p:cNvPr>
          <p:cNvSpPr>
            <a:spLocks noGrp="1"/>
          </p:cNvSpPr>
          <p:nvPr>
            <p:ph type="sldNum" sz="quarter" idx="12"/>
          </p:nvPr>
        </p:nvSpPr>
        <p:spPr/>
        <p:txBody>
          <a:bodyPr/>
          <a:lstStyle/>
          <a:p>
            <a:pPr defTabSz="457200"/>
            <a:fld id="{ED9DE18E-F2A3-4858-8433-156A7BE29166}" type="slidenum">
              <a:rPr lang="en-GB">
                <a:solidFill>
                  <a:prstClr val="white"/>
                </a:solidFill>
                <a:latin typeface="Calibri" panose="020F0502020204030204"/>
              </a:rPr>
              <a:pPr defTabSz="457200"/>
              <a:t>6</a:t>
            </a:fld>
            <a:endParaRPr lang="en-GB">
              <a:solidFill>
                <a:prstClr val="white"/>
              </a:solidFill>
              <a:latin typeface="Calibri" panose="020F0502020204030204"/>
            </a:endParaRPr>
          </a:p>
        </p:txBody>
      </p:sp>
      <p:sp>
        <p:nvSpPr>
          <p:cNvPr id="5" name="Content Placeholder 2">
            <a:extLst>
              <a:ext uri="{FF2B5EF4-FFF2-40B4-BE49-F238E27FC236}">
                <a16:creationId xmlns:a16="http://schemas.microsoft.com/office/drawing/2014/main" xmlns="" id="{089EB8C6-B0D3-4784-9F3A-1CC7699E6E37}"/>
              </a:ext>
            </a:extLst>
          </p:cNvPr>
          <p:cNvSpPr>
            <a:spLocks noGrp="1"/>
          </p:cNvSpPr>
          <p:nvPr>
            <p:ph idx="1"/>
          </p:nvPr>
        </p:nvSpPr>
        <p:spPr>
          <a:xfrm>
            <a:off x="2152650" y="1825625"/>
            <a:ext cx="7886700" cy="4351338"/>
          </a:xfrm>
        </p:spPr>
        <p:txBody>
          <a:bodyPr/>
          <a:lstStyle/>
          <a:p>
            <a:r>
              <a:rPr lang="en-GB" b="1" dirty="0"/>
              <a:t>EPI </a:t>
            </a:r>
            <a:r>
              <a:rPr lang="en-GB" dirty="0"/>
              <a:t>modelling</a:t>
            </a:r>
          </a:p>
          <a:p>
            <a:r>
              <a:rPr lang="en-GB" b="1" dirty="0"/>
              <a:t>IFS </a:t>
            </a:r>
            <a:r>
              <a:rPr lang="en-GB" dirty="0">
                <a:hlinkClick r:id="rId2"/>
              </a:rPr>
              <a:t>BN211 Higher Education funding: Past, present and options for the future</a:t>
            </a:r>
            <a:endParaRPr lang="en-GB" dirty="0"/>
          </a:p>
          <a:p>
            <a:r>
              <a:rPr lang="en-GB" b="1" dirty="0"/>
              <a:t>HEPI-HEA</a:t>
            </a:r>
            <a:r>
              <a:rPr lang="en-GB" dirty="0"/>
              <a:t> Student Academic Experience Survey </a:t>
            </a:r>
          </a:p>
          <a:p>
            <a:r>
              <a:rPr lang="en-GB" b="1" dirty="0"/>
              <a:t>OBR</a:t>
            </a:r>
            <a:r>
              <a:rPr lang="en-GB" dirty="0"/>
              <a:t> fiscal sustainability reports</a:t>
            </a:r>
          </a:p>
          <a:p>
            <a:r>
              <a:rPr lang="en-GB" b="1" dirty="0"/>
              <a:t>OECD</a:t>
            </a:r>
            <a:r>
              <a:rPr lang="en-GB" dirty="0"/>
              <a:t> skills matter</a:t>
            </a:r>
          </a:p>
          <a:p>
            <a:r>
              <a:rPr lang="en-GB" dirty="0"/>
              <a:t>Government statistics: </a:t>
            </a:r>
            <a:r>
              <a:rPr lang="en-GB" b="1" dirty="0"/>
              <a:t>DFE, UCAS, SLC</a:t>
            </a:r>
          </a:p>
          <a:p>
            <a:endParaRPr lang="en-GB" b="1" dirty="0"/>
          </a:p>
        </p:txBody>
      </p:sp>
      <p:pic>
        <p:nvPicPr>
          <p:cNvPr id="7" name="Picture 27" descr="C:\Users\local admin\Downloads\final-83-14-57-0.png">
            <a:extLst>
              <a:ext uri="{FF2B5EF4-FFF2-40B4-BE49-F238E27FC236}">
                <a16:creationId xmlns:a16="http://schemas.microsoft.com/office/drawing/2014/main" xmlns="" id="{E3347F47-0AAF-495E-89B8-8456D69F7AD9}"/>
              </a:ext>
            </a:extLst>
          </p:cNvPr>
          <p:cNvPicPr>
            <a:picLocks noChangeAspect="1"/>
          </p:cNvPicPr>
          <p:nvPr/>
        </p:nvPicPr>
        <p:blipFill>
          <a:blip r:embed="rId3"/>
          <a:srcRect/>
          <a:stretch>
            <a:fillRect/>
          </a:stretch>
        </p:blipFill>
        <p:spPr>
          <a:xfrm>
            <a:off x="10545717" y="176219"/>
            <a:ext cx="1616165" cy="763459"/>
          </a:xfrm>
          <a:prstGeom prst="rect">
            <a:avLst/>
          </a:prstGeom>
          <a:noFill/>
          <a:ln cap="flat">
            <a:noFill/>
          </a:ln>
        </p:spPr>
      </p:pic>
    </p:spTree>
    <p:extLst>
      <p:ext uri="{BB962C8B-B14F-4D97-AF65-F5344CB8AC3E}">
        <p14:creationId xmlns:p14="http://schemas.microsoft.com/office/powerpoint/2010/main" val="34355365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Are variable fees the answer? </a:t>
            </a:r>
          </a:p>
        </p:txBody>
      </p:sp>
      <p:sp>
        <p:nvSpPr>
          <p:cNvPr id="3" name="Content Placeholder 2"/>
          <p:cNvSpPr>
            <a:spLocks noGrp="1"/>
          </p:cNvSpPr>
          <p:nvPr>
            <p:ph idx="1"/>
          </p:nvPr>
        </p:nvSpPr>
        <p:spPr/>
        <p:txBody>
          <a:bodyPr>
            <a:normAutofit/>
          </a:bodyPr>
          <a:lstStyle/>
          <a:p>
            <a:r>
              <a:rPr lang="en-GB" dirty="0"/>
              <a:t>How does this help?</a:t>
            </a:r>
          </a:p>
          <a:p>
            <a:pPr lvl="3"/>
            <a:r>
              <a:rPr lang="en-GB" dirty="0"/>
              <a:t>Potentially reduces incentives to provide low earning courses </a:t>
            </a:r>
          </a:p>
          <a:p>
            <a:pPr lvl="3"/>
            <a:r>
              <a:rPr lang="en-GB" dirty="0"/>
              <a:t>Reduces government costs </a:t>
            </a:r>
          </a:p>
          <a:p>
            <a:pPr lvl="3"/>
            <a:r>
              <a:rPr lang="en-GB" dirty="0"/>
              <a:t>Subsidy targeted more accurately (particularly if money is put back into the system). </a:t>
            </a:r>
          </a:p>
          <a:p>
            <a:pPr lvl="3"/>
            <a:endParaRPr lang="en-GB" dirty="0"/>
          </a:p>
          <a:p>
            <a:pPr lvl="3">
              <a:buNone/>
            </a:pPr>
            <a:endParaRPr lang="en-GB" dirty="0"/>
          </a:p>
          <a:p>
            <a:pPr lvl="3">
              <a:buNone/>
            </a:pPr>
            <a:endParaRPr lang="en-GB" dirty="0"/>
          </a:p>
          <a:p>
            <a:pPr lvl="3">
              <a:buNone/>
            </a:pPr>
            <a:endParaRPr lang="en-GB" dirty="0"/>
          </a:p>
          <a:p>
            <a:pPr lvl="3"/>
            <a:endParaRPr lang="en-GB" dirty="0"/>
          </a:p>
        </p:txBody>
      </p:sp>
      <p:sp>
        <p:nvSpPr>
          <p:cNvPr id="4" name="Date Placeholder 3"/>
          <p:cNvSpPr>
            <a:spLocks noGrp="1"/>
          </p:cNvSpPr>
          <p:nvPr>
            <p:ph type="dt" sz="half" idx="10"/>
          </p:nvPr>
        </p:nvSpPr>
        <p:spPr/>
        <p:txBody>
          <a:bodyPr/>
          <a:lstStyle/>
          <a:p>
            <a:pPr fontAlgn="base">
              <a:spcBef>
                <a:spcPct val="0"/>
              </a:spcBef>
              <a:spcAft>
                <a:spcPct val="0"/>
              </a:spcAft>
              <a:defRPr/>
            </a:pPr>
            <a:r>
              <a:rPr lang="en-US">
                <a:solidFill>
                  <a:srgbClr val="317B52"/>
                </a:solidFill>
                <a:cs typeface="Arial" charset="0"/>
              </a:rPr>
              <a:t>© Institute for Fiscal Studies  </a:t>
            </a:r>
            <a:endParaRPr lang="en-GB">
              <a:solidFill>
                <a:srgbClr val="317B52"/>
              </a:solidFill>
              <a:cs typeface="Arial" charset="0"/>
            </a:endParaRPr>
          </a:p>
        </p:txBody>
      </p:sp>
      <p:sp>
        <p:nvSpPr>
          <p:cNvPr id="5" name="Footer Placeholder 4"/>
          <p:cNvSpPr>
            <a:spLocks noGrp="1"/>
          </p:cNvSpPr>
          <p:nvPr>
            <p:ph type="ftr" sz="quarter" idx="11"/>
          </p:nvPr>
        </p:nvSpPr>
        <p:spPr/>
        <p:txBody>
          <a:bodyPr/>
          <a:lstStyle/>
          <a:p>
            <a:pPr>
              <a:defRPr/>
            </a:pPr>
            <a:r>
              <a:rPr lang="en-GB" dirty="0">
                <a:solidFill>
                  <a:srgbClr val="317B52"/>
                </a:solidFill>
                <a:latin typeface="Noto Sans"/>
              </a:rPr>
              <a:t>IFS Higher Education research</a:t>
            </a:r>
          </a:p>
          <a:p>
            <a:pPr>
              <a:defRPr/>
            </a:pPr>
            <a:endParaRPr lang="en-GB" dirty="0">
              <a:solidFill>
                <a:srgbClr val="317B52"/>
              </a:solidFill>
              <a:latin typeface="Noto Sans"/>
            </a:endParaRPr>
          </a:p>
          <a:p>
            <a:pPr>
              <a:defRPr/>
            </a:pPr>
            <a:endParaRPr lang="en-GB" dirty="0">
              <a:solidFill>
                <a:srgbClr val="317B52"/>
              </a:solidFill>
              <a:latin typeface="Noto Sans"/>
            </a:endParaRPr>
          </a:p>
        </p:txBody>
      </p:sp>
    </p:spTree>
    <p:extLst>
      <p:ext uri="{BB962C8B-B14F-4D97-AF65-F5344CB8AC3E}">
        <p14:creationId xmlns:p14="http://schemas.microsoft.com/office/powerpoint/2010/main" val="167731136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Are variable fees the answer? </a:t>
            </a:r>
          </a:p>
        </p:txBody>
      </p:sp>
      <p:sp>
        <p:nvSpPr>
          <p:cNvPr id="3" name="Content Placeholder 2"/>
          <p:cNvSpPr>
            <a:spLocks noGrp="1"/>
          </p:cNvSpPr>
          <p:nvPr>
            <p:ph idx="1"/>
          </p:nvPr>
        </p:nvSpPr>
        <p:spPr/>
        <p:txBody>
          <a:bodyPr>
            <a:normAutofit/>
          </a:bodyPr>
          <a:lstStyle/>
          <a:p>
            <a:r>
              <a:rPr lang="en-GB" dirty="0"/>
              <a:t>How does this help?</a:t>
            </a:r>
          </a:p>
          <a:p>
            <a:pPr lvl="3"/>
            <a:r>
              <a:rPr lang="en-GB" dirty="0"/>
              <a:t>Potentially reduces incentives to provide low earning courses </a:t>
            </a:r>
          </a:p>
          <a:p>
            <a:pPr lvl="3"/>
            <a:r>
              <a:rPr lang="en-GB" dirty="0"/>
              <a:t>Reduces government costs </a:t>
            </a:r>
          </a:p>
          <a:p>
            <a:pPr lvl="3"/>
            <a:r>
              <a:rPr lang="en-GB" dirty="0"/>
              <a:t>Subsidy targeted more accurately (particularly if money is put back into the system). </a:t>
            </a:r>
          </a:p>
          <a:p>
            <a:r>
              <a:rPr lang="en-GB" dirty="0"/>
              <a:t>BUT the demand and supply responses are really hard to predict </a:t>
            </a:r>
            <a:endParaRPr lang="en-GB" i="1" dirty="0"/>
          </a:p>
          <a:p>
            <a:pPr lvl="3"/>
            <a:r>
              <a:rPr lang="en-GB" i="1" dirty="0"/>
              <a:t>Students </a:t>
            </a:r>
            <a:r>
              <a:rPr lang="en-GB" dirty="0"/>
              <a:t>could increase their demand for cheaper courses </a:t>
            </a:r>
            <a:endParaRPr lang="en-GB" i="1" dirty="0"/>
          </a:p>
          <a:p>
            <a:pPr lvl="3"/>
            <a:r>
              <a:rPr lang="en-GB" i="1" dirty="0"/>
              <a:t>Universities</a:t>
            </a:r>
            <a:r>
              <a:rPr lang="en-GB" dirty="0"/>
              <a:t> may not reduce provision of cheaper courses  </a:t>
            </a:r>
          </a:p>
          <a:p>
            <a:pPr lvl="4"/>
            <a:r>
              <a:rPr lang="en-GB" dirty="0"/>
              <a:t>It is difficult for them respond quickly</a:t>
            </a:r>
          </a:p>
          <a:p>
            <a:pPr lvl="4"/>
            <a:r>
              <a:rPr lang="en-GB" dirty="0"/>
              <a:t>Also could reduce STEM provision if cross subsidising </a:t>
            </a:r>
          </a:p>
          <a:p>
            <a:pPr marL="576000" lvl="4" indent="0">
              <a:buNone/>
            </a:pPr>
            <a:r>
              <a:rPr lang="en-GB" b="1" dirty="0"/>
              <a:t>KEY:</a:t>
            </a:r>
            <a:r>
              <a:rPr lang="en-GB" dirty="0"/>
              <a:t> to know and understand costs of provision </a:t>
            </a:r>
          </a:p>
          <a:p>
            <a:pPr lvl="3">
              <a:buNone/>
            </a:pPr>
            <a:endParaRPr lang="en-GB" dirty="0"/>
          </a:p>
          <a:p>
            <a:pPr lvl="3">
              <a:buNone/>
            </a:pPr>
            <a:endParaRPr lang="en-GB" dirty="0"/>
          </a:p>
          <a:p>
            <a:pPr lvl="3"/>
            <a:endParaRPr lang="en-GB" dirty="0"/>
          </a:p>
        </p:txBody>
      </p:sp>
      <p:sp>
        <p:nvSpPr>
          <p:cNvPr id="4" name="Date Placeholder 3"/>
          <p:cNvSpPr>
            <a:spLocks noGrp="1"/>
          </p:cNvSpPr>
          <p:nvPr>
            <p:ph type="dt" sz="half" idx="10"/>
          </p:nvPr>
        </p:nvSpPr>
        <p:spPr/>
        <p:txBody>
          <a:bodyPr/>
          <a:lstStyle/>
          <a:p>
            <a:pPr fontAlgn="base">
              <a:spcBef>
                <a:spcPct val="0"/>
              </a:spcBef>
              <a:spcAft>
                <a:spcPct val="0"/>
              </a:spcAft>
              <a:defRPr/>
            </a:pPr>
            <a:r>
              <a:rPr lang="en-US">
                <a:solidFill>
                  <a:srgbClr val="317B52"/>
                </a:solidFill>
                <a:cs typeface="Arial" charset="0"/>
              </a:rPr>
              <a:t>© Institute for Fiscal Studies  </a:t>
            </a:r>
            <a:endParaRPr lang="en-GB">
              <a:solidFill>
                <a:srgbClr val="317B52"/>
              </a:solidFill>
              <a:cs typeface="Arial" charset="0"/>
            </a:endParaRPr>
          </a:p>
        </p:txBody>
      </p:sp>
      <p:sp>
        <p:nvSpPr>
          <p:cNvPr id="5" name="Footer Placeholder 4"/>
          <p:cNvSpPr>
            <a:spLocks noGrp="1"/>
          </p:cNvSpPr>
          <p:nvPr>
            <p:ph type="ftr" sz="quarter" idx="11"/>
          </p:nvPr>
        </p:nvSpPr>
        <p:spPr/>
        <p:txBody>
          <a:bodyPr/>
          <a:lstStyle/>
          <a:p>
            <a:pPr>
              <a:defRPr/>
            </a:pPr>
            <a:r>
              <a:rPr lang="en-GB" dirty="0">
                <a:solidFill>
                  <a:srgbClr val="317B52"/>
                </a:solidFill>
                <a:latin typeface="Noto Sans"/>
              </a:rPr>
              <a:t>IFS Higher Education research</a:t>
            </a:r>
          </a:p>
        </p:txBody>
      </p:sp>
    </p:spTree>
    <p:extLst>
      <p:ext uri="{BB962C8B-B14F-4D97-AF65-F5344CB8AC3E}">
        <p14:creationId xmlns:p14="http://schemas.microsoft.com/office/powerpoint/2010/main" val="3824782909"/>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a:t>
            </a:r>
          </a:p>
        </p:txBody>
      </p:sp>
      <p:sp>
        <p:nvSpPr>
          <p:cNvPr id="3" name="Content Placeholder 2"/>
          <p:cNvSpPr>
            <a:spLocks noGrp="1"/>
          </p:cNvSpPr>
          <p:nvPr>
            <p:ph idx="1"/>
          </p:nvPr>
        </p:nvSpPr>
        <p:spPr/>
        <p:txBody>
          <a:bodyPr>
            <a:normAutofit/>
          </a:bodyPr>
          <a:lstStyle/>
          <a:p>
            <a:r>
              <a:rPr lang="en-GB" dirty="0"/>
              <a:t>Issues with ensuring quality in Higher Education </a:t>
            </a:r>
          </a:p>
          <a:p>
            <a:r>
              <a:rPr lang="en-GB" dirty="0"/>
              <a:t>	Big changes in recent years </a:t>
            </a:r>
          </a:p>
          <a:p>
            <a:pPr lvl="3"/>
            <a:r>
              <a:rPr lang="en-GB" dirty="0"/>
              <a:t>Resulted in a subsidy that is large and potentially poorly targeted </a:t>
            </a:r>
          </a:p>
          <a:p>
            <a:pPr lvl="3"/>
            <a:r>
              <a:rPr lang="en-GB" dirty="0"/>
              <a:t>And inadvertently generated perverse incentives for universities</a:t>
            </a:r>
          </a:p>
          <a:p>
            <a:endParaRPr lang="en-GB" dirty="0"/>
          </a:p>
        </p:txBody>
      </p:sp>
      <p:sp>
        <p:nvSpPr>
          <p:cNvPr id="4" name="Date Placeholder 3"/>
          <p:cNvSpPr>
            <a:spLocks noGrp="1"/>
          </p:cNvSpPr>
          <p:nvPr>
            <p:ph type="dt" sz="half" idx="10"/>
          </p:nvPr>
        </p:nvSpPr>
        <p:spPr/>
        <p:txBody>
          <a:bodyPr/>
          <a:lstStyle/>
          <a:p>
            <a:pPr fontAlgn="base">
              <a:spcBef>
                <a:spcPct val="0"/>
              </a:spcBef>
              <a:spcAft>
                <a:spcPct val="0"/>
              </a:spcAft>
              <a:defRPr/>
            </a:pPr>
            <a:r>
              <a:rPr lang="en-US">
                <a:solidFill>
                  <a:srgbClr val="317B52"/>
                </a:solidFill>
                <a:cs typeface="Arial" charset="0"/>
              </a:rPr>
              <a:t>© Institute for Fiscal Studies  </a:t>
            </a:r>
            <a:endParaRPr lang="en-GB">
              <a:solidFill>
                <a:srgbClr val="317B52"/>
              </a:solidFill>
              <a:cs typeface="Arial" charset="0"/>
            </a:endParaRPr>
          </a:p>
        </p:txBody>
      </p:sp>
      <p:sp>
        <p:nvSpPr>
          <p:cNvPr id="5" name="Footer Placeholder 4"/>
          <p:cNvSpPr>
            <a:spLocks noGrp="1"/>
          </p:cNvSpPr>
          <p:nvPr>
            <p:ph type="ftr" sz="quarter" idx="11"/>
          </p:nvPr>
        </p:nvSpPr>
        <p:spPr/>
        <p:txBody>
          <a:bodyPr/>
          <a:lstStyle/>
          <a:p>
            <a:pPr>
              <a:defRPr/>
            </a:pPr>
            <a:r>
              <a:rPr lang="en-GB" dirty="0">
                <a:solidFill>
                  <a:srgbClr val="317B52"/>
                </a:solidFill>
                <a:latin typeface="Noto Sans"/>
              </a:rPr>
              <a:t>IFS Higher Education research</a:t>
            </a:r>
          </a:p>
        </p:txBody>
      </p:sp>
      <p:sp>
        <p:nvSpPr>
          <p:cNvPr id="6" name="Right Arrow 5"/>
          <p:cNvSpPr/>
          <p:nvPr/>
        </p:nvSpPr>
        <p:spPr>
          <a:xfrm>
            <a:off x="914030" y="2060848"/>
            <a:ext cx="720080" cy="340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latin typeface="Noto Sans"/>
            </a:endParaRPr>
          </a:p>
        </p:txBody>
      </p:sp>
    </p:spTree>
    <p:extLst>
      <p:ext uri="{BB962C8B-B14F-4D97-AF65-F5344CB8AC3E}">
        <p14:creationId xmlns:p14="http://schemas.microsoft.com/office/powerpoint/2010/main" val="141590530"/>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a:t>
            </a:r>
          </a:p>
        </p:txBody>
      </p:sp>
      <p:sp>
        <p:nvSpPr>
          <p:cNvPr id="3" name="Content Placeholder 2"/>
          <p:cNvSpPr>
            <a:spLocks noGrp="1"/>
          </p:cNvSpPr>
          <p:nvPr>
            <p:ph idx="1"/>
          </p:nvPr>
        </p:nvSpPr>
        <p:spPr/>
        <p:txBody>
          <a:bodyPr>
            <a:normAutofit/>
          </a:bodyPr>
          <a:lstStyle/>
          <a:p>
            <a:r>
              <a:rPr lang="en-GB" dirty="0"/>
              <a:t>Issues with ensuring quality in Higher Education </a:t>
            </a:r>
          </a:p>
          <a:p>
            <a:r>
              <a:rPr lang="en-GB" dirty="0"/>
              <a:t>	Big changes in recent years </a:t>
            </a:r>
          </a:p>
          <a:p>
            <a:pPr lvl="3"/>
            <a:r>
              <a:rPr lang="en-GB" dirty="0"/>
              <a:t>Resulted in a subsidy that is large and potentially poorly targeted </a:t>
            </a:r>
          </a:p>
          <a:p>
            <a:pPr lvl="3"/>
            <a:r>
              <a:rPr lang="en-GB" dirty="0"/>
              <a:t>And inadvertently generated perverse incentives for universities</a:t>
            </a:r>
          </a:p>
          <a:p>
            <a:r>
              <a:rPr lang="en-GB" dirty="0"/>
              <a:t>Current solutions are improved information and competition </a:t>
            </a:r>
          </a:p>
          <a:p>
            <a:pPr lvl="3"/>
            <a:r>
              <a:rPr lang="en-GB" dirty="0"/>
              <a:t>Possible these will help, but it potentially expecting a lot – and the latter exposes the government to risks </a:t>
            </a:r>
          </a:p>
          <a:p>
            <a:endParaRPr lang="en-GB" dirty="0"/>
          </a:p>
        </p:txBody>
      </p:sp>
      <p:sp>
        <p:nvSpPr>
          <p:cNvPr id="4" name="Date Placeholder 3"/>
          <p:cNvSpPr>
            <a:spLocks noGrp="1"/>
          </p:cNvSpPr>
          <p:nvPr>
            <p:ph type="dt" sz="half" idx="10"/>
          </p:nvPr>
        </p:nvSpPr>
        <p:spPr/>
        <p:txBody>
          <a:bodyPr/>
          <a:lstStyle/>
          <a:p>
            <a:pPr fontAlgn="base">
              <a:spcBef>
                <a:spcPct val="0"/>
              </a:spcBef>
              <a:spcAft>
                <a:spcPct val="0"/>
              </a:spcAft>
              <a:defRPr/>
            </a:pPr>
            <a:r>
              <a:rPr lang="en-US">
                <a:solidFill>
                  <a:srgbClr val="317B52"/>
                </a:solidFill>
                <a:cs typeface="Arial" charset="0"/>
              </a:rPr>
              <a:t>© Institute for Fiscal Studies  </a:t>
            </a:r>
            <a:endParaRPr lang="en-GB">
              <a:solidFill>
                <a:srgbClr val="317B52"/>
              </a:solidFill>
              <a:cs typeface="Arial" charset="0"/>
            </a:endParaRPr>
          </a:p>
        </p:txBody>
      </p:sp>
      <p:sp>
        <p:nvSpPr>
          <p:cNvPr id="5" name="Footer Placeholder 4"/>
          <p:cNvSpPr>
            <a:spLocks noGrp="1"/>
          </p:cNvSpPr>
          <p:nvPr>
            <p:ph type="ftr" sz="quarter" idx="11"/>
          </p:nvPr>
        </p:nvSpPr>
        <p:spPr/>
        <p:txBody>
          <a:bodyPr/>
          <a:lstStyle/>
          <a:p>
            <a:pPr>
              <a:defRPr/>
            </a:pPr>
            <a:r>
              <a:rPr lang="en-GB" dirty="0">
                <a:solidFill>
                  <a:srgbClr val="317B52"/>
                </a:solidFill>
                <a:latin typeface="Noto Sans"/>
              </a:rPr>
              <a:t>IFS Higher Education research</a:t>
            </a:r>
          </a:p>
        </p:txBody>
      </p:sp>
      <p:sp>
        <p:nvSpPr>
          <p:cNvPr id="7" name="Right Arrow 5">
            <a:extLst>
              <a:ext uri="{FF2B5EF4-FFF2-40B4-BE49-F238E27FC236}">
                <a16:creationId xmlns:a16="http://schemas.microsoft.com/office/drawing/2014/main" xmlns="" id="{BCC26315-75BE-49EA-8AD5-1AE64D5D06DB}"/>
              </a:ext>
            </a:extLst>
          </p:cNvPr>
          <p:cNvSpPr/>
          <p:nvPr/>
        </p:nvSpPr>
        <p:spPr>
          <a:xfrm>
            <a:off x="914030" y="2060848"/>
            <a:ext cx="720080" cy="340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latin typeface="Noto Sans"/>
            </a:endParaRPr>
          </a:p>
        </p:txBody>
      </p:sp>
    </p:spTree>
    <p:extLst>
      <p:ext uri="{BB962C8B-B14F-4D97-AF65-F5344CB8AC3E}">
        <p14:creationId xmlns:p14="http://schemas.microsoft.com/office/powerpoint/2010/main" val="2400041020"/>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a:t>
            </a:r>
          </a:p>
        </p:txBody>
      </p:sp>
      <p:sp>
        <p:nvSpPr>
          <p:cNvPr id="3" name="Content Placeholder 2"/>
          <p:cNvSpPr>
            <a:spLocks noGrp="1"/>
          </p:cNvSpPr>
          <p:nvPr>
            <p:ph idx="1"/>
          </p:nvPr>
        </p:nvSpPr>
        <p:spPr/>
        <p:txBody>
          <a:bodyPr>
            <a:normAutofit/>
          </a:bodyPr>
          <a:lstStyle/>
          <a:p>
            <a:r>
              <a:rPr lang="en-GB" dirty="0"/>
              <a:t>Issues with ensuring quality in Higher Education </a:t>
            </a:r>
          </a:p>
          <a:p>
            <a:r>
              <a:rPr lang="en-GB" dirty="0"/>
              <a:t>	Big changes in recent years </a:t>
            </a:r>
          </a:p>
          <a:p>
            <a:pPr lvl="3"/>
            <a:r>
              <a:rPr lang="en-GB" dirty="0"/>
              <a:t>Resulted in a subsidy that is large and potentially poorly targeted </a:t>
            </a:r>
          </a:p>
          <a:p>
            <a:pPr lvl="3"/>
            <a:r>
              <a:rPr lang="en-GB" dirty="0"/>
              <a:t>And inadvertently generated perverse incentives for universities</a:t>
            </a:r>
          </a:p>
          <a:p>
            <a:r>
              <a:rPr lang="en-GB" dirty="0"/>
              <a:t>Current solutions are improved information and competition </a:t>
            </a:r>
          </a:p>
          <a:p>
            <a:pPr lvl="3"/>
            <a:r>
              <a:rPr lang="en-GB" dirty="0"/>
              <a:t>Possible these will help, but it potentially expecting a lot – and the latter exposes the government to risks </a:t>
            </a:r>
          </a:p>
          <a:p>
            <a:r>
              <a:rPr lang="en-GB" dirty="0"/>
              <a:t>Many have suggest variable fees are the solution </a:t>
            </a:r>
          </a:p>
          <a:p>
            <a:pPr lvl="3"/>
            <a:r>
              <a:rPr lang="en-GB" dirty="0"/>
              <a:t>This would potentially improve targeting </a:t>
            </a:r>
          </a:p>
          <a:p>
            <a:pPr lvl="3"/>
            <a:r>
              <a:rPr lang="en-GB" dirty="0"/>
              <a:t>BUT the demand and supply side responses are really unpredictable: more information is required</a:t>
            </a:r>
          </a:p>
          <a:p>
            <a:endParaRPr lang="en-GB" dirty="0"/>
          </a:p>
        </p:txBody>
      </p:sp>
      <p:sp>
        <p:nvSpPr>
          <p:cNvPr id="4" name="Date Placeholder 3"/>
          <p:cNvSpPr>
            <a:spLocks noGrp="1"/>
          </p:cNvSpPr>
          <p:nvPr>
            <p:ph type="dt" sz="half" idx="10"/>
          </p:nvPr>
        </p:nvSpPr>
        <p:spPr/>
        <p:txBody>
          <a:bodyPr/>
          <a:lstStyle/>
          <a:p>
            <a:pPr fontAlgn="base">
              <a:spcBef>
                <a:spcPct val="0"/>
              </a:spcBef>
              <a:spcAft>
                <a:spcPct val="0"/>
              </a:spcAft>
              <a:defRPr/>
            </a:pPr>
            <a:r>
              <a:rPr lang="en-US">
                <a:solidFill>
                  <a:srgbClr val="317B52"/>
                </a:solidFill>
                <a:cs typeface="Arial" charset="0"/>
              </a:rPr>
              <a:t>© Institute for Fiscal Studies  </a:t>
            </a:r>
            <a:endParaRPr lang="en-GB">
              <a:solidFill>
                <a:srgbClr val="317B52"/>
              </a:solidFill>
              <a:cs typeface="Arial" charset="0"/>
            </a:endParaRPr>
          </a:p>
        </p:txBody>
      </p:sp>
      <p:sp>
        <p:nvSpPr>
          <p:cNvPr id="5" name="Footer Placeholder 4"/>
          <p:cNvSpPr>
            <a:spLocks noGrp="1"/>
          </p:cNvSpPr>
          <p:nvPr>
            <p:ph type="ftr" sz="quarter" idx="11"/>
          </p:nvPr>
        </p:nvSpPr>
        <p:spPr/>
        <p:txBody>
          <a:bodyPr/>
          <a:lstStyle/>
          <a:p>
            <a:pPr>
              <a:defRPr/>
            </a:pPr>
            <a:r>
              <a:rPr lang="en-GB" dirty="0">
                <a:solidFill>
                  <a:srgbClr val="317B52"/>
                </a:solidFill>
                <a:latin typeface="Noto Sans"/>
              </a:rPr>
              <a:t>IFS Higher Education research</a:t>
            </a:r>
          </a:p>
        </p:txBody>
      </p:sp>
      <p:sp>
        <p:nvSpPr>
          <p:cNvPr id="7" name="Right Arrow 5">
            <a:extLst>
              <a:ext uri="{FF2B5EF4-FFF2-40B4-BE49-F238E27FC236}">
                <a16:creationId xmlns:a16="http://schemas.microsoft.com/office/drawing/2014/main" xmlns="" id="{F2AA4F84-E5EE-4B5C-A7D9-FB97C7AC31D1}"/>
              </a:ext>
            </a:extLst>
          </p:cNvPr>
          <p:cNvSpPr/>
          <p:nvPr/>
        </p:nvSpPr>
        <p:spPr>
          <a:xfrm>
            <a:off x="914030" y="2060848"/>
            <a:ext cx="720080" cy="340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latin typeface="Noto Sans"/>
            </a:endParaRPr>
          </a:p>
        </p:txBody>
      </p:sp>
    </p:spTree>
    <p:extLst>
      <p:ext uri="{BB962C8B-B14F-4D97-AF65-F5344CB8AC3E}">
        <p14:creationId xmlns:p14="http://schemas.microsoft.com/office/powerpoint/2010/main" val="4053982900"/>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Thanks for listening </a:t>
            </a:r>
          </a:p>
        </p:txBody>
      </p:sp>
      <p:sp>
        <p:nvSpPr>
          <p:cNvPr id="3" name="Date Placeholder 2"/>
          <p:cNvSpPr>
            <a:spLocks noGrp="1"/>
          </p:cNvSpPr>
          <p:nvPr>
            <p:ph type="dt" sz="half" idx="10"/>
          </p:nvPr>
        </p:nvSpPr>
        <p:spPr/>
        <p:txBody>
          <a:bodyPr/>
          <a:lstStyle/>
          <a:p>
            <a:pPr fontAlgn="base">
              <a:spcBef>
                <a:spcPct val="0"/>
              </a:spcBef>
              <a:spcAft>
                <a:spcPct val="0"/>
              </a:spcAft>
              <a:defRPr/>
            </a:pPr>
            <a:r>
              <a:rPr lang="en-US">
                <a:solidFill>
                  <a:prstClr val="white"/>
                </a:solidFill>
                <a:cs typeface="Arial" charset="0"/>
              </a:rPr>
              <a:t>© Institute for Fiscal Studies  </a:t>
            </a:r>
            <a:endParaRPr lang="en-GB">
              <a:solidFill>
                <a:prstClr val="white"/>
              </a:solidFill>
              <a:cs typeface="Arial" charset="0"/>
            </a:endParaRPr>
          </a:p>
        </p:txBody>
      </p:sp>
      <p:sp>
        <p:nvSpPr>
          <p:cNvPr id="4" name="Footer Placeholder 3"/>
          <p:cNvSpPr>
            <a:spLocks noGrp="1"/>
          </p:cNvSpPr>
          <p:nvPr>
            <p:ph type="ftr" sz="quarter" idx="11"/>
          </p:nvPr>
        </p:nvSpPr>
        <p:spPr/>
        <p:txBody>
          <a:bodyPr/>
          <a:lstStyle/>
          <a:p>
            <a:pPr>
              <a:defRPr/>
            </a:pPr>
            <a:r>
              <a:rPr lang="en-GB" dirty="0">
                <a:solidFill>
                  <a:prstClr val="white"/>
                </a:solidFill>
                <a:latin typeface="Noto Sans"/>
              </a:rPr>
              <a:t>IFS Higher Education research</a:t>
            </a:r>
          </a:p>
        </p:txBody>
      </p:sp>
    </p:spTree>
    <p:extLst>
      <p:ext uri="{BB962C8B-B14F-4D97-AF65-F5344CB8AC3E}">
        <p14:creationId xmlns:p14="http://schemas.microsoft.com/office/powerpoint/2010/main" val="280658544"/>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500238-967E-4504-89DE-F92B46DB5437}"/>
              </a:ext>
            </a:extLst>
          </p:cNvPr>
          <p:cNvSpPr>
            <a:spLocks noGrp="1"/>
          </p:cNvSpPr>
          <p:nvPr>
            <p:ph type="ctrTitle"/>
          </p:nvPr>
        </p:nvSpPr>
        <p:spPr/>
        <p:txBody>
          <a:bodyPr/>
          <a:lstStyle/>
          <a:p>
            <a:r>
              <a:rPr lang="en-GB" dirty="0"/>
              <a:t>Q&amp;A with David Robinson &amp; </a:t>
            </a:r>
            <a:br>
              <a:rPr lang="en-GB" dirty="0"/>
            </a:br>
            <a:r>
              <a:rPr lang="en-GB" dirty="0" err="1"/>
              <a:t>Dr.</a:t>
            </a:r>
            <a:r>
              <a:rPr lang="en-GB" dirty="0"/>
              <a:t> Jack Britton </a:t>
            </a:r>
          </a:p>
        </p:txBody>
      </p:sp>
      <p:sp>
        <p:nvSpPr>
          <p:cNvPr id="3" name="Subtitle 2">
            <a:extLst>
              <a:ext uri="{FF2B5EF4-FFF2-40B4-BE49-F238E27FC236}">
                <a16:creationId xmlns:a16="http://schemas.microsoft.com/office/drawing/2014/main" xmlns="" id="{A17B8483-4BB5-4EAD-ABF9-E3937B6272CD}"/>
              </a:ext>
            </a:extLst>
          </p:cNvPr>
          <p:cNvSpPr>
            <a:spLocks noGrp="1"/>
          </p:cNvSpPr>
          <p:nvPr>
            <p:ph type="subTitle" idx="1"/>
          </p:nvPr>
        </p:nvSpPr>
        <p:spPr/>
        <p:txBody>
          <a:bodyPr/>
          <a:lstStyle/>
          <a:p>
            <a:r>
              <a:rPr lang="en-GB" i="1" dirty="0">
                <a:solidFill>
                  <a:schemeClr val="bg1"/>
                </a:solidFill>
              </a:rPr>
              <a:t>Chaired by: Natalie </a:t>
            </a:r>
            <a:r>
              <a:rPr lang="en-GB" i="1" dirty="0" err="1">
                <a:solidFill>
                  <a:schemeClr val="bg1"/>
                </a:solidFill>
              </a:rPr>
              <a:t>Perera</a:t>
            </a:r>
            <a:r>
              <a:rPr lang="en-GB" i="1" dirty="0">
                <a:solidFill>
                  <a:schemeClr val="bg1"/>
                </a:solidFill>
              </a:rPr>
              <a:t>, Executive Director, Education Policy Institute </a:t>
            </a:r>
          </a:p>
          <a:p>
            <a:endParaRPr lang="en-GB" dirty="0"/>
          </a:p>
        </p:txBody>
      </p:sp>
    </p:spTree>
    <p:extLst>
      <p:ext uri="{BB962C8B-B14F-4D97-AF65-F5344CB8AC3E}">
        <p14:creationId xmlns:p14="http://schemas.microsoft.com/office/powerpoint/2010/main" val="30199022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500238-967E-4504-89DE-F92B46DB5437}"/>
              </a:ext>
            </a:extLst>
          </p:cNvPr>
          <p:cNvSpPr>
            <a:spLocks noGrp="1"/>
          </p:cNvSpPr>
          <p:nvPr>
            <p:ph type="ctrTitle"/>
          </p:nvPr>
        </p:nvSpPr>
        <p:spPr/>
        <p:txBody>
          <a:bodyPr/>
          <a:lstStyle/>
          <a:p>
            <a:r>
              <a:rPr lang="en-GB" dirty="0"/>
              <a:t>Should we increase spending on higher education?</a:t>
            </a:r>
          </a:p>
        </p:txBody>
      </p:sp>
      <p:sp>
        <p:nvSpPr>
          <p:cNvPr id="3" name="Subtitle 2">
            <a:extLst>
              <a:ext uri="{FF2B5EF4-FFF2-40B4-BE49-F238E27FC236}">
                <a16:creationId xmlns:a16="http://schemas.microsoft.com/office/drawing/2014/main" xmlns="" id="{A17B8483-4BB5-4EAD-ABF9-E3937B6272CD}"/>
              </a:ext>
            </a:extLst>
          </p:cNvPr>
          <p:cNvSpPr>
            <a:spLocks noGrp="1"/>
          </p:cNvSpPr>
          <p:nvPr>
            <p:ph type="subTitle" idx="1"/>
          </p:nvPr>
        </p:nvSpPr>
        <p:spPr/>
        <p:txBody>
          <a:bodyPr/>
          <a:lstStyle/>
          <a:p>
            <a:r>
              <a:rPr lang="en-GB" dirty="0"/>
              <a:t>Luke </a:t>
            </a:r>
            <a:r>
              <a:rPr lang="en-GB" dirty="0" err="1"/>
              <a:t>Sibieta</a:t>
            </a:r>
            <a:r>
              <a:rPr lang="en-GB" dirty="0"/>
              <a:t>, Education Policy Institute and Institute for Fiscal Studies</a:t>
            </a:r>
          </a:p>
          <a:p>
            <a:endParaRPr lang="en-GB" dirty="0"/>
          </a:p>
        </p:txBody>
      </p:sp>
    </p:spTree>
    <p:extLst>
      <p:ext uri="{BB962C8B-B14F-4D97-AF65-F5344CB8AC3E}">
        <p14:creationId xmlns:p14="http://schemas.microsoft.com/office/powerpoint/2010/main" val="36953115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0C400F7-B1AC-4094-A486-22FFA41058D6}"/>
              </a:ext>
            </a:extLst>
          </p:cNvPr>
          <p:cNvSpPr/>
          <p:nvPr/>
        </p:nvSpPr>
        <p:spPr>
          <a:xfrm>
            <a:off x="0" y="6473169"/>
            <a:ext cx="12192000" cy="384831"/>
          </a:xfrm>
          <a:prstGeom prst="rect">
            <a:avLst/>
          </a:prstGeom>
          <a:solidFill>
            <a:srgbClr val="11A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6" name="TextBox 5">
            <a:extLst>
              <a:ext uri="{FF2B5EF4-FFF2-40B4-BE49-F238E27FC236}">
                <a16:creationId xmlns:a16="http://schemas.microsoft.com/office/drawing/2014/main" xmlns="" id="{2883475F-B159-4373-80FC-31FE3E0F7E38}"/>
              </a:ext>
            </a:extLst>
          </p:cNvPr>
          <p:cNvSpPr txBox="1"/>
          <p:nvPr/>
        </p:nvSpPr>
        <p:spPr>
          <a:xfrm>
            <a:off x="-618414" y="230404"/>
            <a:ext cx="11503750" cy="477054"/>
          </a:xfrm>
          <a:prstGeom prst="rect">
            <a:avLst/>
          </a:prstGeom>
          <a:noFill/>
        </p:spPr>
        <p:txBody>
          <a:bodyPr wrap="square" rtlCol="0">
            <a:spAutoFit/>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8080"/>
                </a:solidFill>
                <a:effectLst/>
                <a:uLnTx/>
                <a:uFillTx/>
                <a:latin typeface="Calibri"/>
                <a:ea typeface="+mn-ea"/>
                <a:cs typeface="+mn-cs"/>
              </a:rPr>
              <a:t>Many justifications given for increasing spending on higher education</a:t>
            </a:r>
          </a:p>
        </p:txBody>
      </p:sp>
      <p:sp>
        <p:nvSpPr>
          <p:cNvPr id="13" name="TextBox 12">
            <a:extLst>
              <a:ext uri="{FF2B5EF4-FFF2-40B4-BE49-F238E27FC236}">
                <a16:creationId xmlns:a16="http://schemas.microsoft.com/office/drawing/2014/main" xmlns="" id="{577DD3C2-E829-4782-B430-40C561BDFB08}"/>
              </a:ext>
            </a:extLst>
          </p:cNvPr>
          <p:cNvSpPr txBox="1"/>
          <p:nvPr/>
        </p:nvSpPr>
        <p:spPr>
          <a:xfrm>
            <a:off x="452488" y="833047"/>
            <a:ext cx="10582224" cy="3711785"/>
          </a:xfrm>
          <a:prstGeom prst="rect">
            <a:avLst/>
          </a:prstGeom>
          <a:noFill/>
        </p:spPr>
        <p:txBody>
          <a:bodyPr wrap="square" rtlCol="0">
            <a:spAutoFit/>
          </a:bodyPr>
          <a:lstStyle/>
          <a:p>
            <a:pPr marL="0" marR="0" lvl="0" indent="0" algn="l" defTabSz="914400" rtl="0" eaLnBrk="1" fontAlgn="auto" latinLnBrk="0" hangingPunct="1">
              <a:lnSpc>
                <a:spcPct val="114000"/>
              </a:lnSpc>
              <a:spcBef>
                <a:spcPts val="0"/>
              </a:spcBef>
              <a:spcAft>
                <a:spcPts val="60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Browne Review 2012</a:t>
            </a:r>
          </a:p>
          <a:p>
            <a:pPr marL="285750" marR="0" lvl="0" indent="-285750" algn="l" defTabSz="914400" rtl="0" eaLnBrk="1" fontAlgn="auto" latinLnBrk="0" hangingPunct="1">
              <a:lnSpc>
                <a:spcPct val="114000"/>
              </a:lnSpc>
              <a:spcBef>
                <a:spcPts val="0"/>
              </a:spcBef>
              <a:spcAft>
                <a:spcPts val="600"/>
              </a:spcAft>
              <a:buClr>
                <a:srgbClr val="00A08A"/>
              </a:buClr>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“Higher education matters because it transforms the lives of individuals”</a:t>
            </a:r>
          </a:p>
          <a:p>
            <a:pPr marL="285750" marR="0" lvl="0" indent="-285750" algn="l" defTabSz="914400" rtl="0" eaLnBrk="1" fontAlgn="auto" latinLnBrk="0" hangingPunct="1">
              <a:lnSpc>
                <a:spcPct val="114000"/>
              </a:lnSpc>
              <a:spcBef>
                <a:spcPts val="0"/>
              </a:spcBef>
              <a:spcAft>
                <a:spcPts val="600"/>
              </a:spcAft>
              <a:buClr>
                <a:srgbClr val="00A08A"/>
              </a:buClr>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“Higher education matters because it drives innovation and economic transformation”</a:t>
            </a:r>
          </a:p>
          <a:p>
            <a:pPr marL="285750" marR="0" lvl="0" indent="-285750" algn="l" defTabSz="914400" rtl="0" eaLnBrk="1" fontAlgn="auto" latinLnBrk="0" hangingPunct="1">
              <a:lnSpc>
                <a:spcPct val="114000"/>
              </a:lnSpc>
              <a:spcBef>
                <a:spcPts val="0"/>
              </a:spcBef>
              <a:spcAft>
                <a:spcPts val="600"/>
              </a:spcAft>
              <a:buClr>
                <a:srgbClr val="00A08A"/>
              </a:buClr>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14000"/>
              </a:lnSpc>
              <a:spcBef>
                <a:spcPts val="0"/>
              </a:spcBef>
              <a:spcAft>
                <a:spcPts val="600"/>
              </a:spcAft>
              <a:buClr>
                <a:srgbClr val="00A08A"/>
              </a:buClr>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Dearing Report 1997</a:t>
            </a:r>
          </a:p>
          <a:p>
            <a:pPr marL="342900" marR="0" lvl="0" indent="-342900" algn="l" defTabSz="914400" rtl="0" eaLnBrk="1" fontAlgn="auto" latinLnBrk="0" hangingPunct="1">
              <a:lnSpc>
                <a:spcPct val="114000"/>
              </a:lnSpc>
              <a:spcBef>
                <a:spcPts val="0"/>
              </a:spcBef>
              <a:spcAft>
                <a:spcPts val="600"/>
              </a:spcAft>
              <a:buClr>
                <a:srgbClr val="00A08A"/>
              </a:buClr>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“We are particularly concerned about planned further reductions in the unit of funding for higher education. If these are carried forward, it would have been halved in 25 years. We believe that this would damage both the quality and effectiveness of higher education. ”</a:t>
            </a:r>
          </a:p>
        </p:txBody>
      </p:sp>
      <p:pic>
        <p:nvPicPr>
          <p:cNvPr id="28" name="Picture 27" descr="C:\Users\local admin\Downloads\final-83-14-57-0.png">
            <a:extLst>
              <a:ext uri="{FF2B5EF4-FFF2-40B4-BE49-F238E27FC236}">
                <a16:creationId xmlns:a16="http://schemas.microsoft.com/office/drawing/2014/main" xmlns="" id="{4FF83E6A-3765-46A0-A741-B790FEB5B1C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5992" y="87200"/>
            <a:ext cx="1616169" cy="763461"/>
          </a:xfrm>
          <a:prstGeom prst="rect">
            <a:avLst/>
          </a:prstGeom>
          <a:noFill/>
          <a:ln>
            <a:noFill/>
          </a:ln>
        </p:spPr>
      </p:pic>
      <p:sp>
        <p:nvSpPr>
          <p:cNvPr id="7" name="Slide Number Placeholder 3">
            <a:extLst>
              <a:ext uri="{FF2B5EF4-FFF2-40B4-BE49-F238E27FC236}">
                <a16:creationId xmlns:a16="http://schemas.microsoft.com/office/drawing/2014/main" xmlns="" id="{B108870C-44B7-43F2-8906-F698A3F6A599}"/>
              </a:ext>
            </a:extLst>
          </p:cNvPr>
          <p:cNvSpPr>
            <a:spLocks noGrp="1"/>
          </p:cNvSpPr>
          <p:nvPr>
            <p:ph type="sldNum" sz="quarter" idx="12"/>
          </p:nvPr>
        </p:nvSpPr>
        <p:spPr>
          <a:xfrm>
            <a:off x="9448800" y="6531126"/>
            <a:ext cx="2743200" cy="365125"/>
          </a:xfrm>
        </p:spPr>
        <p:txBody>
          <a:bodyPr/>
          <a:lstStyle/>
          <a:p>
            <a:pPr defTabSz="457200"/>
            <a:fld id="{ED9DE18E-F2A3-4858-8433-156A7BE29166}" type="slidenum">
              <a:rPr lang="en-GB">
                <a:solidFill>
                  <a:prstClr val="white"/>
                </a:solidFill>
                <a:latin typeface="Calibri" panose="020F0502020204030204"/>
              </a:rPr>
              <a:pPr defTabSz="457200"/>
              <a:t>68</a:t>
            </a:fld>
            <a:endParaRPr lang="en-GB" dirty="0">
              <a:solidFill>
                <a:prstClr val="white"/>
              </a:solidFill>
              <a:latin typeface="Calibri" panose="020F0502020204030204"/>
            </a:endParaRPr>
          </a:p>
        </p:txBody>
      </p:sp>
    </p:spTree>
    <p:extLst>
      <p:ext uri="{BB962C8B-B14F-4D97-AF65-F5344CB8AC3E}">
        <p14:creationId xmlns:p14="http://schemas.microsoft.com/office/powerpoint/2010/main" val="111994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0C400F7-B1AC-4094-A486-22FFA41058D6}"/>
              </a:ext>
            </a:extLst>
          </p:cNvPr>
          <p:cNvSpPr/>
          <p:nvPr/>
        </p:nvSpPr>
        <p:spPr>
          <a:xfrm>
            <a:off x="0" y="6473169"/>
            <a:ext cx="12192000" cy="384831"/>
          </a:xfrm>
          <a:prstGeom prst="rect">
            <a:avLst/>
          </a:prstGeom>
          <a:solidFill>
            <a:srgbClr val="11A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6" name="TextBox 5">
            <a:extLst>
              <a:ext uri="{FF2B5EF4-FFF2-40B4-BE49-F238E27FC236}">
                <a16:creationId xmlns:a16="http://schemas.microsoft.com/office/drawing/2014/main" xmlns="" id="{2883475F-B159-4373-80FC-31FE3E0F7E38}"/>
              </a:ext>
            </a:extLst>
          </p:cNvPr>
          <p:cNvSpPr txBox="1"/>
          <p:nvPr/>
        </p:nvSpPr>
        <p:spPr>
          <a:xfrm>
            <a:off x="-618414" y="230404"/>
            <a:ext cx="11503750" cy="477054"/>
          </a:xfrm>
          <a:prstGeom prst="rect">
            <a:avLst/>
          </a:prstGeom>
          <a:noFill/>
        </p:spPr>
        <p:txBody>
          <a:bodyPr wrap="square" rtlCol="0">
            <a:spAutoFit/>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8080"/>
                </a:solidFill>
                <a:effectLst/>
                <a:uLnTx/>
                <a:uFillTx/>
                <a:latin typeface="Calibri"/>
                <a:ea typeface="+mn-ea"/>
                <a:cs typeface="+mn-cs"/>
              </a:rPr>
              <a:t>Drivers of higher education spending over time </a:t>
            </a:r>
          </a:p>
        </p:txBody>
      </p:sp>
      <p:sp>
        <p:nvSpPr>
          <p:cNvPr id="13" name="TextBox 12">
            <a:extLst>
              <a:ext uri="{FF2B5EF4-FFF2-40B4-BE49-F238E27FC236}">
                <a16:creationId xmlns:a16="http://schemas.microsoft.com/office/drawing/2014/main" xmlns="" id="{577DD3C2-E829-4782-B430-40C561BDFB08}"/>
              </a:ext>
            </a:extLst>
          </p:cNvPr>
          <p:cNvSpPr txBox="1"/>
          <p:nvPr/>
        </p:nvSpPr>
        <p:spPr>
          <a:xfrm>
            <a:off x="452488" y="833047"/>
            <a:ext cx="10582224" cy="5149102"/>
          </a:xfrm>
          <a:prstGeom prst="rect">
            <a:avLst/>
          </a:prstGeom>
          <a:noFill/>
        </p:spPr>
        <p:txBody>
          <a:bodyPr wrap="square" rtlCol="0">
            <a:spAutoFit/>
          </a:bodyPr>
          <a:lstStyle/>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Focus on upfront resources provided by government to higher education institutions</a:t>
            </a:r>
          </a:p>
          <a:p>
            <a:pPr marL="285750" marR="0" lvl="0" indent="-285750" algn="l" defTabSz="914400" rtl="0" eaLnBrk="1" fontAlgn="auto" latinLnBrk="0" hangingPunct="1">
              <a:lnSpc>
                <a:spcPct val="114000"/>
              </a:lnSpc>
              <a:spcBef>
                <a:spcPts val="0"/>
              </a:spcBef>
              <a:spcAft>
                <a:spcPts val="600"/>
              </a:spcAft>
              <a:buClr>
                <a:srgbClr val="00A08A"/>
              </a:buClr>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Tuition fees plus teaching grants</a:t>
            </a:r>
          </a:p>
          <a:p>
            <a:pPr marL="285750" marR="0" lvl="0" indent="-285750" algn="l" defTabSz="914400" rtl="0" eaLnBrk="1" fontAlgn="auto" latinLnBrk="0" hangingPunct="1">
              <a:lnSpc>
                <a:spcPct val="114000"/>
              </a:lnSpc>
              <a:spcBef>
                <a:spcPts val="0"/>
              </a:spcBef>
              <a:spcAft>
                <a:spcPts val="600"/>
              </a:spcAft>
              <a:buClr>
                <a:srgbClr val="00A08A"/>
              </a:buClr>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Best measure of resources available to students</a:t>
            </a:r>
          </a:p>
          <a:p>
            <a:pPr marL="285750" marR="0" lvl="0" indent="-285750" algn="l" defTabSz="914400" rtl="0" eaLnBrk="1" fontAlgn="auto" latinLnBrk="0" hangingPunct="1">
              <a:lnSpc>
                <a:spcPct val="114000"/>
              </a:lnSpc>
              <a:spcBef>
                <a:spcPts val="0"/>
              </a:spcBef>
              <a:spcAft>
                <a:spcPts val="600"/>
              </a:spcAft>
              <a:buClr>
                <a:srgbClr val="00A08A"/>
              </a:buClr>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Upfront spending in England has gone from just under £4bn in 1990 to about £10 </a:t>
            </a:r>
            <a:r>
              <a:rPr kumimoji="0" lang="en-GB" sz="2000" b="1" i="0" u="none" strike="noStrike" kern="1200" cap="none" spc="0" normalizeH="0" baseline="0" noProof="0" dirty="0" err="1">
                <a:ln>
                  <a:noFill/>
                </a:ln>
                <a:solidFill>
                  <a:prstClr val="black"/>
                </a:solidFill>
                <a:effectLst/>
                <a:uLnTx/>
                <a:uFillTx/>
                <a:latin typeface="Calibri"/>
                <a:ea typeface="+mn-ea"/>
                <a:cs typeface="+mn-cs"/>
              </a:rPr>
              <a:t>bn</a:t>
            </a:r>
            <a:r>
              <a:rPr kumimoji="0" lang="en-GB" sz="2000" b="1" i="0" u="none" strike="noStrike" kern="1200" cap="none" spc="0" normalizeH="0" baseline="0" noProof="0" dirty="0">
                <a:ln>
                  <a:noFill/>
                </a:ln>
                <a:solidFill>
                  <a:prstClr val="black"/>
                </a:solidFill>
                <a:effectLst/>
                <a:uLnTx/>
                <a:uFillTx/>
                <a:latin typeface="Calibri"/>
                <a:ea typeface="+mn-ea"/>
                <a:cs typeface="+mn-cs"/>
              </a:rPr>
              <a:t> in 2015</a:t>
            </a:r>
          </a:p>
          <a:p>
            <a:pPr marL="285750" marR="0" lvl="0" indent="-285750" algn="l" defTabSz="914400" rtl="0" eaLnBrk="1" fontAlgn="auto" latinLnBrk="0" hangingPunct="1">
              <a:lnSpc>
                <a:spcPct val="114000"/>
              </a:lnSpc>
              <a:spcBef>
                <a:spcPts val="0"/>
              </a:spcBef>
              <a:spcAft>
                <a:spcPts val="600"/>
              </a:spcAft>
              <a:buClr>
                <a:srgbClr val="00A08A"/>
              </a:buClr>
              <a:buSzTx/>
              <a:buFont typeface="Arial"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Rising share of national income (0.3% to 0.5%)</a:t>
            </a:r>
          </a:p>
          <a:p>
            <a:pPr marL="285750" marR="0" lvl="0" indent="-285750" algn="l" defTabSz="914400" rtl="0" eaLnBrk="1" fontAlgn="auto" latinLnBrk="0" hangingPunct="1">
              <a:lnSpc>
                <a:spcPct val="114000"/>
              </a:lnSpc>
              <a:spcBef>
                <a:spcPts val="0"/>
              </a:spcBef>
              <a:spcAft>
                <a:spcPts val="600"/>
              </a:spcAft>
              <a:buClr>
                <a:srgbClr val="00A08A"/>
              </a:buClr>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Two Main Drivers </a:t>
            </a:r>
          </a:p>
          <a:p>
            <a:pPr marL="457200" marR="0" lvl="0" indent="-457200" algn="l" defTabSz="914400" rtl="0" eaLnBrk="1" fontAlgn="auto" latinLnBrk="0" hangingPunct="1">
              <a:lnSpc>
                <a:spcPct val="114000"/>
              </a:lnSpc>
              <a:spcBef>
                <a:spcPts val="0"/>
              </a:spcBef>
              <a:spcAft>
                <a:spcPts val="600"/>
              </a:spcAft>
              <a:buClr>
                <a:srgbClr val="00A08A"/>
              </a:buClr>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Increases in higher education participation</a:t>
            </a:r>
          </a:p>
          <a:p>
            <a:pPr marL="742950" marR="0" lvl="1" indent="-285750" algn="l" defTabSz="914400" rtl="0" eaLnBrk="1" fontAlgn="auto" latinLnBrk="0" hangingPunct="1">
              <a:lnSpc>
                <a:spcPct val="114000"/>
              </a:lnSpc>
              <a:spcBef>
                <a:spcPts val="0"/>
              </a:spcBef>
              <a:spcAft>
                <a:spcPts val="600"/>
              </a:spcAft>
              <a:buClr>
                <a:srgbClr val="00A08A"/>
              </a:buClr>
              <a:buSzTx/>
              <a:buFont typeface="Arial" pitchFamily="34" charset="0"/>
              <a:buChar char="•"/>
              <a:tabLst/>
              <a:defRPr/>
            </a:pPr>
            <a:r>
              <a:rPr kumimoji="0" lang="en-GB" sz="2000" b="0" i="1" u="none" strike="noStrike" kern="1200" cap="none" spc="0" normalizeH="0" baseline="0" noProof="0" dirty="0">
                <a:ln>
                  <a:noFill/>
                </a:ln>
                <a:solidFill>
                  <a:prstClr val="black"/>
                </a:solidFill>
                <a:effectLst/>
                <a:uLnTx/>
                <a:uFillTx/>
                <a:latin typeface="Calibri"/>
                <a:ea typeface="+mn-ea"/>
                <a:cs typeface="+mn-cs"/>
              </a:rPr>
              <a:t>Up from around 15% in 1980s to around 50% today </a:t>
            </a:r>
          </a:p>
          <a:p>
            <a:pPr marL="457200" marR="0" lvl="0" indent="-457200" algn="l" defTabSz="914400" rtl="0" eaLnBrk="1" fontAlgn="auto" latinLnBrk="0" hangingPunct="1">
              <a:lnSpc>
                <a:spcPct val="114000"/>
              </a:lnSpc>
              <a:spcBef>
                <a:spcPts val="0"/>
              </a:spcBef>
              <a:spcAft>
                <a:spcPts val="600"/>
              </a:spcAft>
              <a:buClr>
                <a:srgbClr val="00A08A"/>
              </a:buClr>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Increases in spending per pupil</a:t>
            </a:r>
          </a:p>
          <a:p>
            <a:pPr marL="742950" marR="0" lvl="1" indent="-285750" algn="l" defTabSz="914400" rtl="0" eaLnBrk="1" fontAlgn="auto" latinLnBrk="0" hangingPunct="1">
              <a:lnSpc>
                <a:spcPct val="114000"/>
              </a:lnSpc>
              <a:spcBef>
                <a:spcPts val="0"/>
              </a:spcBef>
              <a:spcAft>
                <a:spcPts val="600"/>
              </a:spcAft>
              <a:buClr>
                <a:srgbClr val="00A08A"/>
              </a:buClr>
              <a:buSzTx/>
              <a:buFont typeface="Arial" pitchFamily="34" charset="0"/>
              <a:buChar char="•"/>
              <a:tabLst/>
              <a:defRPr/>
            </a:pPr>
            <a:r>
              <a:rPr kumimoji="0" lang="en-GB" sz="2000" b="0" i="1" u="none" strike="noStrike" kern="1200" cap="none" spc="0" normalizeH="0" baseline="0" noProof="0" dirty="0">
                <a:ln>
                  <a:noFill/>
                </a:ln>
                <a:solidFill>
                  <a:prstClr val="black"/>
                </a:solidFill>
                <a:effectLst/>
                <a:uLnTx/>
                <a:uFillTx/>
                <a:latin typeface="Calibri"/>
                <a:ea typeface="+mn-ea"/>
                <a:cs typeface="+mn-cs"/>
              </a:rPr>
              <a:t>Down from £6,000 in 1990 to £4,500 by 1997, up to £9,000 by 2015 due to fee rises</a:t>
            </a:r>
          </a:p>
          <a:p>
            <a:pPr marL="742950" marR="0" lvl="1" indent="-285750" algn="l" defTabSz="914400" rtl="0" eaLnBrk="1" fontAlgn="auto" latinLnBrk="0" hangingPunct="1">
              <a:lnSpc>
                <a:spcPct val="114000"/>
              </a:lnSpc>
              <a:spcBef>
                <a:spcPts val="0"/>
              </a:spcBef>
              <a:spcAft>
                <a:spcPts val="600"/>
              </a:spcAft>
              <a:buClr>
                <a:srgbClr val="00A08A"/>
              </a:buClr>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14000"/>
              </a:lnSpc>
              <a:spcBef>
                <a:spcPts val="0"/>
              </a:spcBef>
              <a:spcAft>
                <a:spcPts val="600"/>
              </a:spcAft>
              <a:buClr>
                <a:srgbClr val="00A08A"/>
              </a:buClr>
              <a:buSzTx/>
              <a:buFontTx/>
              <a:buNone/>
              <a:tabLst/>
              <a:defRPr/>
            </a:pPr>
            <a:r>
              <a:rPr kumimoji="0" lang="en-GB" sz="2000" b="1" i="1" u="none" strike="noStrike" kern="1200" cap="none" spc="0" normalizeH="0" baseline="0" noProof="0" dirty="0">
                <a:ln>
                  <a:noFill/>
                </a:ln>
                <a:solidFill>
                  <a:prstClr val="black"/>
                </a:solidFill>
                <a:effectLst/>
                <a:uLnTx/>
                <a:uFillTx/>
                <a:latin typeface="Calibri"/>
                <a:ea typeface="+mn-ea"/>
                <a:cs typeface="+mn-cs"/>
              </a:rPr>
              <a:t>What are the likely benefits of these different channels?</a:t>
            </a:r>
          </a:p>
        </p:txBody>
      </p:sp>
      <p:pic>
        <p:nvPicPr>
          <p:cNvPr id="28" name="Picture 27" descr="C:\Users\local admin\Downloads\final-83-14-57-0.png">
            <a:extLst>
              <a:ext uri="{FF2B5EF4-FFF2-40B4-BE49-F238E27FC236}">
                <a16:creationId xmlns:a16="http://schemas.microsoft.com/office/drawing/2014/main" xmlns="" id="{4FF83E6A-3765-46A0-A741-B790FEB5B1C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5992" y="87200"/>
            <a:ext cx="1616169" cy="763461"/>
          </a:xfrm>
          <a:prstGeom prst="rect">
            <a:avLst/>
          </a:prstGeom>
          <a:noFill/>
          <a:ln>
            <a:noFill/>
          </a:ln>
        </p:spPr>
      </p:pic>
      <p:sp>
        <p:nvSpPr>
          <p:cNvPr id="7" name="Slide Number Placeholder 3">
            <a:extLst>
              <a:ext uri="{FF2B5EF4-FFF2-40B4-BE49-F238E27FC236}">
                <a16:creationId xmlns:a16="http://schemas.microsoft.com/office/drawing/2014/main" xmlns="" id="{EBBE2209-ADC8-4989-BA20-CE702919D5DA}"/>
              </a:ext>
            </a:extLst>
          </p:cNvPr>
          <p:cNvSpPr>
            <a:spLocks noGrp="1"/>
          </p:cNvSpPr>
          <p:nvPr>
            <p:ph type="sldNum" sz="quarter" idx="12"/>
          </p:nvPr>
        </p:nvSpPr>
        <p:spPr>
          <a:xfrm>
            <a:off x="9448800" y="6531126"/>
            <a:ext cx="2743200" cy="365125"/>
          </a:xfrm>
        </p:spPr>
        <p:txBody>
          <a:bodyPr/>
          <a:lstStyle/>
          <a:p>
            <a:pPr defTabSz="457200"/>
            <a:fld id="{ED9DE18E-F2A3-4858-8433-156A7BE29166}" type="slidenum">
              <a:rPr lang="en-GB">
                <a:solidFill>
                  <a:prstClr val="white"/>
                </a:solidFill>
                <a:latin typeface="Calibri" panose="020F0502020204030204"/>
              </a:rPr>
              <a:pPr defTabSz="457200"/>
              <a:t>69</a:t>
            </a:fld>
            <a:endParaRPr lang="en-GB" dirty="0">
              <a:solidFill>
                <a:prstClr val="white"/>
              </a:solidFill>
              <a:latin typeface="Calibri" panose="020F0502020204030204"/>
            </a:endParaRPr>
          </a:p>
        </p:txBody>
      </p:sp>
    </p:spTree>
    <p:extLst>
      <p:ext uri="{BB962C8B-B14F-4D97-AF65-F5344CB8AC3E}">
        <p14:creationId xmlns:p14="http://schemas.microsoft.com/office/powerpoint/2010/main" val="264979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Rectangle 4">
            <a:extLst>
              <a:ext uri="{FF2B5EF4-FFF2-40B4-BE49-F238E27FC236}">
                <a16:creationId xmlns:a16="http://schemas.microsoft.com/office/drawing/2014/main" xmlns="" id="{0C52DB31-CB85-4C10-A258-A3FFDC5A43F2}"/>
              </a:ext>
            </a:extLst>
          </p:cNvPr>
          <p:cNvSpPr/>
          <p:nvPr/>
        </p:nvSpPr>
        <p:spPr>
          <a:xfrm>
            <a:off x="0" y="6481356"/>
            <a:ext cx="12191996" cy="384834"/>
          </a:xfrm>
          <a:prstGeom prst="rect">
            <a:avLst/>
          </a:prstGeom>
          <a:solidFill>
            <a:srgbClr val="11A08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 </a:t>
            </a:r>
          </a:p>
        </p:txBody>
      </p:sp>
      <p:sp>
        <p:nvSpPr>
          <p:cNvPr id="4" name="Slide Number Placeholder 3">
            <a:extLst>
              <a:ext uri="{FF2B5EF4-FFF2-40B4-BE49-F238E27FC236}">
                <a16:creationId xmlns:a16="http://schemas.microsoft.com/office/drawing/2014/main" xmlns="" id="{D2DCD616-3DB2-4364-968F-D82E2A8841C0}"/>
              </a:ext>
            </a:extLst>
          </p:cNvPr>
          <p:cNvSpPr>
            <a:spLocks noGrp="1"/>
          </p:cNvSpPr>
          <p:nvPr>
            <p:ph type="sldNum" sz="quarter" idx="12"/>
          </p:nvPr>
        </p:nvSpPr>
        <p:spPr>
          <a:xfrm>
            <a:off x="6794500" y="4474659"/>
            <a:ext cx="2057400" cy="365125"/>
          </a:xfrm>
        </p:spPr>
        <p:txBody>
          <a:bodyPr/>
          <a:lstStyle/>
          <a:p>
            <a:pPr defTabSz="457200"/>
            <a:fld id="{ED9DE18E-F2A3-4858-8433-156A7BE29166}" type="slidenum">
              <a:rPr lang="en-GB">
                <a:solidFill>
                  <a:prstClr val="white"/>
                </a:solidFill>
                <a:latin typeface="Calibri" panose="020F0502020204030204"/>
              </a:rPr>
              <a:pPr defTabSz="457200"/>
              <a:t>7</a:t>
            </a:fld>
            <a:endParaRPr lang="en-GB">
              <a:solidFill>
                <a:prstClr val="white"/>
              </a:solidFill>
              <a:latin typeface="Calibri" panose="020F0502020204030204"/>
            </a:endParaRPr>
          </a:p>
        </p:txBody>
      </p:sp>
      <p:sp>
        <p:nvSpPr>
          <p:cNvPr id="30" name="Rectangle: Rounded Corners 29">
            <a:extLst>
              <a:ext uri="{FF2B5EF4-FFF2-40B4-BE49-F238E27FC236}">
                <a16:creationId xmlns:a16="http://schemas.microsoft.com/office/drawing/2014/main" xmlns="" id="{3C903810-6EE4-4102-BC00-8CE04D7065E6}"/>
              </a:ext>
            </a:extLst>
          </p:cNvPr>
          <p:cNvSpPr/>
          <p:nvPr/>
        </p:nvSpPr>
        <p:spPr>
          <a:xfrm>
            <a:off x="3119339" y="871735"/>
            <a:ext cx="1477487" cy="755390"/>
          </a:xfrm>
          <a:prstGeom prst="roundRect">
            <a:avLst/>
          </a:prstGeom>
          <a:solidFill>
            <a:srgbClr val="11A08A"/>
          </a:solidFill>
          <a:ln>
            <a:solidFill>
              <a:srgbClr val="C4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b="1" dirty="0">
                <a:solidFill>
                  <a:prstClr val="white"/>
                </a:solidFill>
                <a:latin typeface="Calibri" panose="020F0502020204030204"/>
              </a:rPr>
              <a:t>Government (DfE/SLC)</a:t>
            </a:r>
          </a:p>
        </p:txBody>
      </p:sp>
      <p:sp>
        <p:nvSpPr>
          <p:cNvPr id="41" name="Rectangle: Rounded Corners 40">
            <a:extLst>
              <a:ext uri="{FF2B5EF4-FFF2-40B4-BE49-F238E27FC236}">
                <a16:creationId xmlns:a16="http://schemas.microsoft.com/office/drawing/2014/main" xmlns="" id="{9201C5BA-37C9-4136-90F3-C5D291C10565}"/>
              </a:ext>
            </a:extLst>
          </p:cNvPr>
          <p:cNvSpPr/>
          <p:nvPr/>
        </p:nvSpPr>
        <p:spPr>
          <a:xfrm>
            <a:off x="5298550" y="3388750"/>
            <a:ext cx="1626438" cy="881943"/>
          </a:xfrm>
          <a:prstGeom prst="roundRect">
            <a:avLst/>
          </a:prstGeom>
          <a:solidFill>
            <a:srgbClr val="11A08A"/>
          </a:solidFill>
          <a:ln>
            <a:solidFill>
              <a:srgbClr val="C4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b="1" dirty="0">
                <a:solidFill>
                  <a:prstClr val="white"/>
                </a:solidFill>
                <a:latin typeface="Calibri" panose="020F0502020204030204"/>
              </a:rPr>
              <a:t>University fees</a:t>
            </a:r>
          </a:p>
          <a:p>
            <a:pPr algn="ctr" defTabSz="457200"/>
            <a:r>
              <a:rPr lang="en-GB" b="1" dirty="0">
                <a:solidFill>
                  <a:prstClr val="white"/>
                </a:solidFill>
                <a:latin typeface="Calibri" panose="020F0502020204030204"/>
              </a:rPr>
              <a:t>&lt;= £9,250 p.a. </a:t>
            </a:r>
          </a:p>
        </p:txBody>
      </p:sp>
      <p:grpSp>
        <p:nvGrpSpPr>
          <p:cNvPr id="29" name="Group 28">
            <a:extLst>
              <a:ext uri="{FF2B5EF4-FFF2-40B4-BE49-F238E27FC236}">
                <a16:creationId xmlns:a16="http://schemas.microsoft.com/office/drawing/2014/main" xmlns="" id="{7ACBBDAB-03A3-48BC-9FC5-CF6F9A4F7D3B}"/>
              </a:ext>
            </a:extLst>
          </p:cNvPr>
          <p:cNvGrpSpPr/>
          <p:nvPr/>
        </p:nvGrpSpPr>
        <p:grpSpPr>
          <a:xfrm>
            <a:off x="7005931" y="2530414"/>
            <a:ext cx="1674586" cy="1739682"/>
            <a:chOff x="5481931" y="2530414"/>
            <a:chExt cx="1674586" cy="1739682"/>
          </a:xfrm>
        </p:grpSpPr>
        <p:sp>
          <p:nvSpPr>
            <p:cNvPr id="43" name="Rectangle: Rounded Corners 42">
              <a:extLst>
                <a:ext uri="{FF2B5EF4-FFF2-40B4-BE49-F238E27FC236}">
                  <a16:creationId xmlns:a16="http://schemas.microsoft.com/office/drawing/2014/main" xmlns="" id="{0090F3D2-B069-4F39-9CA0-51FD81F7F5E8}"/>
                </a:ext>
              </a:extLst>
            </p:cNvPr>
            <p:cNvSpPr/>
            <p:nvPr/>
          </p:nvSpPr>
          <p:spPr>
            <a:xfrm>
              <a:off x="5529317" y="3388096"/>
              <a:ext cx="1627200" cy="882000"/>
            </a:xfrm>
            <a:prstGeom prst="roundRect">
              <a:avLst/>
            </a:prstGeom>
            <a:solidFill>
              <a:srgbClr val="11A08A"/>
            </a:solidFill>
            <a:ln>
              <a:solidFill>
                <a:srgbClr val="C4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b="1" dirty="0">
                  <a:solidFill>
                    <a:prstClr val="white"/>
                  </a:solidFill>
                  <a:latin typeface="Calibri" panose="020F0502020204030204"/>
                </a:rPr>
                <a:t>Maintenance costs</a:t>
              </a:r>
            </a:p>
            <a:p>
              <a:pPr algn="ctr" defTabSz="457200"/>
              <a:r>
                <a:rPr lang="en-GB" b="1" dirty="0">
                  <a:solidFill>
                    <a:prstClr val="white"/>
                  </a:solidFill>
                  <a:latin typeface="Calibri" panose="020F0502020204030204"/>
                </a:rPr>
                <a:t>≈ £6,000 p.a.</a:t>
              </a:r>
              <a:r>
                <a:rPr lang="en-GB" b="1" baseline="30000" dirty="0">
                  <a:solidFill>
                    <a:prstClr val="white"/>
                  </a:solidFill>
                  <a:latin typeface="Calibri" panose="020F0502020204030204"/>
                </a:rPr>
                <a:t>1</a:t>
              </a:r>
            </a:p>
          </p:txBody>
        </p:sp>
        <p:cxnSp>
          <p:nvCxnSpPr>
            <p:cNvPr id="24" name="Connector: Elbow 23">
              <a:extLst>
                <a:ext uri="{FF2B5EF4-FFF2-40B4-BE49-F238E27FC236}">
                  <a16:creationId xmlns:a16="http://schemas.microsoft.com/office/drawing/2014/main" xmlns="" id="{45F4F5BA-755A-4170-B4BE-B1EA0AEA52EE}"/>
                </a:ext>
              </a:extLst>
            </p:cNvPr>
            <p:cNvCxnSpPr>
              <a:cxnSpLocks/>
              <a:stCxn id="49" idx="2"/>
              <a:endCxn id="43" idx="0"/>
            </p:cNvCxnSpPr>
            <p:nvPr/>
          </p:nvCxnSpPr>
          <p:spPr>
            <a:xfrm rot="16200000" flipH="1">
              <a:off x="5483583" y="2528762"/>
              <a:ext cx="857682" cy="860985"/>
            </a:xfrm>
            <a:prstGeom prst="bentConnector3">
              <a:avLst/>
            </a:prstGeom>
            <a:ln w="28575">
              <a:solidFill>
                <a:schemeClr val="accent1"/>
              </a:solidFill>
              <a:prstDash val="solid"/>
              <a:tailEnd type="triangle" w="lg" len="lg"/>
            </a:ln>
          </p:spPr>
          <p:style>
            <a:lnRef idx="1">
              <a:schemeClr val="accent1"/>
            </a:lnRef>
            <a:fillRef idx="0">
              <a:schemeClr val="accent1"/>
            </a:fillRef>
            <a:effectRef idx="0">
              <a:schemeClr val="accent1"/>
            </a:effectRef>
            <a:fontRef idx="minor">
              <a:schemeClr val="tx1"/>
            </a:fontRef>
          </p:style>
        </p:cxnSp>
      </p:grpSp>
      <p:cxnSp>
        <p:nvCxnSpPr>
          <p:cNvPr id="46" name="Connector: Elbow 45">
            <a:extLst>
              <a:ext uri="{FF2B5EF4-FFF2-40B4-BE49-F238E27FC236}">
                <a16:creationId xmlns:a16="http://schemas.microsoft.com/office/drawing/2014/main" xmlns="" id="{3BB89AB1-661E-4E8A-A0DA-B191E1B7C601}"/>
              </a:ext>
            </a:extLst>
          </p:cNvPr>
          <p:cNvCxnSpPr>
            <a:cxnSpLocks/>
            <a:stCxn id="49" idx="2"/>
            <a:endCxn id="41" idx="0"/>
          </p:cNvCxnSpPr>
          <p:nvPr/>
        </p:nvCxnSpPr>
        <p:spPr>
          <a:xfrm rot="5400000">
            <a:off x="6129685" y="2512501"/>
            <a:ext cx="858335" cy="894163"/>
          </a:xfrm>
          <a:prstGeom prst="bentConnector3">
            <a:avLst/>
          </a:prstGeom>
          <a:ln w="28575">
            <a:solidFill>
              <a:schemeClr val="accent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33" name="Title 1">
            <a:extLst>
              <a:ext uri="{FF2B5EF4-FFF2-40B4-BE49-F238E27FC236}">
                <a16:creationId xmlns:a16="http://schemas.microsoft.com/office/drawing/2014/main" xmlns="" id="{6B620E02-5A90-4AF4-97F1-C97B15A631D9}"/>
              </a:ext>
            </a:extLst>
          </p:cNvPr>
          <p:cNvSpPr>
            <a:spLocks noGrp="1"/>
          </p:cNvSpPr>
          <p:nvPr>
            <p:ph type="title"/>
          </p:nvPr>
        </p:nvSpPr>
        <p:spPr>
          <a:xfrm>
            <a:off x="1752600" y="-76305"/>
            <a:ext cx="7886700" cy="1325563"/>
          </a:xfrm>
        </p:spPr>
        <p:txBody>
          <a:bodyPr/>
          <a:lstStyle/>
          <a:p>
            <a:r>
              <a:rPr lang="en-GB" b="1" dirty="0">
                <a:solidFill>
                  <a:srgbClr val="11A08A"/>
                </a:solidFill>
              </a:rPr>
              <a:t>1. Features of the current system</a:t>
            </a:r>
            <a:endParaRPr lang="en-GB" dirty="0"/>
          </a:p>
        </p:txBody>
      </p:sp>
      <p:grpSp>
        <p:nvGrpSpPr>
          <p:cNvPr id="8" name="Group 7">
            <a:extLst>
              <a:ext uri="{FF2B5EF4-FFF2-40B4-BE49-F238E27FC236}">
                <a16:creationId xmlns:a16="http://schemas.microsoft.com/office/drawing/2014/main" xmlns="" id="{4956B92F-EDDC-4370-BEA5-B2A34E83CAB1}"/>
              </a:ext>
            </a:extLst>
          </p:cNvPr>
          <p:cNvGrpSpPr/>
          <p:nvPr/>
        </p:nvGrpSpPr>
        <p:grpSpPr>
          <a:xfrm>
            <a:off x="3317373" y="1627126"/>
            <a:ext cx="1981179" cy="2202595"/>
            <a:chOff x="3609472" y="3494025"/>
            <a:chExt cx="1981179" cy="2202595"/>
          </a:xfrm>
        </p:grpSpPr>
        <p:cxnSp>
          <p:nvCxnSpPr>
            <p:cNvPr id="68" name="Straight Connector 67">
              <a:extLst>
                <a:ext uri="{FF2B5EF4-FFF2-40B4-BE49-F238E27FC236}">
                  <a16:creationId xmlns:a16="http://schemas.microsoft.com/office/drawing/2014/main" xmlns="" id="{8405A279-6524-410C-878F-DC80AD093048}"/>
                </a:ext>
              </a:extLst>
            </p:cNvPr>
            <p:cNvCxnSpPr>
              <a:cxnSpLocks/>
              <a:stCxn id="30" idx="2"/>
              <a:endCxn id="71" idx="0"/>
            </p:cNvCxnSpPr>
            <p:nvPr/>
          </p:nvCxnSpPr>
          <p:spPr>
            <a:xfrm flipH="1">
              <a:off x="4149472" y="3494025"/>
              <a:ext cx="710" cy="1142997"/>
            </a:xfrm>
            <a:prstGeom prst="line">
              <a:avLst/>
            </a:prstGeom>
            <a:ln w="2857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 name="Rectangle: Rounded Corners 70">
              <a:extLst>
                <a:ext uri="{FF2B5EF4-FFF2-40B4-BE49-F238E27FC236}">
                  <a16:creationId xmlns:a16="http://schemas.microsoft.com/office/drawing/2014/main" xmlns="" id="{FA3DBAC9-BF35-4EC5-A98B-E988C7914805}"/>
                </a:ext>
              </a:extLst>
            </p:cNvPr>
            <p:cNvSpPr/>
            <p:nvPr/>
          </p:nvSpPr>
          <p:spPr>
            <a:xfrm>
              <a:off x="3609472" y="4637022"/>
              <a:ext cx="1080000" cy="5352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b="1" dirty="0">
                  <a:solidFill>
                    <a:prstClr val="white"/>
                  </a:solidFill>
                  <a:latin typeface="Calibri" panose="020F0502020204030204"/>
                </a:rPr>
                <a:t>Teaching grants</a:t>
              </a:r>
            </a:p>
          </p:txBody>
        </p:sp>
        <p:cxnSp>
          <p:nvCxnSpPr>
            <p:cNvPr id="74" name="Connector: Elbow 73">
              <a:extLst>
                <a:ext uri="{FF2B5EF4-FFF2-40B4-BE49-F238E27FC236}">
                  <a16:creationId xmlns:a16="http://schemas.microsoft.com/office/drawing/2014/main" xmlns="" id="{DE2635E4-A307-4714-8832-D7AA9EB6C619}"/>
                </a:ext>
              </a:extLst>
            </p:cNvPr>
            <p:cNvCxnSpPr>
              <a:cxnSpLocks/>
              <a:stCxn id="71" idx="2"/>
              <a:endCxn id="41" idx="1"/>
            </p:cNvCxnSpPr>
            <p:nvPr/>
          </p:nvCxnSpPr>
          <p:spPr>
            <a:xfrm rot="16200000" flipH="1">
              <a:off x="4607903" y="4713873"/>
              <a:ext cx="524317" cy="1441178"/>
            </a:xfrm>
            <a:prstGeom prst="bentConnector2">
              <a:avLst/>
            </a:prstGeom>
            <a:ln w="28575" cap="flat" cmpd="sng" algn="ctr">
              <a:solidFill>
                <a:schemeClr val="accent1"/>
              </a:solidFill>
              <a:prstDash val="dash"/>
              <a:round/>
              <a:headEnd type="none" w="med" len="med"/>
              <a:tailEnd type="triangle" w="lg" len="lg"/>
            </a:ln>
          </p:spPr>
          <p:style>
            <a:lnRef idx="0">
              <a:scrgbClr r="0" g="0" b="0"/>
            </a:lnRef>
            <a:fillRef idx="0">
              <a:scrgbClr r="0" g="0" b="0"/>
            </a:fillRef>
            <a:effectRef idx="0">
              <a:scrgbClr r="0" g="0" b="0"/>
            </a:effectRef>
            <a:fontRef idx="minor">
              <a:schemeClr val="tx1"/>
            </a:fontRef>
          </p:style>
        </p:cxnSp>
      </p:grpSp>
      <p:sp>
        <p:nvSpPr>
          <p:cNvPr id="2075" name="TextBox 2074">
            <a:extLst>
              <a:ext uri="{FF2B5EF4-FFF2-40B4-BE49-F238E27FC236}">
                <a16:creationId xmlns:a16="http://schemas.microsoft.com/office/drawing/2014/main" xmlns="" id="{8247D9AC-CAC5-4739-B33F-724092E2C58D}"/>
              </a:ext>
            </a:extLst>
          </p:cNvPr>
          <p:cNvSpPr txBox="1"/>
          <p:nvPr/>
        </p:nvSpPr>
        <p:spPr>
          <a:xfrm>
            <a:off x="1812438" y="4688057"/>
            <a:ext cx="3883512" cy="1477328"/>
          </a:xfrm>
          <a:prstGeom prst="rect">
            <a:avLst/>
          </a:prstGeom>
          <a:noFill/>
        </p:spPr>
        <p:txBody>
          <a:bodyPr wrap="square" rtlCol="0">
            <a:spAutoFit/>
          </a:bodyPr>
          <a:lstStyle/>
          <a:p>
            <a:pPr marL="285750" indent="-285750" defTabSz="457200">
              <a:buFont typeface="Arial" panose="020B0604020202020204" pitchFamily="34" charset="0"/>
              <a:buChar char="•"/>
            </a:pPr>
            <a:r>
              <a:rPr lang="en-GB" sz="2400" dirty="0">
                <a:solidFill>
                  <a:prstClr val="black"/>
                </a:solidFill>
                <a:latin typeface="Calibri" panose="020F0502020204030204"/>
              </a:rPr>
              <a:t>Universities set fees</a:t>
            </a:r>
          </a:p>
          <a:p>
            <a:pPr defTabSz="457200"/>
            <a:endParaRPr lang="en-GB" sz="2400" dirty="0">
              <a:solidFill>
                <a:prstClr val="black"/>
              </a:solidFill>
              <a:latin typeface="Calibri" panose="020F0502020204030204"/>
            </a:endParaRPr>
          </a:p>
          <a:p>
            <a:pPr marL="285750" indent="-285750" defTabSz="457200">
              <a:buFont typeface="Arial" panose="020B0604020202020204" pitchFamily="34" charset="0"/>
              <a:buChar char="•"/>
            </a:pPr>
            <a:r>
              <a:rPr lang="en-GB" sz="2400" dirty="0">
                <a:solidFill>
                  <a:prstClr val="black"/>
                </a:solidFill>
                <a:latin typeface="Calibri" panose="020F0502020204030204"/>
              </a:rPr>
              <a:t>Cap set by the government</a:t>
            </a:r>
          </a:p>
          <a:p>
            <a:pPr defTabSz="457200"/>
            <a:endParaRPr lang="en-GB" dirty="0">
              <a:solidFill>
                <a:prstClr val="black"/>
              </a:solidFill>
              <a:latin typeface="Calibri" panose="020F0502020204030204"/>
            </a:endParaRPr>
          </a:p>
        </p:txBody>
      </p:sp>
      <p:sp>
        <p:nvSpPr>
          <p:cNvPr id="37" name="TextBox 36">
            <a:extLst>
              <a:ext uri="{FF2B5EF4-FFF2-40B4-BE49-F238E27FC236}">
                <a16:creationId xmlns:a16="http://schemas.microsoft.com/office/drawing/2014/main" xmlns="" id="{D9F01009-6A31-4BA9-BAB5-32FBA6C1573D}"/>
              </a:ext>
            </a:extLst>
          </p:cNvPr>
          <p:cNvSpPr txBox="1"/>
          <p:nvPr/>
        </p:nvSpPr>
        <p:spPr>
          <a:xfrm>
            <a:off x="4767744" y="6605965"/>
            <a:ext cx="5595457" cy="215444"/>
          </a:xfrm>
          <a:prstGeom prst="rect">
            <a:avLst/>
          </a:prstGeom>
          <a:noFill/>
        </p:spPr>
        <p:txBody>
          <a:bodyPr wrap="square" rtlCol="0">
            <a:spAutoFit/>
          </a:bodyPr>
          <a:lstStyle/>
          <a:p>
            <a:pPr algn="r" defTabSz="457200"/>
            <a:r>
              <a:rPr lang="en-GB" sz="800" dirty="0">
                <a:solidFill>
                  <a:schemeClr val="bg1"/>
                </a:solidFill>
                <a:latin typeface="Calibri" panose="020F0502020204030204"/>
              </a:rPr>
              <a:t>1: Source: </a:t>
            </a:r>
            <a:r>
              <a:rPr lang="en-GB" sz="800" dirty="0">
                <a:solidFill>
                  <a:schemeClr val="bg1"/>
                </a:solidFill>
                <a:latin typeface="Calibri" panose="020F0502020204030204"/>
                <a:hlinkClick r:id="rId3"/>
              </a:rPr>
              <a:t>SLC</a:t>
            </a:r>
            <a:r>
              <a:rPr lang="en-GB" sz="800" dirty="0">
                <a:solidFill>
                  <a:schemeClr val="bg1"/>
                </a:solidFill>
                <a:latin typeface="Calibri" panose="020F0502020204030204"/>
              </a:rPr>
              <a:t> -  16/17 entrants: Average for those taking maintenance loans on post 16/17 system.</a:t>
            </a:r>
          </a:p>
        </p:txBody>
      </p:sp>
      <p:sp>
        <p:nvSpPr>
          <p:cNvPr id="38" name="TextBox 37">
            <a:extLst>
              <a:ext uri="{FF2B5EF4-FFF2-40B4-BE49-F238E27FC236}">
                <a16:creationId xmlns:a16="http://schemas.microsoft.com/office/drawing/2014/main" xmlns="" id="{00AF3362-B4C1-4D5E-B836-EFD6BF201764}"/>
              </a:ext>
            </a:extLst>
          </p:cNvPr>
          <p:cNvSpPr txBox="1"/>
          <p:nvPr/>
        </p:nvSpPr>
        <p:spPr>
          <a:xfrm>
            <a:off x="5987602" y="4642890"/>
            <a:ext cx="3883512" cy="1846659"/>
          </a:xfrm>
          <a:prstGeom prst="rect">
            <a:avLst/>
          </a:prstGeom>
          <a:noFill/>
        </p:spPr>
        <p:txBody>
          <a:bodyPr wrap="square" rtlCol="0">
            <a:spAutoFit/>
          </a:bodyPr>
          <a:lstStyle/>
          <a:p>
            <a:pPr marL="285750" indent="-285750" defTabSz="457200">
              <a:buFont typeface="Arial" panose="020B0604020202020204" pitchFamily="34" charset="0"/>
              <a:buChar char="•"/>
            </a:pPr>
            <a:r>
              <a:rPr lang="en-GB" sz="2400" dirty="0">
                <a:solidFill>
                  <a:prstClr val="black"/>
                </a:solidFill>
                <a:latin typeface="Calibri" panose="020F0502020204030204"/>
              </a:rPr>
              <a:t>Govt offers loans to pay fees and maintenance</a:t>
            </a:r>
          </a:p>
          <a:p>
            <a:pPr marL="285750" indent="-285750" defTabSz="457200">
              <a:buFont typeface="Arial" panose="020B0604020202020204" pitchFamily="34" charset="0"/>
              <a:buChar char="•"/>
            </a:pPr>
            <a:r>
              <a:rPr lang="en-GB" sz="2400" dirty="0">
                <a:solidFill>
                  <a:prstClr val="black"/>
                </a:solidFill>
                <a:latin typeface="Calibri" panose="020F0502020204030204"/>
              </a:rPr>
              <a:t>Grants paid only for high cost subjects</a:t>
            </a:r>
          </a:p>
          <a:p>
            <a:pPr marL="285750" indent="-285750" defTabSz="457200">
              <a:buFont typeface="Arial" panose="020B0604020202020204" pitchFamily="34" charset="0"/>
              <a:buChar char="•"/>
            </a:pPr>
            <a:endParaRPr lang="en-GB" dirty="0">
              <a:solidFill>
                <a:prstClr val="black"/>
              </a:solidFill>
              <a:latin typeface="Calibri" panose="020F0502020204030204"/>
            </a:endParaRPr>
          </a:p>
        </p:txBody>
      </p:sp>
      <p:sp>
        <p:nvSpPr>
          <p:cNvPr id="49" name="Rectangle: Rounded Corners 48">
            <a:extLst>
              <a:ext uri="{FF2B5EF4-FFF2-40B4-BE49-F238E27FC236}">
                <a16:creationId xmlns:a16="http://schemas.microsoft.com/office/drawing/2014/main" xmlns="" id="{557243DC-6AE3-4BE9-BAE2-99C25F15F70E}"/>
              </a:ext>
            </a:extLst>
          </p:cNvPr>
          <p:cNvSpPr/>
          <p:nvPr/>
        </p:nvSpPr>
        <p:spPr>
          <a:xfrm>
            <a:off x="6267189" y="1775024"/>
            <a:ext cx="1477487" cy="755390"/>
          </a:xfrm>
          <a:prstGeom prst="roundRect">
            <a:avLst/>
          </a:prstGeom>
          <a:solidFill>
            <a:srgbClr val="11A08A"/>
          </a:solidFill>
          <a:ln>
            <a:solidFill>
              <a:srgbClr val="C4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b="1" dirty="0">
                <a:solidFill>
                  <a:prstClr val="white"/>
                </a:solidFill>
                <a:latin typeface="Calibri" panose="020F0502020204030204"/>
              </a:rPr>
              <a:t>Student / graduate</a:t>
            </a:r>
          </a:p>
        </p:txBody>
      </p:sp>
      <p:grpSp>
        <p:nvGrpSpPr>
          <p:cNvPr id="2049" name="Group 2048">
            <a:extLst>
              <a:ext uri="{FF2B5EF4-FFF2-40B4-BE49-F238E27FC236}">
                <a16:creationId xmlns:a16="http://schemas.microsoft.com/office/drawing/2014/main" xmlns="" id="{524FA20D-628F-4711-92CE-F3EFB29D3943}"/>
              </a:ext>
            </a:extLst>
          </p:cNvPr>
          <p:cNvGrpSpPr/>
          <p:nvPr/>
        </p:nvGrpSpPr>
        <p:grpSpPr>
          <a:xfrm>
            <a:off x="3858083" y="1107203"/>
            <a:ext cx="3147851" cy="1182075"/>
            <a:chOff x="2334082" y="1107202"/>
            <a:chExt cx="3147851" cy="1182075"/>
          </a:xfrm>
        </p:grpSpPr>
        <p:grpSp>
          <p:nvGrpSpPr>
            <p:cNvPr id="10" name="Group 9">
              <a:extLst>
                <a:ext uri="{FF2B5EF4-FFF2-40B4-BE49-F238E27FC236}">
                  <a16:creationId xmlns:a16="http://schemas.microsoft.com/office/drawing/2014/main" xmlns="" id="{00FCFA0F-01D7-4E35-BCD3-A4743EAB9256}"/>
                </a:ext>
              </a:extLst>
            </p:cNvPr>
            <p:cNvGrpSpPr/>
            <p:nvPr/>
          </p:nvGrpSpPr>
          <p:grpSpPr>
            <a:xfrm>
              <a:off x="2334082" y="1627125"/>
              <a:ext cx="2409106" cy="662152"/>
              <a:chOff x="4150182" y="3494025"/>
              <a:chExt cx="2409106" cy="662152"/>
            </a:xfrm>
          </p:grpSpPr>
          <p:sp>
            <p:nvSpPr>
              <p:cNvPr id="2073" name="Rectangle: Rounded Corners 2072">
                <a:extLst>
                  <a:ext uri="{FF2B5EF4-FFF2-40B4-BE49-F238E27FC236}">
                    <a16:creationId xmlns:a16="http://schemas.microsoft.com/office/drawing/2014/main" xmlns="" id="{2829D7A4-3285-4A93-B4E6-0B136C417EAB}"/>
                  </a:ext>
                </a:extLst>
              </p:cNvPr>
              <p:cNvSpPr/>
              <p:nvPr/>
            </p:nvSpPr>
            <p:spPr>
              <a:xfrm>
                <a:off x="4879388" y="3874804"/>
                <a:ext cx="973638" cy="2813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b="1" dirty="0">
                    <a:solidFill>
                      <a:prstClr val="white"/>
                    </a:solidFill>
                    <a:latin typeface="Calibri" panose="020F0502020204030204"/>
                  </a:rPr>
                  <a:t>Loans</a:t>
                </a:r>
              </a:p>
            </p:txBody>
          </p:sp>
          <p:grpSp>
            <p:nvGrpSpPr>
              <p:cNvPr id="6" name="Group 5">
                <a:extLst>
                  <a:ext uri="{FF2B5EF4-FFF2-40B4-BE49-F238E27FC236}">
                    <a16:creationId xmlns:a16="http://schemas.microsoft.com/office/drawing/2014/main" xmlns="" id="{C11AE73F-06C5-4C32-BA23-563544B9236D}"/>
                  </a:ext>
                </a:extLst>
              </p:cNvPr>
              <p:cNvGrpSpPr/>
              <p:nvPr/>
            </p:nvGrpSpPr>
            <p:grpSpPr>
              <a:xfrm>
                <a:off x="4150182" y="3494025"/>
                <a:ext cx="2409106" cy="525594"/>
                <a:chOff x="4150182" y="3494025"/>
                <a:chExt cx="2409106" cy="525594"/>
              </a:xfrm>
            </p:grpSpPr>
            <p:cxnSp>
              <p:nvCxnSpPr>
                <p:cNvPr id="54" name="Connector: Elbow 53">
                  <a:extLst>
                    <a:ext uri="{FF2B5EF4-FFF2-40B4-BE49-F238E27FC236}">
                      <a16:creationId xmlns:a16="http://schemas.microsoft.com/office/drawing/2014/main" xmlns="" id="{3F9A94C6-73D5-471C-B07D-B380E76A159C}"/>
                    </a:ext>
                  </a:extLst>
                </p:cNvPr>
                <p:cNvCxnSpPr>
                  <a:cxnSpLocks/>
                  <a:stCxn id="2073" idx="3"/>
                  <a:endCxn id="49" idx="1"/>
                </p:cNvCxnSpPr>
                <p:nvPr/>
              </p:nvCxnSpPr>
              <p:spPr>
                <a:xfrm>
                  <a:off x="5853026" y="4015491"/>
                  <a:ext cx="706262" cy="4128"/>
                </a:xfrm>
                <a:prstGeom prst="bentConnector3">
                  <a:avLst>
                    <a:gd name="adj1" fmla="val 50000"/>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77" name="Connector: Elbow 2076">
                  <a:extLst>
                    <a:ext uri="{FF2B5EF4-FFF2-40B4-BE49-F238E27FC236}">
                      <a16:creationId xmlns:a16="http://schemas.microsoft.com/office/drawing/2014/main" xmlns="" id="{8D9D9088-FEFE-45E2-9B4D-FB7672537445}"/>
                    </a:ext>
                  </a:extLst>
                </p:cNvPr>
                <p:cNvCxnSpPr>
                  <a:cxnSpLocks/>
                  <a:stCxn id="30" idx="2"/>
                  <a:endCxn id="2073" idx="1"/>
                </p:cNvCxnSpPr>
                <p:nvPr/>
              </p:nvCxnSpPr>
              <p:spPr>
                <a:xfrm rot="16200000" flipH="1">
                  <a:off x="4254052" y="3390155"/>
                  <a:ext cx="521466" cy="729206"/>
                </a:xfrm>
                <a:prstGeom prst="bentConnector2">
                  <a:avLst/>
                </a:prstGeom>
                <a:ln w="28575"/>
              </p:spPr>
              <p:style>
                <a:lnRef idx="1">
                  <a:schemeClr val="accent1"/>
                </a:lnRef>
                <a:fillRef idx="0">
                  <a:schemeClr val="accent1"/>
                </a:fillRef>
                <a:effectRef idx="0">
                  <a:schemeClr val="accent1"/>
                </a:effectRef>
                <a:fontRef idx="minor">
                  <a:schemeClr val="tx1"/>
                </a:fontRef>
              </p:style>
            </p:cxnSp>
          </p:grpSp>
        </p:grpSp>
        <p:grpSp>
          <p:nvGrpSpPr>
            <p:cNvPr id="28" name="Group 27">
              <a:extLst>
                <a:ext uri="{FF2B5EF4-FFF2-40B4-BE49-F238E27FC236}">
                  <a16:creationId xmlns:a16="http://schemas.microsoft.com/office/drawing/2014/main" xmlns="" id="{C6DE106C-5EA2-4859-B263-A0CF373B95EF}"/>
                </a:ext>
              </a:extLst>
            </p:cNvPr>
            <p:cNvGrpSpPr/>
            <p:nvPr/>
          </p:nvGrpSpPr>
          <p:grpSpPr>
            <a:xfrm>
              <a:off x="3072825" y="1107202"/>
              <a:ext cx="2409108" cy="667822"/>
              <a:chOff x="3072825" y="1107202"/>
              <a:chExt cx="2409108" cy="667822"/>
            </a:xfrm>
          </p:grpSpPr>
          <p:grpSp>
            <p:nvGrpSpPr>
              <p:cNvPr id="5" name="Group 4">
                <a:extLst>
                  <a:ext uri="{FF2B5EF4-FFF2-40B4-BE49-F238E27FC236}">
                    <a16:creationId xmlns:a16="http://schemas.microsoft.com/office/drawing/2014/main" xmlns="" id="{88E56ECC-F496-483F-BDF8-4F9518AD54F9}"/>
                  </a:ext>
                </a:extLst>
              </p:cNvPr>
              <p:cNvGrpSpPr/>
              <p:nvPr/>
            </p:nvGrpSpPr>
            <p:grpSpPr>
              <a:xfrm>
                <a:off x="3072825" y="1107202"/>
                <a:ext cx="2150363" cy="281373"/>
                <a:chOff x="4888925" y="2974102"/>
                <a:chExt cx="2150363" cy="281373"/>
              </a:xfrm>
            </p:grpSpPr>
            <p:sp>
              <p:nvSpPr>
                <p:cNvPr id="64" name="Rectangle: Rounded Corners 63">
                  <a:extLst>
                    <a:ext uri="{FF2B5EF4-FFF2-40B4-BE49-F238E27FC236}">
                      <a16:creationId xmlns:a16="http://schemas.microsoft.com/office/drawing/2014/main" xmlns="" id="{C88720EE-75B6-493F-9687-7943DD450E02}"/>
                    </a:ext>
                  </a:extLst>
                </p:cNvPr>
                <p:cNvSpPr/>
                <p:nvPr/>
              </p:nvSpPr>
              <p:spPr>
                <a:xfrm>
                  <a:off x="5520115" y="2974102"/>
                  <a:ext cx="1519173" cy="281373"/>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b="1" dirty="0">
                      <a:solidFill>
                        <a:prstClr val="white"/>
                      </a:solidFill>
                      <a:latin typeface="Calibri" panose="020F0502020204030204"/>
                    </a:rPr>
                    <a:t>Repayment</a:t>
                  </a:r>
                </a:p>
              </p:txBody>
            </p:sp>
            <p:cxnSp>
              <p:nvCxnSpPr>
                <p:cNvPr id="34" name="Straight Connector 33">
                  <a:extLst>
                    <a:ext uri="{FF2B5EF4-FFF2-40B4-BE49-F238E27FC236}">
                      <a16:creationId xmlns:a16="http://schemas.microsoft.com/office/drawing/2014/main" xmlns="" id="{F7318C3D-6266-447C-8976-5BA77E3E900D}"/>
                    </a:ext>
                  </a:extLst>
                </p:cNvPr>
                <p:cNvCxnSpPr>
                  <a:cxnSpLocks/>
                  <a:stCxn id="64" idx="1"/>
                  <a:endCxn id="30" idx="3"/>
                </p:cNvCxnSpPr>
                <p:nvPr/>
              </p:nvCxnSpPr>
              <p:spPr>
                <a:xfrm flipH="1">
                  <a:off x="4888925" y="3114789"/>
                  <a:ext cx="631190" cy="1541"/>
                </a:xfrm>
                <a:prstGeom prst="line">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cxnSp>
            <p:nvCxnSpPr>
              <p:cNvPr id="55" name="Connector: Elbow 54">
                <a:extLst>
                  <a:ext uri="{FF2B5EF4-FFF2-40B4-BE49-F238E27FC236}">
                    <a16:creationId xmlns:a16="http://schemas.microsoft.com/office/drawing/2014/main" xmlns="" id="{32BF8A20-0387-4153-B599-A6FB18A2AE20}"/>
                  </a:ext>
                </a:extLst>
              </p:cNvPr>
              <p:cNvCxnSpPr>
                <a:cxnSpLocks/>
                <a:stCxn id="49" idx="0"/>
                <a:endCxn id="64" idx="3"/>
              </p:cNvCxnSpPr>
              <p:nvPr/>
            </p:nvCxnSpPr>
            <p:spPr>
              <a:xfrm rot="16200000" flipV="1">
                <a:off x="5088993" y="1382085"/>
                <a:ext cx="527135" cy="258744"/>
              </a:xfrm>
              <a:prstGeom prst="bentConnector2">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pic>
        <p:nvPicPr>
          <p:cNvPr id="31" name="Picture 27" descr="C:\Users\local admin\Downloads\final-83-14-57-0.png">
            <a:extLst>
              <a:ext uri="{FF2B5EF4-FFF2-40B4-BE49-F238E27FC236}">
                <a16:creationId xmlns:a16="http://schemas.microsoft.com/office/drawing/2014/main" xmlns="" id="{26972912-68C6-4E46-8C74-98FA68628039}"/>
              </a:ext>
            </a:extLst>
          </p:cNvPr>
          <p:cNvPicPr>
            <a:picLocks noChangeAspect="1"/>
          </p:cNvPicPr>
          <p:nvPr/>
        </p:nvPicPr>
        <p:blipFill>
          <a:blip r:embed="rId4"/>
          <a:srcRect/>
          <a:stretch>
            <a:fillRect/>
          </a:stretch>
        </p:blipFill>
        <p:spPr>
          <a:xfrm>
            <a:off x="10544371" y="108276"/>
            <a:ext cx="1616165" cy="763459"/>
          </a:xfrm>
          <a:prstGeom prst="rect">
            <a:avLst/>
          </a:prstGeom>
          <a:noFill/>
          <a:ln cap="flat">
            <a:noFill/>
          </a:ln>
        </p:spPr>
      </p:pic>
      <p:sp>
        <p:nvSpPr>
          <p:cNvPr id="35" name="Slide Number Placeholder 3">
            <a:extLst>
              <a:ext uri="{FF2B5EF4-FFF2-40B4-BE49-F238E27FC236}">
                <a16:creationId xmlns:a16="http://schemas.microsoft.com/office/drawing/2014/main" xmlns="" id="{17FFC75E-7DF5-43B2-8AA3-62D6B494E96B}"/>
              </a:ext>
            </a:extLst>
          </p:cNvPr>
          <p:cNvSpPr txBox="1">
            <a:spLocks/>
          </p:cNvSpPr>
          <p:nvPr/>
        </p:nvSpPr>
        <p:spPr>
          <a:xfrm>
            <a:off x="9448800" y="65311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ED9DE18E-F2A3-4858-8433-156A7BE29166}" type="slidenum">
              <a:rPr lang="en-GB" smtClean="0">
                <a:solidFill>
                  <a:prstClr val="white"/>
                </a:solidFill>
                <a:latin typeface="Calibri" panose="020F0502020204030204"/>
              </a:rPr>
              <a:pPr defTabSz="457200"/>
              <a:t>7</a:t>
            </a:fld>
            <a:endParaRPr lang="en-GB" dirty="0">
              <a:solidFill>
                <a:prstClr val="white"/>
              </a:solidFill>
              <a:latin typeface="Calibri" panose="020F0502020204030204"/>
            </a:endParaRPr>
          </a:p>
        </p:txBody>
      </p:sp>
    </p:spTree>
    <p:extLst>
      <p:ext uri="{BB962C8B-B14F-4D97-AF65-F5344CB8AC3E}">
        <p14:creationId xmlns:p14="http://schemas.microsoft.com/office/powerpoint/2010/main" val="18779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0C400F7-B1AC-4094-A486-22FFA41058D6}"/>
              </a:ext>
            </a:extLst>
          </p:cNvPr>
          <p:cNvSpPr/>
          <p:nvPr/>
        </p:nvSpPr>
        <p:spPr>
          <a:xfrm>
            <a:off x="0" y="6473169"/>
            <a:ext cx="12192000" cy="384831"/>
          </a:xfrm>
          <a:prstGeom prst="rect">
            <a:avLst/>
          </a:prstGeom>
          <a:solidFill>
            <a:srgbClr val="11A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6" name="TextBox 5">
            <a:extLst>
              <a:ext uri="{FF2B5EF4-FFF2-40B4-BE49-F238E27FC236}">
                <a16:creationId xmlns:a16="http://schemas.microsoft.com/office/drawing/2014/main" xmlns="" id="{2883475F-B159-4373-80FC-31FE3E0F7E38}"/>
              </a:ext>
            </a:extLst>
          </p:cNvPr>
          <p:cNvSpPr txBox="1"/>
          <p:nvPr/>
        </p:nvSpPr>
        <p:spPr>
          <a:xfrm>
            <a:off x="-618414" y="248017"/>
            <a:ext cx="11503750" cy="477054"/>
          </a:xfrm>
          <a:prstGeom prst="rect">
            <a:avLst/>
          </a:prstGeom>
          <a:noFill/>
        </p:spPr>
        <p:txBody>
          <a:bodyPr wrap="square" rtlCol="0">
            <a:spAutoFit/>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8080"/>
                </a:solidFill>
                <a:effectLst/>
                <a:uLnTx/>
                <a:uFillTx/>
                <a:latin typeface="Calibri"/>
                <a:ea typeface="+mn-ea"/>
                <a:cs typeface="+mn-cs"/>
              </a:rPr>
              <a:t>Should we increase spending on higher education?</a:t>
            </a:r>
          </a:p>
        </p:txBody>
      </p:sp>
      <p:sp>
        <p:nvSpPr>
          <p:cNvPr id="13" name="TextBox 12">
            <a:extLst>
              <a:ext uri="{FF2B5EF4-FFF2-40B4-BE49-F238E27FC236}">
                <a16:creationId xmlns:a16="http://schemas.microsoft.com/office/drawing/2014/main" xmlns="" id="{577DD3C2-E829-4782-B430-40C561BDFB08}"/>
              </a:ext>
            </a:extLst>
          </p:cNvPr>
          <p:cNvSpPr txBox="1"/>
          <p:nvPr/>
        </p:nvSpPr>
        <p:spPr>
          <a:xfrm>
            <a:off x="797290" y="1689713"/>
            <a:ext cx="10582224" cy="2139047"/>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60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a:ea typeface="+mn-ea"/>
                <a:cs typeface="+mn-cs"/>
              </a:rPr>
              <a:t>1. Assessing the benefits of increases in HE participation</a:t>
            </a:r>
          </a:p>
          <a:p>
            <a:pPr marL="0" marR="0" lvl="0" indent="0" algn="l" defTabSz="914400" rtl="0" eaLnBrk="1" fontAlgn="auto" latinLnBrk="0" hangingPunct="1">
              <a:lnSpc>
                <a:spcPct val="200000"/>
              </a:lnSpc>
              <a:spcBef>
                <a:spcPts val="0"/>
              </a:spcBef>
              <a:spcAft>
                <a:spcPts val="600"/>
              </a:spcAft>
              <a:buClrTx/>
              <a:buSzTx/>
              <a:buFontTx/>
              <a:buNone/>
              <a:tabLst/>
              <a:defRPr/>
            </a:pPr>
            <a:r>
              <a:rPr kumimoji="0" lang="en-GB" sz="3200" b="1" i="0" u="none" strike="noStrike" kern="1200" cap="none" spc="0" normalizeH="0" baseline="0" noProof="0" dirty="0">
                <a:ln>
                  <a:noFill/>
                </a:ln>
                <a:solidFill>
                  <a:srgbClr val="E7E6E6"/>
                </a:solidFill>
                <a:effectLst/>
                <a:uLnTx/>
                <a:uFillTx/>
                <a:latin typeface="Calibri"/>
                <a:ea typeface="+mn-ea"/>
                <a:cs typeface="+mn-cs"/>
              </a:rPr>
              <a:t>2. Assessing the benefit of increased spending per student</a:t>
            </a:r>
          </a:p>
        </p:txBody>
      </p:sp>
      <p:pic>
        <p:nvPicPr>
          <p:cNvPr id="28" name="Picture 27" descr="C:\Users\local admin\Downloads\final-83-14-57-0.png">
            <a:extLst>
              <a:ext uri="{FF2B5EF4-FFF2-40B4-BE49-F238E27FC236}">
                <a16:creationId xmlns:a16="http://schemas.microsoft.com/office/drawing/2014/main" xmlns="" id="{4FF83E6A-3765-46A0-A741-B790FEB5B1C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57130" y="104814"/>
            <a:ext cx="1616169" cy="763461"/>
          </a:xfrm>
          <a:prstGeom prst="rect">
            <a:avLst/>
          </a:prstGeom>
          <a:noFill/>
          <a:ln>
            <a:noFill/>
          </a:ln>
        </p:spPr>
      </p:pic>
      <p:sp>
        <p:nvSpPr>
          <p:cNvPr id="7" name="Slide Number Placeholder 3">
            <a:extLst>
              <a:ext uri="{FF2B5EF4-FFF2-40B4-BE49-F238E27FC236}">
                <a16:creationId xmlns:a16="http://schemas.microsoft.com/office/drawing/2014/main" xmlns="" id="{01526799-56F7-42D5-8914-7BBFAC1EBD4C}"/>
              </a:ext>
            </a:extLst>
          </p:cNvPr>
          <p:cNvSpPr>
            <a:spLocks noGrp="1"/>
          </p:cNvSpPr>
          <p:nvPr>
            <p:ph type="sldNum" sz="quarter" idx="12"/>
          </p:nvPr>
        </p:nvSpPr>
        <p:spPr>
          <a:xfrm>
            <a:off x="9448800" y="6531126"/>
            <a:ext cx="2743200" cy="365125"/>
          </a:xfrm>
        </p:spPr>
        <p:txBody>
          <a:bodyPr/>
          <a:lstStyle/>
          <a:p>
            <a:pPr defTabSz="457200"/>
            <a:fld id="{ED9DE18E-F2A3-4858-8433-156A7BE29166}" type="slidenum">
              <a:rPr lang="en-GB">
                <a:solidFill>
                  <a:prstClr val="white"/>
                </a:solidFill>
                <a:latin typeface="Calibri" panose="020F0502020204030204"/>
              </a:rPr>
              <a:pPr defTabSz="457200"/>
              <a:t>70</a:t>
            </a:fld>
            <a:endParaRPr lang="en-GB" dirty="0">
              <a:solidFill>
                <a:prstClr val="white"/>
              </a:solidFill>
              <a:latin typeface="Calibri" panose="020F0502020204030204"/>
            </a:endParaRPr>
          </a:p>
        </p:txBody>
      </p:sp>
    </p:spTree>
    <p:extLst>
      <p:ext uri="{BB962C8B-B14F-4D97-AF65-F5344CB8AC3E}">
        <p14:creationId xmlns:p14="http://schemas.microsoft.com/office/powerpoint/2010/main" val="34187902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0C400F7-B1AC-4094-A486-22FFA41058D6}"/>
              </a:ext>
            </a:extLst>
          </p:cNvPr>
          <p:cNvSpPr/>
          <p:nvPr/>
        </p:nvSpPr>
        <p:spPr>
          <a:xfrm>
            <a:off x="0" y="6473169"/>
            <a:ext cx="12192000" cy="384831"/>
          </a:xfrm>
          <a:prstGeom prst="rect">
            <a:avLst/>
          </a:prstGeom>
          <a:solidFill>
            <a:srgbClr val="11A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6" name="TextBox 5">
            <a:extLst>
              <a:ext uri="{FF2B5EF4-FFF2-40B4-BE49-F238E27FC236}">
                <a16:creationId xmlns:a16="http://schemas.microsoft.com/office/drawing/2014/main" xmlns="" id="{2883475F-B159-4373-80FC-31FE3E0F7E38}"/>
              </a:ext>
            </a:extLst>
          </p:cNvPr>
          <p:cNvSpPr txBox="1"/>
          <p:nvPr/>
        </p:nvSpPr>
        <p:spPr>
          <a:xfrm>
            <a:off x="-618414" y="230404"/>
            <a:ext cx="11503750" cy="784830"/>
          </a:xfrm>
          <a:prstGeom prst="rect">
            <a:avLst/>
          </a:prstGeom>
          <a:noFill/>
        </p:spPr>
        <p:txBody>
          <a:bodyPr wrap="square" rtlCol="0">
            <a:spAutoFit/>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8080"/>
                </a:solidFill>
                <a:effectLst/>
                <a:uLnTx/>
                <a:uFillTx/>
                <a:latin typeface="Calibri"/>
                <a:ea typeface="+mn-ea"/>
                <a:cs typeface="+mn-cs"/>
              </a:rPr>
              <a:t>Rising share of cohorts with tertiary education</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8080"/>
                </a:solidFill>
                <a:effectLst/>
                <a:uLnTx/>
                <a:uFillTx/>
                <a:latin typeface="Calibri"/>
                <a:ea typeface="+mn-ea"/>
                <a:cs typeface="+mn-cs"/>
              </a:rPr>
              <a:t>Smaller increases in UK, but from high a base</a:t>
            </a:r>
          </a:p>
        </p:txBody>
      </p:sp>
      <p:pic>
        <p:nvPicPr>
          <p:cNvPr id="28" name="Picture 27" descr="C:\Users\local admin\Downloads\final-83-14-57-0.png">
            <a:extLst>
              <a:ext uri="{FF2B5EF4-FFF2-40B4-BE49-F238E27FC236}">
                <a16:creationId xmlns:a16="http://schemas.microsoft.com/office/drawing/2014/main" xmlns="" id="{4FF83E6A-3765-46A0-A741-B790FEB5B1C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5992" y="87200"/>
            <a:ext cx="1616169" cy="763461"/>
          </a:xfrm>
          <a:prstGeom prst="rect">
            <a:avLst/>
          </a:prstGeom>
          <a:noFill/>
          <a:ln>
            <a:noFill/>
          </a:ln>
        </p:spPr>
      </p:pic>
      <p:graphicFrame>
        <p:nvGraphicFramePr>
          <p:cNvPr id="7" name="Content Placeholder 5"/>
          <p:cNvGraphicFramePr>
            <a:graphicFrameLocks noGrp="1"/>
          </p:cNvGraphicFramePr>
          <p:nvPr>
            <p:ph idx="1"/>
          </p:nvPr>
        </p:nvGraphicFramePr>
        <p:xfrm>
          <a:off x="387531" y="1221378"/>
          <a:ext cx="109728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a:xfrm>
            <a:off x="8791767" y="1337378"/>
            <a:ext cx="192021" cy="3816424"/>
          </a:xfrm>
          <a:prstGeom prst="rect">
            <a:avLst/>
          </a:prstGeom>
          <a:solidFill>
            <a:schemeClr val="accent4">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 name="Slide Number Placeholder 3">
            <a:extLst>
              <a:ext uri="{FF2B5EF4-FFF2-40B4-BE49-F238E27FC236}">
                <a16:creationId xmlns:a16="http://schemas.microsoft.com/office/drawing/2014/main" xmlns="" id="{ABAB0C45-271E-4D79-874E-23F092F22444}"/>
              </a:ext>
            </a:extLst>
          </p:cNvPr>
          <p:cNvSpPr>
            <a:spLocks noGrp="1"/>
          </p:cNvSpPr>
          <p:nvPr>
            <p:ph type="sldNum" sz="quarter" idx="12"/>
          </p:nvPr>
        </p:nvSpPr>
        <p:spPr>
          <a:xfrm>
            <a:off x="9448800" y="6531126"/>
            <a:ext cx="2743200" cy="365125"/>
          </a:xfrm>
        </p:spPr>
        <p:txBody>
          <a:bodyPr/>
          <a:lstStyle/>
          <a:p>
            <a:pPr defTabSz="457200"/>
            <a:fld id="{ED9DE18E-F2A3-4858-8433-156A7BE29166}" type="slidenum">
              <a:rPr lang="en-GB">
                <a:solidFill>
                  <a:prstClr val="white"/>
                </a:solidFill>
                <a:latin typeface="Calibri" panose="020F0502020204030204"/>
              </a:rPr>
              <a:pPr defTabSz="457200"/>
              <a:t>71</a:t>
            </a:fld>
            <a:endParaRPr lang="en-GB" dirty="0">
              <a:solidFill>
                <a:prstClr val="white"/>
              </a:solidFill>
              <a:latin typeface="Calibri" panose="020F0502020204030204"/>
            </a:endParaRPr>
          </a:p>
        </p:txBody>
      </p:sp>
    </p:spTree>
    <p:extLst>
      <p:ext uri="{BB962C8B-B14F-4D97-AF65-F5344CB8AC3E}">
        <p14:creationId xmlns:p14="http://schemas.microsoft.com/office/powerpoint/2010/main" val="6650715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0C400F7-B1AC-4094-A486-22FFA41058D6}"/>
              </a:ext>
            </a:extLst>
          </p:cNvPr>
          <p:cNvSpPr/>
          <p:nvPr/>
        </p:nvSpPr>
        <p:spPr>
          <a:xfrm>
            <a:off x="0" y="6473169"/>
            <a:ext cx="12192000" cy="384831"/>
          </a:xfrm>
          <a:prstGeom prst="rect">
            <a:avLst/>
          </a:prstGeom>
          <a:solidFill>
            <a:srgbClr val="11A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6" name="TextBox 5">
            <a:extLst>
              <a:ext uri="{FF2B5EF4-FFF2-40B4-BE49-F238E27FC236}">
                <a16:creationId xmlns:a16="http://schemas.microsoft.com/office/drawing/2014/main" xmlns="" id="{2883475F-B159-4373-80FC-31FE3E0F7E38}"/>
              </a:ext>
            </a:extLst>
          </p:cNvPr>
          <p:cNvSpPr txBox="1"/>
          <p:nvPr/>
        </p:nvSpPr>
        <p:spPr>
          <a:xfrm>
            <a:off x="-618414" y="230404"/>
            <a:ext cx="11503750" cy="477054"/>
          </a:xfrm>
          <a:prstGeom prst="rect">
            <a:avLst/>
          </a:prstGeom>
          <a:noFill/>
        </p:spPr>
        <p:txBody>
          <a:bodyPr wrap="square" rtlCol="0">
            <a:spAutoFit/>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8080"/>
                </a:solidFill>
                <a:effectLst/>
                <a:uLnTx/>
                <a:uFillTx/>
                <a:latin typeface="Calibri"/>
                <a:ea typeface="+mn-ea"/>
                <a:cs typeface="+mn-cs"/>
              </a:rPr>
              <a:t>Earnings benefits of going to higher education</a:t>
            </a:r>
          </a:p>
        </p:txBody>
      </p:sp>
      <p:sp>
        <p:nvSpPr>
          <p:cNvPr id="13" name="TextBox 12">
            <a:extLst>
              <a:ext uri="{FF2B5EF4-FFF2-40B4-BE49-F238E27FC236}">
                <a16:creationId xmlns:a16="http://schemas.microsoft.com/office/drawing/2014/main" xmlns="" id="{577DD3C2-E829-4782-B430-40C561BDFB08}"/>
              </a:ext>
            </a:extLst>
          </p:cNvPr>
          <p:cNvSpPr txBox="1"/>
          <p:nvPr/>
        </p:nvSpPr>
        <p:spPr>
          <a:xfrm>
            <a:off x="452488" y="833047"/>
            <a:ext cx="10397482" cy="5269135"/>
          </a:xfrm>
          <a:prstGeom prst="rect">
            <a:avLst/>
          </a:prstGeom>
          <a:noFill/>
        </p:spPr>
        <p:txBody>
          <a:bodyPr wrap="square" rtlCol="0">
            <a:spAutoFit/>
          </a:bodyPr>
          <a:lstStyle/>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High causal effects on earnings seen across countries (Card, 1999)</a:t>
            </a:r>
          </a:p>
          <a:p>
            <a:pPr marL="285750" marR="0" lvl="0" indent="-285750" algn="l" defTabSz="914400" rtl="0" eaLnBrk="1" fontAlgn="auto" latinLnBrk="0" hangingPunct="1">
              <a:lnSpc>
                <a:spcPct val="114000"/>
              </a:lnSpc>
              <a:spcBef>
                <a:spcPts val="0"/>
              </a:spcBef>
              <a:spcAft>
                <a:spcPts val="600"/>
              </a:spcAft>
              <a:buClr>
                <a:srgbClr val="00A08A"/>
              </a:buClr>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Stable / increasing returns up to 2000s despite higher supply </a:t>
            </a:r>
          </a:p>
          <a:p>
            <a:pPr marL="285750" marR="0" lvl="0" indent="-285750" algn="l" defTabSz="914400" rtl="0" eaLnBrk="1" fontAlgn="auto" latinLnBrk="0" hangingPunct="1">
              <a:lnSpc>
                <a:spcPct val="114000"/>
              </a:lnSpc>
              <a:spcBef>
                <a:spcPts val="0"/>
              </a:spcBef>
              <a:spcAft>
                <a:spcPts val="600"/>
              </a:spcAft>
              <a:buClr>
                <a:srgbClr val="00A08A"/>
              </a:buClr>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Technological progress increased demand for skills faster than increase in supply of graduates (</a:t>
            </a:r>
            <a:r>
              <a:rPr kumimoji="0" lang="en-GB" sz="2000" b="0" i="0" u="none" strike="noStrike" kern="1200" cap="none" spc="0" normalizeH="0" baseline="0" noProof="0" dirty="0" err="1">
                <a:ln>
                  <a:noFill/>
                </a:ln>
                <a:solidFill>
                  <a:prstClr val="black"/>
                </a:solidFill>
                <a:effectLst/>
                <a:uLnTx/>
                <a:uFillTx/>
                <a:latin typeface="Calibri"/>
                <a:ea typeface="+mn-ea"/>
                <a:cs typeface="+mn-cs"/>
              </a:rPr>
              <a:t>Goldin</a:t>
            </a:r>
            <a:r>
              <a:rPr kumimoji="0" lang="en-GB" sz="2000" b="0" i="0" u="none" strike="noStrike" kern="1200" cap="none" spc="0" normalizeH="0" baseline="0" noProof="0" dirty="0">
                <a:ln>
                  <a:noFill/>
                </a:ln>
                <a:solidFill>
                  <a:prstClr val="black"/>
                </a:solidFill>
                <a:effectLst/>
                <a:uLnTx/>
                <a:uFillTx/>
                <a:latin typeface="Calibri"/>
                <a:ea typeface="+mn-ea"/>
                <a:cs typeface="+mn-cs"/>
              </a:rPr>
              <a:t> &amp; Katz, 2009; Blundell et al, 2016</a:t>
            </a:r>
          </a:p>
          <a:p>
            <a:pPr marL="285750" marR="0" lvl="0" indent="-285750" algn="l" defTabSz="914400" rtl="0" eaLnBrk="1" fontAlgn="auto" latinLnBrk="0" hangingPunct="1">
              <a:lnSpc>
                <a:spcPct val="114000"/>
              </a:lnSpc>
              <a:spcBef>
                <a:spcPts val="0"/>
              </a:spcBef>
              <a:spcAft>
                <a:spcPts val="600"/>
              </a:spcAft>
              <a:buClr>
                <a:srgbClr val="00A08A"/>
              </a:buClr>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Some declines in returns since mid-2000s and lower returns in countries with higher participation  (OECD, 2009)</a:t>
            </a:r>
          </a:p>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Is HE best option for young people on the margins of going or not? </a:t>
            </a:r>
          </a:p>
          <a:p>
            <a:pPr marL="285750" marR="0" lvl="0" indent="-285750" algn="l" defTabSz="914400" rtl="0" eaLnBrk="1" fontAlgn="auto" latinLnBrk="0" hangingPunct="1">
              <a:lnSpc>
                <a:spcPct val="114000"/>
              </a:lnSpc>
              <a:spcBef>
                <a:spcPts val="0"/>
              </a:spcBef>
              <a:spcAft>
                <a:spcPts val="600"/>
              </a:spcAft>
              <a:buClr>
                <a:srgbClr val="00A08A"/>
              </a:buClr>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Depends what they study  (Britton et al, 2016)</a:t>
            </a:r>
          </a:p>
          <a:p>
            <a:pPr marL="285750" marR="0" lvl="0" indent="-285750" algn="l" defTabSz="914400" rtl="0" eaLnBrk="1" fontAlgn="auto" latinLnBrk="0" hangingPunct="1">
              <a:lnSpc>
                <a:spcPct val="114000"/>
              </a:lnSpc>
              <a:spcBef>
                <a:spcPts val="0"/>
              </a:spcBef>
              <a:spcAft>
                <a:spcPts val="600"/>
              </a:spcAft>
              <a:buClr>
                <a:srgbClr val="00A08A"/>
              </a:buClr>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Evidence suggests HE better than most existing  vocational qualifications (</a:t>
            </a:r>
            <a:r>
              <a:rPr kumimoji="0" lang="en-GB" sz="2000" b="0" i="0" u="none" strike="noStrike" kern="1200" cap="none" spc="0" normalizeH="0" baseline="0" noProof="0" dirty="0" err="1">
                <a:ln>
                  <a:noFill/>
                </a:ln>
                <a:solidFill>
                  <a:prstClr val="black"/>
                </a:solidFill>
                <a:effectLst/>
                <a:uLnTx/>
                <a:uFillTx/>
                <a:latin typeface="Calibri"/>
                <a:ea typeface="+mn-ea"/>
                <a:cs typeface="+mn-cs"/>
              </a:rPr>
              <a:t>Dearden</a:t>
            </a:r>
            <a:r>
              <a:rPr kumimoji="0" lang="en-GB" sz="2000" b="0" i="0" u="none" strike="noStrike" kern="1200" cap="none" spc="0" normalizeH="0" baseline="0" noProof="0" dirty="0">
                <a:ln>
                  <a:noFill/>
                </a:ln>
                <a:solidFill>
                  <a:prstClr val="black"/>
                </a:solidFill>
                <a:effectLst/>
                <a:uLnTx/>
                <a:uFillTx/>
                <a:latin typeface="Calibri"/>
                <a:ea typeface="+mn-ea"/>
                <a:cs typeface="+mn-cs"/>
              </a:rPr>
              <a:t> et al, 2004; Jenkins et al, 2007; McIntosh and Morris, 2016)</a:t>
            </a:r>
          </a:p>
          <a:p>
            <a:pPr marL="285750" marR="0" lvl="0" indent="-285750" algn="l" defTabSz="914400" rtl="0" eaLnBrk="1" fontAlgn="auto" latinLnBrk="0" hangingPunct="1">
              <a:lnSpc>
                <a:spcPct val="114000"/>
              </a:lnSpc>
              <a:spcBef>
                <a:spcPts val="0"/>
              </a:spcBef>
              <a:spcAft>
                <a:spcPts val="600"/>
              </a:spcAft>
              <a:buClr>
                <a:srgbClr val="00A08A"/>
              </a:buClr>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Will T-levels change this?</a:t>
            </a:r>
          </a:p>
          <a:p>
            <a:pPr marL="285750" marR="0" lvl="0" indent="-285750" algn="l" defTabSz="914400" rtl="0" eaLnBrk="1" fontAlgn="auto" latinLnBrk="0" hangingPunct="1">
              <a:lnSpc>
                <a:spcPct val="114000"/>
              </a:lnSpc>
              <a:spcBef>
                <a:spcPts val="0"/>
              </a:spcBef>
              <a:spcAft>
                <a:spcPts val="600"/>
              </a:spcAft>
              <a:buClr>
                <a:srgbClr val="00A08A"/>
              </a:buClr>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Historic apprenticeships good option, but will government target for 3 million new apprenticeships lower quality?</a:t>
            </a:r>
          </a:p>
        </p:txBody>
      </p:sp>
      <p:pic>
        <p:nvPicPr>
          <p:cNvPr id="28" name="Picture 27" descr="C:\Users\local admin\Downloads\final-83-14-57-0.png">
            <a:extLst>
              <a:ext uri="{FF2B5EF4-FFF2-40B4-BE49-F238E27FC236}">
                <a16:creationId xmlns:a16="http://schemas.microsoft.com/office/drawing/2014/main" xmlns="" id="{4FF83E6A-3765-46A0-A741-B790FEB5B1C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5992" y="87200"/>
            <a:ext cx="1616169" cy="763461"/>
          </a:xfrm>
          <a:prstGeom prst="rect">
            <a:avLst/>
          </a:prstGeom>
          <a:noFill/>
          <a:ln>
            <a:noFill/>
          </a:ln>
        </p:spPr>
      </p:pic>
      <p:sp>
        <p:nvSpPr>
          <p:cNvPr id="7" name="Slide Number Placeholder 3">
            <a:extLst>
              <a:ext uri="{FF2B5EF4-FFF2-40B4-BE49-F238E27FC236}">
                <a16:creationId xmlns:a16="http://schemas.microsoft.com/office/drawing/2014/main" xmlns="" id="{36D2C0F0-2175-43E8-B2BF-D3FBA121F691}"/>
              </a:ext>
            </a:extLst>
          </p:cNvPr>
          <p:cNvSpPr>
            <a:spLocks noGrp="1"/>
          </p:cNvSpPr>
          <p:nvPr>
            <p:ph type="sldNum" sz="quarter" idx="12"/>
          </p:nvPr>
        </p:nvSpPr>
        <p:spPr>
          <a:xfrm>
            <a:off x="9448800" y="6531126"/>
            <a:ext cx="2743200" cy="365125"/>
          </a:xfrm>
        </p:spPr>
        <p:txBody>
          <a:bodyPr/>
          <a:lstStyle/>
          <a:p>
            <a:pPr defTabSz="457200"/>
            <a:fld id="{ED9DE18E-F2A3-4858-8433-156A7BE29166}" type="slidenum">
              <a:rPr lang="en-GB">
                <a:solidFill>
                  <a:prstClr val="white"/>
                </a:solidFill>
                <a:latin typeface="Calibri" panose="020F0502020204030204"/>
              </a:rPr>
              <a:pPr defTabSz="457200"/>
              <a:t>72</a:t>
            </a:fld>
            <a:endParaRPr lang="en-GB" dirty="0">
              <a:solidFill>
                <a:prstClr val="white"/>
              </a:solidFill>
              <a:latin typeface="Calibri" panose="020F0502020204030204"/>
            </a:endParaRPr>
          </a:p>
        </p:txBody>
      </p:sp>
    </p:spTree>
    <p:extLst>
      <p:ext uri="{BB962C8B-B14F-4D97-AF65-F5344CB8AC3E}">
        <p14:creationId xmlns:p14="http://schemas.microsoft.com/office/powerpoint/2010/main" val="67717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0C400F7-B1AC-4094-A486-22FFA41058D6}"/>
              </a:ext>
            </a:extLst>
          </p:cNvPr>
          <p:cNvSpPr/>
          <p:nvPr/>
        </p:nvSpPr>
        <p:spPr>
          <a:xfrm>
            <a:off x="0" y="6473169"/>
            <a:ext cx="12192000" cy="384831"/>
          </a:xfrm>
          <a:prstGeom prst="rect">
            <a:avLst/>
          </a:prstGeom>
          <a:solidFill>
            <a:srgbClr val="11A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6" name="TextBox 5">
            <a:extLst>
              <a:ext uri="{FF2B5EF4-FFF2-40B4-BE49-F238E27FC236}">
                <a16:creationId xmlns:a16="http://schemas.microsoft.com/office/drawing/2014/main" xmlns="" id="{2883475F-B159-4373-80FC-31FE3E0F7E38}"/>
              </a:ext>
            </a:extLst>
          </p:cNvPr>
          <p:cNvSpPr txBox="1"/>
          <p:nvPr/>
        </p:nvSpPr>
        <p:spPr>
          <a:xfrm>
            <a:off x="-618414" y="230404"/>
            <a:ext cx="11503750" cy="477054"/>
          </a:xfrm>
          <a:prstGeom prst="rect">
            <a:avLst/>
          </a:prstGeom>
          <a:noFill/>
        </p:spPr>
        <p:txBody>
          <a:bodyPr wrap="square" rtlCol="0">
            <a:spAutoFit/>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8080"/>
                </a:solidFill>
                <a:effectLst/>
                <a:uLnTx/>
                <a:uFillTx/>
                <a:latin typeface="Calibri"/>
                <a:ea typeface="+mn-ea"/>
                <a:cs typeface="+mn-cs"/>
              </a:rPr>
              <a:t>Wider benefits of going to higher education</a:t>
            </a:r>
          </a:p>
        </p:txBody>
      </p:sp>
      <p:sp>
        <p:nvSpPr>
          <p:cNvPr id="13" name="TextBox 12">
            <a:extLst>
              <a:ext uri="{FF2B5EF4-FFF2-40B4-BE49-F238E27FC236}">
                <a16:creationId xmlns:a16="http://schemas.microsoft.com/office/drawing/2014/main" xmlns="" id="{577DD3C2-E829-4782-B430-40C561BDFB08}"/>
              </a:ext>
            </a:extLst>
          </p:cNvPr>
          <p:cNvSpPr txBox="1"/>
          <p:nvPr/>
        </p:nvSpPr>
        <p:spPr>
          <a:xfrm>
            <a:off x="452488" y="833047"/>
            <a:ext cx="10389684" cy="4731232"/>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Improved health, </a:t>
            </a:r>
          </a:p>
          <a:p>
            <a:pPr marL="285750" marR="0" lvl="0" indent="-285750" algn="l" defTabSz="914400" rtl="0" eaLnBrk="1" fontAlgn="auto" latinLnBrk="0" hangingPunct="1">
              <a:lnSpc>
                <a:spcPct val="114000"/>
              </a:lnSpc>
              <a:spcBef>
                <a:spcPts val="0"/>
              </a:spcBef>
              <a:spcAft>
                <a:spcPts val="600"/>
              </a:spcAft>
              <a:buClr>
                <a:srgbClr val="00A08A"/>
              </a:buClr>
              <a:buSzTx/>
              <a:buFont typeface="Arial" panose="020B0604020202020204" pitchFamily="34" charset="0"/>
              <a:buChar char="•"/>
              <a:tabLst/>
              <a:defRPr/>
            </a:pPr>
            <a:r>
              <a:rPr kumimoji="0" lang="en-GB" sz="1800" b="0" i="1" u="none" strike="noStrike" kern="1200" cap="none" spc="0" normalizeH="0" baseline="0" noProof="0" dirty="0">
                <a:ln>
                  <a:noFill/>
                </a:ln>
                <a:solidFill>
                  <a:prstClr val="black"/>
                </a:solidFill>
                <a:effectLst/>
                <a:uLnTx/>
                <a:uFillTx/>
                <a:latin typeface="Calibri"/>
                <a:ea typeface="+mn-ea"/>
                <a:cs typeface="+mn-cs"/>
              </a:rPr>
              <a:t>See e.g. Feinstein et al (2006), Grossman (2006)</a:t>
            </a:r>
          </a:p>
          <a:p>
            <a:pPr marL="285750" marR="0" lvl="0" indent="-285750" algn="l" defTabSz="914400" rtl="0" eaLnBrk="1" fontAlgn="auto" latinLnBrk="0" hangingPunct="1">
              <a:lnSpc>
                <a:spcPct val="114000"/>
              </a:lnSpc>
              <a:spcBef>
                <a:spcPts val="0"/>
              </a:spcBef>
              <a:spcAft>
                <a:spcPts val="600"/>
              </a:spcAft>
              <a:buClr>
                <a:srgbClr val="00A08A"/>
              </a:buClr>
              <a:buSzTx/>
              <a:buFont typeface="Arial" panose="020B0604020202020204" pitchFamily="34" charset="0"/>
              <a:buChar char="•"/>
              <a:tabLst/>
              <a:defRPr/>
            </a:pPr>
            <a:endParaRPr kumimoji="0" lang="en-GB" sz="1800" b="0" i="1" u="none" strike="noStrike" kern="1200" cap="none" spc="0" normalizeH="0" baseline="0" noProof="0" dirty="0">
              <a:ln>
                <a:noFill/>
              </a:ln>
              <a:solidFill>
                <a:prstClr val="black"/>
              </a:solidFill>
              <a:effectLst/>
              <a:uLnTx/>
              <a:uFillTx/>
              <a:latin typeface="Calibri"/>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Lower crime</a:t>
            </a:r>
          </a:p>
          <a:p>
            <a:pPr marL="285750" marR="0" lvl="1" indent="-285750" algn="l" defTabSz="914400" rtl="0" eaLnBrk="1" fontAlgn="auto" latinLnBrk="0" hangingPunct="1">
              <a:lnSpc>
                <a:spcPct val="114000"/>
              </a:lnSpc>
              <a:spcBef>
                <a:spcPts val="0"/>
              </a:spcBef>
              <a:spcAft>
                <a:spcPts val="600"/>
              </a:spcAft>
              <a:buClr>
                <a:srgbClr val="00A08A"/>
              </a:buClr>
              <a:buSzTx/>
              <a:buFont typeface="Arial" panose="020B0604020202020204" pitchFamily="34" charset="0"/>
              <a:buChar char="•"/>
              <a:tabLst/>
              <a:defRPr/>
            </a:pPr>
            <a:r>
              <a:rPr kumimoji="0" lang="en-GB" sz="1800" b="0" i="1" u="none" strike="noStrike" kern="1200" cap="none" spc="0" normalizeH="0" baseline="0" noProof="0" dirty="0">
                <a:ln>
                  <a:noFill/>
                </a:ln>
                <a:solidFill>
                  <a:prstClr val="black"/>
                </a:solidFill>
                <a:effectLst/>
                <a:uLnTx/>
                <a:uFillTx/>
                <a:latin typeface="Calibri"/>
                <a:ea typeface="+mn-ea"/>
                <a:cs typeface="+mn-cs"/>
              </a:rPr>
              <a:t>See e.g. </a:t>
            </a:r>
            <a:r>
              <a:rPr kumimoji="0" lang="en-GB" sz="1800" b="0" i="1" u="none" strike="noStrike" kern="1200" cap="none" spc="0" normalizeH="0" baseline="0" noProof="0" dirty="0" err="1">
                <a:ln>
                  <a:noFill/>
                </a:ln>
                <a:solidFill>
                  <a:prstClr val="black"/>
                </a:solidFill>
                <a:effectLst/>
                <a:uLnTx/>
                <a:uFillTx/>
                <a:latin typeface="Calibri"/>
                <a:ea typeface="+mn-ea"/>
                <a:cs typeface="+mn-cs"/>
              </a:rPr>
              <a:t>Machin</a:t>
            </a:r>
            <a:r>
              <a:rPr kumimoji="0" lang="en-GB" sz="1800" b="0" i="1" u="none" strike="noStrike" kern="1200" cap="none" spc="0" normalizeH="0" baseline="0" noProof="0" dirty="0">
                <a:ln>
                  <a:noFill/>
                </a:ln>
                <a:solidFill>
                  <a:prstClr val="black"/>
                </a:solidFill>
                <a:effectLst/>
                <a:uLnTx/>
                <a:uFillTx/>
                <a:latin typeface="Calibri"/>
                <a:ea typeface="+mn-ea"/>
                <a:cs typeface="+mn-cs"/>
              </a:rPr>
              <a:t> et al, (2011), </a:t>
            </a:r>
            <a:r>
              <a:rPr kumimoji="0" lang="en-GB" sz="1800" b="0" i="1" u="none" strike="noStrike" kern="1200" cap="none" spc="0" normalizeH="0" baseline="0" noProof="0" dirty="0" err="1">
                <a:ln>
                  <a:noFill/>
                </a:ln>
                <a:solidFill>
                  <a:prstClr val="black"/>
                </a:solidFill>
                <a:effectLst/>
                <a:uLnTx/>
                <a:uFillTx/>
                <a:latin typeface="Calibri"/>
                <a:ea typeface="+mn-ea"/>
                <a:cs typeface="+mn-cs"/>
              </a:rPr>
              <a:t>Lochner</a:t>
            </a:r>
            <a:r>
              <a:rPr kumimoji="0" lang="en-GB" sz="1800" b="0" i="1" u="none" strike="noStrike" kern="1200" cap="none" spc="0" normalizeH="0" baseline="0" noProof="0" dirty="0">
                <a:ln>
                  <a:noFill/>
                </a:ln>
                <a:solidFill>
                  <a:prstClr val="black"/>
                </a:solidFill>
                <a:effectLst/>
                <a:uLnTx/>
                <a:uFillTx/>
                <a:latin typeface="Calibri"/>
                <a:ea typeface="+mn-ea"/>
                <a:cs typeface="+mn-cs"/>
              </a:rPr>
              <a:t>, (2011)</a:t>
            </a:r>
          </a:p>
          <a:p>
            <a:pPr marL="285750" marR="0" lvl="1" indent="-285750" algn="l" defTabSz="914400" rtl="0" eaLnBrk="1" fontAlgn="auto" latinLnBrk="0" hangingPunct="1">
              <a:lnSpc>
                <a:spcPct val="114000"/>
              </a:lnSpc>
              <a:spcBef>
                <a:spcPts val="0"/>
              </a:spcBef>
              <a:spcAft>
                <a:spcPts val="600"/>
              </a:spcAft>
              <a:buClr>
                <a:srgbClr val="00A08A"/>
              </a:buClr>
              <a:buSzTx/>
              <a:buFont typeface="Arial" panose="020B0604020202020204" pitchFamily="34" charset="0"/>
              <a:buChar char="•"/>
              <a:tabLst/>
              <a:defRPr/>
            </a:pPr>
            <a:endParaRPr kumimoji="0" lang="en-GB" sz="1800" b="0" i="1" u="none" strike="noStrike" kern="1200" cap="none" spc="0" normalizeH="0" baseline="0" noProof="0" dirty="0">
              <a:ln>
                <a:noFill/>
              </a:ln>
              <a:solidFill>
                <a:prstClr val="black"/>
              </a:solidFill>
              <a:effectLst/>
              <a:uLnTx/>
              <a:uFillTx/>
              <a:latin typeface="Calibri"/>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Improved innovation</a:t>
            </a:r>
          </a:p>
          <a:p>
            <a:pPr marL="285750" marR="0" lvl="1" indent="-285750" algn="l" defTabSz="914400" rtl="0" eaLnBrk="1" fontAlgn="auto" latinLnBrk="0" hangingPunct="1">
              <a:lnSpc>
                <a:spcPct val="114000"/>
              </a:lnSpc>
              <a:spcBef>
                <a:spcPts val="0"/>
              </a:spcBef>
              <a:spcAft>
                <a:spcPts val="600"/>
              </a:spcAft>
              <a:buClr>
                <a:srgbClr val="00A08A"/>
              </a:buClr>
              <a:buSzTx/>
              <a:buFont typeface="Arial" panose="020B0604020202020204" pitchFamily="34" charset="0"/>
              <a:buChar char="•"/>
              <a:tabLst/>
              <a:defRPr/>
            </a:pPr>
            <a:r>
              <a:rPr kumimoji="0" lang="en-GB" sz="1800" b="0" i="1" u="none" strike="noStrike" kern="1200" cap="none" spc="0" normalizeH="0" baseline="0" noProof="0" dirty="0">
                <a:ln>
                  <a:noFill/>
                </a:ln>
                <a:solidFill>
                  <a:prstClr val="black"/>
                </a:solidFill>
                <a:effectLst/>
                <a:uLnTx/>
                <a:uFillTx/>
                <a:latin typeface="Calibri"/>
                <a:ea typeface="+mn-ea"/>
                <a:cs typeface="+mn-cs"/>
              </a:rPr>
              <a:t>See e.g. Jones (2005)</a:t>
            </a:r>
          </a:p>
          <a:p>
            <a:pPr marL="285750" marR="0" lvl="1" indent="-285750" algn="l" defTabSz="914400" rtl="0" eaLnBrk="1" fontAlgn="auto" latinLnBrk="0" hangingPunct="1">
              <a:lnSpc>
                <a:spcPct val="114000"/>
              </a:lnSpc>
              <a:spcBef>
                <a:spcPts val="0"/>
              </a:spcBef>
              <a:spcAft>
                <a:spcPts val="600"/>
              </a:spcAft>
              <a:buClr>
                <a:srgbClr val="00A08A"/>
              </a:buClr>
              <a:buSzTx/>
              <a:buFont typeface="Arial" panose="020B0604020202020204" pitchFamily="34" charset="0"/>
              <a:buChar char="•"/>
              <a:tabLst/>
              <a:defRPr/>
            </a:pPr>
            <a:endParaRPr kumimoji="0" lang="en-GB" sz="1800" b="0" i="1" u="none" strike="noStrike" kern="1200" cap="none" spc="0" normalizeH="0" baseline="0" noProof="0" dirty="0">
              <a:ln>
                <a:noFill/>
              </a:ln>
              <a:solidFill>
                <a:prstClr val="black"/>
              </a:solidFill>
              <a:effectLst/>
              <a:uLnTx/>
              <a:uFillTx/>
              <a:latin typeface="Calibri"/>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Potential to improve social mobility </a:t>
            </a:r>
          </a:p>
          <a:p>
            <a:pPr marL="285750" marR="0" lvl="1" indent="-285750" algn="l" defTabSz="914400" rtl="0" eaLnBrk="1" fontAlgn="auto" latinLnBrk="0" hangingPunct="1">
              <a:lnSpc>
                <a:spcPct val="114000"/>
              </a:lnSpc>
              <a:spcBef>
                <a:spcPts val="0"/>
              </a:spcBef>
              <a:spcAft>
                <a:spcPts val="600"/>
              </a:spcAft>
              <a:buClr>
                <a:srgbClr val="00A08A"/>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Though big gaps remain in HE participation by SES, particularly at high-status institutions</a:t>
            </a:r>
            <a:endParaRPr kumimoji="0" lang="en-GB" sz="1800" b="0" i="1"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14000"/>
              </a:lnSpc>
              <a:spcBef>
                <a:spcPts val="0"/>
              </a:spcBef>
              <a:spcAft>
                <a:spcPts val="600"/>
              </a:spcAft>
              <a:buClr>
                <a:srgbClr val="00A08A"/>
              </a:buClr>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8" name="Picture 27" descr="C:\Users\local admin\Downloads\final-83-14-57-0.png">
            <a:extLst>
              <a:ext uri="{FF2B5EF4-FFF2-40B4-BE49-F238E27FC236}">
                <a16:creationId xmlns:a16="http://schemas.microsoft.com/office/drawing/2014/main" xmlns="" id="{4FF83E6A-3765-46A0-A741-B790FEB5B1C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5992" y="87200"/>
            <a:ext cx="1616169" cy="763461"/>
          </a:xfrm>
          <a:prstGeom prst="rect">
            <a:avLst/>
          </a:prstGeom>
          <a:noFill/>
          <a:ln>
            <a:noFill/>
          </a:ln>
        </p:spPr>
      </p:pic>
      <p:sp>
        <p:nvSpPr>
          <p:cNvPr id="7" name="Slide Number Placeholder 3">
            <a:extLst>
              <a:ext uri="{FF2B5EF4-FFF2-40B4-BE49-F238E27FC236}">
                <a16:creationId xmlns:a16="http://schemas.microsoft.com/office/drawing/2014/main" xmlns="" id="{DA9E5484-6EF3-4ABF-9A61-93ECC701C27C}"/>
              </a:ext>
            </a:extLst>
          </p:cNvPr>
          <p:cNvSpPr>
            <a:spLocks noGrp="1"/>
          </p:cNvSpPr>
          <p:nvPr>
            <p:ph type="sldNum" sz="quarter" idx="12"/>
          </p:nvPr>
        </p:nvSpPr>
        <p:spPr>
          <a:xfrm>
            <a:off x="9448800" y="6531126"/>
            <a:ext cx="2743200" cy="365125"/>
          </a:xfrm>
        </p:spPr>
        <p:txBody>
          <a:bodyPr/>
          <a:lstStyle/>
          <a:p>
            <a:pPr defTabSz="457200"/>
            <a:fld id="{ED9DE18E-F2A3-4858-8433-156A7BE29166}" type="slidenum">
              <a:rPr lang="en-GB">
                <a:solidFill>
                  <a:prstClr val="white"/>
                </a:solidFill>
                <a:latin typeface="Calibri" panose="020F0502020204030204"/>
              </a:rPr>
              <a:pPr defTabSz="457200"/>
              <a:t>73</a:t>
            </a:fld>
            <a:endParaRPr lang="en-GB" dirty="0">
              <a:solidFill>
                <a:prstClr val="white"/>
              </a:solidFill>
              <a:latin typeface="Calibri" panose="020F0502020204030204"/>
            </a:endParaRPr>
          </a:p>
        </p:txBody>
      </p:sp>
    </p:spTree>
    <p:extLst>
      <p:ext uri="{BB962C8B-B14F-4D97-AF65-F5344CB8AC3E}">
        <p14:creationId xmlns:p14="http://schemas.microsoft.com/office/powerpoint/2010/main" val="354346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0C400F7-B1AC-4094-A486-22FFA41058D6}"/>
              </a:ext>
            </a:extLst>
          </p:cNvPr>
          <p:cNvSpPr/>
          <p:nvPr/>
        </p:nvSpPr>
        <p:spPr>
          <a:xfrm>
            <a:off x="0" y="6473169"/>
            <a:ext cx="12192000" cy="384831"/>
          </a:xfrm>
          <a:prstGeom prst="rect">
            <a:avLst/>
          </a:prstGeom>
          <a:solidFill>
            <a:srgbClr val="11A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6" name="TextBox 5">
            <a:extLst>
              <a:ext uri="{FF2B5EF4-FFF2-40B4-BE49-F238E27FC236}">
                <a16:creationId xmlns:a16="http://schemas.microsoft.com/office/drawing/2014/main" xmlns="" id="{2883475F-B159-4373-80FC-31FE3E0F7E38}"/>
              </a:ext>
            </a:extLst>
          </p:cNvPr>
          <p:cNvSpPr txBox="1"/>
          <p:nvPr/>
        </p:nvSpPr>
        <p:spPr>
          <a:xfrm>
            <a:off x="-618414" y="230404"/>
            <a:ext cx="11503750" cy="477054"/>
          </a:xfrm>
          <a:prstGeom prst="rect">
            <a:avLst/>
          </a:prstGeom>
          <a:noFill/>
        </p:spPr>
        <p:txBody>
          <a:bodyPr wrap="square" rtlCol="0">
            <a:spAutoFit/>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8080"/>
                </a:solidFill>
                <a:effectLst/>
                <a:uLnTx/>
                <a:uFillTx/>
                <a:latin typeface="Calibri"/>
                <a:ea typeface="+mn-ea"/>
                <a:cs typeface="+mn-cs"/>
              </a:rPr>
              <a:t>Overall summary</a:t>
            </a:r>
          </a:p>
        </p:txBody>
      </p:sp>
      <p:sp>
        <p:nvSpPr>
          <p:cNvPr id="13" name="TextBox 12">
            <a:extLst>
              <a:ext uri="{FF2B5EF4-FFF2-40B4-BE49-F238E27FC236}">
                <a16:creationId xmlns:a16="http://schemas.microsoft.com/office/drawing/2014/main" xmlns="" id="{577DD3C2-E829-4782-B430-40C561BDFB08}"/>
              </a:ext>
            </a:extLst>
          </p:cNvPr>
          <p:cNvSpPr txBox="1"/>
          <p:nvPr/>
        </p:nvSpPr>
        <p:spPr>
          <a:xfrm>
            <a:off x="452488" y="833047"/>
            <a:ext cx="10389684" cy="3437864"/>
          </a:xfrm>
          <a:prstGeom prst="rect">
            <a:avLst/>
          </a:prstGeom>
          <a:noFill/>
        </p:spPr>
        <p:txBody>
          <a:bodyPr wrap="square" rtlCol="0">
            <a:spAutoFit/>
          </a:bodyPr>
          <a:lstStyle/>
          <a:p>
            <a:pPr marL="0" marR="0" lvl="0" indent="0" algn="l" defTabSz="914400" rtl="0" eaLnBrk="1" fontAlgn="auto" latinLnBrk="0" hangingPunct="1">
              <a:lnSpc>
                <a:spcPct val="114000"/>
              </a:lnSpc>
              <a:spcBef>
                <a:spcPts val="0"/>
              </a:spcBef>
              <a:spcAft>
                <a:spcPts val="60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14000"/>
              </a:lnSpc>
              <a:spcBef>
                <a:spcPts val="0"/>
              </a:spcBef>
              <a:spcAft>
                <a:spcPts val="60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Clear evidence suggesting benefits from increased higher education participation over time </a:t>
            </a:r>
          </a:p>
          <a:p>
            <a:pPr marL="0" marR="0" lvl="0" indent="0" algn="l" defTabSz="914400" rtl="0" eaLnBrk="1" fontAlgn="auto" latinLnBrk="0" hangingPunct="1">
              <a:lnSpc>
                <a:spcPct val="114000"/>
              </a:lnSpc>
              <a:spcBef>
                <a:spcPts val="0"/>
              </a:spcBef>
              <a:spcAft>
                <a:spcPts val="60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Important to understand whether HE is genuinely best option for marginal learner </a:t>
            </a:r>
          </a:p>
          <a:p>
            <a:pPr marL="285750" marR="0" lvl="0" indent="-285750" algn="l" defTabSz="914400" rtl="0" eaLnBrk="1" fontAlgn="auto" latinLnBrk="0" hangingPunct="1">
              <a:lnSpc>
                <a:spcPct val="114000"/>
              </a:lnSpc>
              <a:spcBef>
                <a:spcPts val="0"/>
              </a:spcBef>
              <a:spcAft>
                <a:spcPts val="600"/>
              </a:spcAft>
              <a:buClr>
                <a:srgbClr val="00A08A"/>
              </a:buClr>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How good are new apprenticeships and T-levels?</a:t>
            </a:r>
          </a:p>
          <a:p>
            <a:pPr marL="285750" marR="0" lvl="0" indent="-285750" algn="l" defTabSz="914400" rtl="0" eaLnBrk="1" fontAlgn="auto" latinLnBrk="0" hangingPunct="1">
              <a:lnSpc>
                <a:spcPct val="114000"/>
              </a:lnSpc>
              <a:spcBef>
                <a:spcPts val="0"/>
              </a:spcBef>
              <a:spcAft>
                <a:spcPts val="600"/>
              </a:spcAft>
              <a:buClr>
                <a:srgbClr val="00A08A"/>
              </a:buClr>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What courses/institutions are marginal learners choosing ?</a:t>
            </a:r>
          </a:p>
          <a:p>
            <a:pPr marL="0" marR="0" lvl="0" indent="0" algn="l" defTabSz="914400" rtl="0" eaLnBrk="1" fontAlgn="auto" latinLnBrk="0" hangingPunct="1">
              <a:lnSpc>
                <a:spcPct val="114000"/>
              </a:lnSpc>
              <a:spcBef>
                <a:spcPts val="0"/>
              </a:spcBef>
              <a:spcAft>
                <a:spcPts val="60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8" name="Picture 27" descr="C:\Users\local admin\Downloads\final-83-14-57-0.png">
            <a:extLst>
              <a:ext uri="{FF2B5EF4-FFF2-40B4-BE49-F238E27FC236}">
                <a16:creationId xmlns:a16="http://schemas.microsoft.com/office/drawing/2014/main" xmlns="" id="{4FF83E6A-3765-46A0-A741-B790FEB5B1C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5992" y="87200"/>
            <a:ext cx="1616169" cy="763461"/>
          </a:xfrm>
          <a:prstGeom prst="rect">
            <a:avLst/>
          </a:prstGeom>
          <a:noFill/>
          <a:ln>
            <a:noFill/>
          </a:ln>
        </p:spPr>
      </p:pic>
      <p:sp>
        <p:nvSpPr>
          <p:cNvPr id="7" name="Slide Number Placeholder 3">
            <a:extLst>
              <a:ext uri="{FF2B5EF4-FFF2-40B4-BE49-F238E27FC236}">
                <a16:creationId xmlns:a16="http://schemas.microsoft.com/office/drawing/2014/main" xmlns="" id="{555F1BF7-9B3B-497A-8B17-C50579B7EF53}"/>
              </a:ext>
            </a:extLst>
          </p:cNvPr>
          <p:cNvSpPr>
            <a:spLocks noGrp="1"/>
          </p:cNvSpPr>
          <p:nvPr>
            <p:ph type="sldNum" sz="quarter" idx="12"/>
          </p:nvPr>
        </p:nvSpPr>
        <p:spPr>
          <a:xfrm>
            <a:off x="9448800" y="6531126"/>
            <a:ext cx="2743200" cy="365125"/>
          </a:xfrm>
        </p:spPr>
        <p:txBody>
          <a:bodyPr/>
          <a:lstStyle/>
          <a:p>
            <a:pPr defTabSz="457200"/>
            <a:fld id="{ED9DE18E-F2A3-4858-8433-156A7BE29166}" type="slidenum">
              <a:rPr lang="en-GB">
                <a:solidFill>
                  <a:prstClr val="white"/>
                </a:solidFill>
                <a:latin typeface="Calibri" panose="020F0502020204030204"/>
              </a:rPr>
              <a:pPr defTabSz="457200"/>
              <a:t>74</a:t>
            </a:fld>
            <a:endParaRPr lang="en-GB" dirty="0">
              <a:solidFill>
                <a:prstClr val="white"/>
              </a:solidFill>
              <a:latin typeface="Calibri" panose="020F0502020204030204"/>
            </a:endParaRPr>
          </a:p>
        </p:txBody>
      </p:sp>
    </p:spTree>
    <p:extLst>
      <p:ext uri="{BB962C8B-B14F-4D97-AF65-F5344CB8AC3E}">
        <p14:creationId xmlns:p14="http://schemas.microsoft.com/office/powerpoint/2010/main" val="10395258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0C400F7-B1AC-4094-A486-22FFA41058D6}"/>
              </a:ext>
            </a:extLst>
          </p:cNvPr>
          <p:cNvSpPr/>
          <p:nvPr/>
        </p:nvSpPr>
        <p:spPr>
          <a:xfrm>
            <a:off x="0" y="6473169"/>
            <a:ext cx="12192000" cy="384831"/>
          </a:xfrm>
          <a:prstGeom prst="rect">
            <a:avLst/>
          </a:prstGeom>
          <a:solidFill>
            <a:srgbClr val="11A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6" name="TextBox 5">
            <a:extLst>
              <a:ext uri="{FF2B5EF4-FFF2-40B4-BE49-F238E27FC236}">
                <a16:creationId xmlns:a16="http://schemas.microsoft.com/office/drawing/2014/main" xmlns="" id="{2883475F-B159-4373-80FC-31FE3E0F7E38}"/>
              </a:ext>
            </a:extLst>
          </p:cNvPr>
          <p:cNvSpPr txBox="1"/>
          <p:nvPr/>
        </p:nvSpPr>
        <p:spPr>
          <a:xfrm>
            <a:off x="-618414" y="248017"/>
            <a:ext cx="11503750" cy="477054"/>
          </a:xfrm>
          <a:prstGeom prst="rect">
            <a:avLst/>
          </a:prstGeom>
          <a:noFill/>
        </p:spPr>
        <p:txBody>
          <a:bodyPr wrap="square" rtlCol="0">
            <a:spAutoFit/>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8080"/>
                </a:solidFill>
                <a:effectLst/>
                <a:uLnTx/>
                <a:uFillTx/>
                <a:latin typeface="Calibri"/>
                <a:ea typeface="+mn-ea"/>
                <a:cs typeface="+mn-cs"/>
              </a:rPr>
              <a:t>Should we increase spending on higher education?</a:t>
            </a:r>
          </a:p>
        </p:txBody>
      </p:sp>
      <p:sp>
        <p:nvSpPr>
          <p:cNvPr id="13" name="TextBox 12">
            <a:extLst>
              <a:ext uri="{FF2B5EF4-FFF2-40B4-BE49-F238E27FC236}">
                <a16:creationId xmlns:a16="http://schemas.microsoft.com/office/drawing/2014/main" xmlns="" id="{577DD3C2-E829-4782-B430-40C561BDFB08}"/>
              </a:ext>
            </a:extLst>
          </p:cNvPr>
          <p:cNvSpPr txBox="1"/>
          <p:nvPr/>
        </p:nvSpPr>
        <p:spPr>
          <a:xfrm>
            <a:off x="797290" y="1689713"/>
            <a:ext cx="10582224" cy="2139047"/>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600"/>
              </a:spcAft>
              <a:buClrTx/>
              <a:buSzTx/>
              <a:buFontTx/>
              <a:buNone/>
              <a:tabLst/>
              <a:defRPr/>
            </a:pPr>
            <a:r>
              <a:rPr kumimoji="0" lang="en-GB" sz="3200" b="1" i="0" u="none" strike="noStrike" kern="1200" cap="none" spc="0" normalizeH="0" baseline="0" noProof="0" dirty="0">
                <a:ln>
                  <a:noFill/>
                </a:ln>
                <a:solidFill>
                  <a:srgbClr val="E7E6E6"/>
                </a:solidFill>
                <a:effectLst/>
                <a:uLnTx/>
                <a:uFillTx/>
                <a:latin typeface="Calibri"/>
                <a:ea typeface="+mn-ea"/>
                <a:cs typeface="+mn-cs"/>
              </a:rPr>
              <a:t>1. Assessing the benefits of increases in HE participation</a:t>
            </a:r>
          </a:p>
          <a:p>
            <a:pPr marL="0" marR="0" lvl="0" indent="0" algn="l" defTabSz="914400" rtl="0" eaLnBrk="1" fontAlgn="auto" latinLnBrk="0" hangingPunct="1">
              <a:lnSpc>
                <a:spcPct val="200000"/>
              </a:lnSpc>
              <a:spcBef>
                <a:spcPts val="0"/>
              </a:spcBef>
              <a:spcAft>
                <a:spcPts val="60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a:ea typeface="+mn-ea"/>
                <a:cs typeface="+mn-cs"/>
              </a:rPr>
              <a:t>2. Assessing the benefit of increased spending per student</a:t>
            </a:r>
          </a:p>
        </p:txBody>
      </p:sp>
      <p:pic>
        <p:nvPicPr>
          <p:cNvPr id="28" name="Picture 27" descr="C:\Users\local admin\Downloads\final-83-14-57-0.png">
            <a:extLst>
              <a:ext uri="{FF2B5EF4-FFF2-40B4-BE49-F238E27FC236}">
                <a16:creationId xmlns:a16="http://schemas.microsoft.com/office/drawing/2014/main" xmlns="" id="{4FF83E6A-3765-46A0-A741-B790FEB5B1C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57130" y="104814"/>
            <a:ext cx="1616169" cy="763461"/>
          </a:xfrm>
          <a:prstGeom prst="rect">
            <a:avLst/>
          </a:prstGeom>
          <a:noFill/>
          <a:ln>
            <a:noFill/>
          </a:ln>
        </p:spPr>
      </p:pic>
      <p:sp>
        <p:nvSpPr>
          <p:cNvPr id="7" name="Slide Number Placeholder 3">
            <a:extLst>
              <a:ext uri="{FF2B5EF4-FFF2-40B4-BE49-F238E27FC236}">
                <a16:creationId xmlns:a16="http://schemas.microsoft.com/office/drawing/2014/main" xmlns="" id="{B230B659-947F-4756-8C37-954D8029EF3F}"/>
              </a:ext>
            </a:extLst>
          </p:cNvPr>
          <p:cNvSpPr>
            <a:spLocks noGrp="1"/>
          </p:cNvSpPr>
          <p:nvPr>
            <p:ph type="sldNum" sz="quarter" idx="12"/>
          </p:nvPr>
        </p:nvSpPr>
        <p:spPr>
          <a:xfrm>
            <a:off x="9448800" y="6531126"/>
            <a:ext cx="2743200" cy="365125"/>
          </a:xfrm>
        </p:spPr>
        <p:txBody>
          <a:bodyPr/>
          <a:lstStyle/>
          <a:p>
            <a:pPr defTabSz="457200"/>
            <a:fld id="{ED9DE18E-F2A3-4858-8433-156A7BE29166}" type="slidenum">
              <a:rPr lang="en-GB">
                <a:solidFill>
                  <a:prstClr val="white"/>
                </a:solidFill>
                <a:latin typeface="Calibri" panose="020F0502020204030204"/>
              </a:rPr>
              <a:pPr defTabSz="457200"/>
              <a:t>75</a:t>
            </a:fld>
            <a:endParaRPr lang="en-GB" dirty="0">
              <a:solidFill>
                <a:prstClr val="white"/>
              </a:solidFill>
              <a:latin typeface="Calibri" panose="020F0502020204030204"/>
            </a:endParaRPr>
          </a:p>
        </p:txBody>
      </p:sp>
    </p:spTree>
    <p:extLst>
      <p:ext uri="{BB962C8B-B14F-4D97-AF65-F5344CB8AC3E}">
        <p14:creationId xmlns:p14="http://schemas.microsoft.com/office/powerpoint/2010/main" val="20990654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0C400F7-B1AC-4094-A486-22FFA41058D6}"/>
              </a:ext>
            </a:extLst>
          </p:cNvPr>
          <p:cNvSpPr/>
          <p:nvPr/>
        </p:nvSpPr>
        <p:spPr>
          <a:xfrm>
            <a:off x="0" y="6473169"/>
            <a:ext cx="12192000" cy="384831"/>
          </a:xfrm>
          <a:prstGeom prst="rect">
            <a:avLst/>
          </a:prstGeom>
          <a:solidFill>
            <a:srgbClr val="11A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6" name="TextBox 5">
            <a:extLst>
              <a:ext uri="{FF2B5EF4-FFF2-40B4-BE49-F238E27FC236}">
                <a16:creationId xmlns:a16="http://schemas.microsoft.com/office/drawing/2014/main" xmlns="" id="{2883475F-B159-4373-80FC-31FE3E0F7E38}"/>
              </a:ext>
            </a:extLst>
          </p:cNvPr>
          <p:cNvSpPr txBox="1"/>
          <p:nvPr/>
        </p:nvSpPr>
        <p:spPr>
          <a:xfrm>
            <a:off x="-618414" y="230404"/>
            <a:ext cx="11503750" cy="477054"/>
          </a:xfrm>
          <a:prstGeom prst="rect">
            <a:avLst/>
          </a:prstGeom>
          <a:noFill/>
        </p:spPr>
        <p:txBody>
          <a:bodyPr wrap="square" rtlCol="0">
            <a:spAutoFit/>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8080"/>
                </a:solidFill>
                <a:effectLst/>
                <a:uLnTx/>
                <a:uFillTx/>
                <a:latin typeface="Calibri"/>
                <a:ea typeface="+mn-ea"/>
                <a:cs typeface="+mn-cs"/>
              </a:rPr>
              <a:t>Strong evidence on effectiveness of early years and school spending</a:t>
            </a:r>
          </a:p>
        </p:txBody>
      </p:sp>
      <p:sp>
        <p:nvSpPr>
          <p:cNvPr id="13" name="TextBox 12">
            <a:extLst>
              <a:ext uri="{FF2B5EF4-FFF2-40B4-BE49-F238E27FC236}">
                <a16:creationId xmlns:a16="http://schemas.microsoft.com/office/drawing/2014/main" xmlns="" id="{577DD3C2-E829-4782-B430-40C561BDFB08}"/>
              </a:ext>
            </a:extLst>
          </p:cNvPr>
          <p:cNvSpPr txBox="1"/>
          <p:nvPr/>
        </p:nvSpPr>
        <p:spPr>
          <a:xfrm>
            <a:off x="452488" y="833047"/>
            <a:ext cx="10389684" cy="4567404"/>
          </a:xfrm>
          <a:prstGeom prst="rect">
            <a:avLst/>
          </a:prstGeom>
          <a:noFill/>
        </p:spPr>
        <p:txBody>
          <a:bodyPr wrap="square" rtlCol="0">
            <a:spAutoFit/>
          </a:bodyPr>
          <a:lstStyle/>
          <a:p>
            <a:pPr marL="0" marR="0" lvl="0" indent="0" algn="l" defTabSz="914400" rtl="0" eaLnBrk="1" fontAlgn="auto" latinLnBrk="0" hangingPunct="1">
              <a:lnSpc>
                <a:spcPct val="114000"/>
              </a:lnSpc>
              <a:spcBef>
                <a:spcPts val="0"/>
              </a:spcBef>
              <a:spcAft>
                <a:spcPts val="60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Clear evidence on long-term benefits of good quality early years education </a:t>
            </a:r>
          </a:p>
          <a:p>
            <a:pPr marL="285750" marR="0" lvl="0" indent="-285750" algn="l" defTabSz="914400" rtl="0" eaLnBrk="1" fontAlgn="auto" latinLnBrk="0" hangingPunct="1">
              <a:lnSpc>
                <a:spcPct val="114000"/>
              </a:lnSpc>
              <a:spcBef>
                <a:spcPts val="0"/>
              </a:spcBef>
              <a:spcAft>
                <a:spcPts val="600"/>
              </a:spcAft>
              <a:buClr>
                <a:srgbClr val="00A08A"/>
              </a:buClr>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Perry pre-school (Heckman et al, 2013), Abecedarian project (Anderson, 2008), Head-start (Jackson and Johnson, 2017)</a:t>
            </a:r>
          </a:p>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Increasing evidence higher school spending per pupil  improves student outcomes later in life</a:t>
            </a:r>
          </a:p>
          <a:p>
            <a:pPr marL="285750" marR="0" lvl="0" indent="-285750" algn="l" defTabSz="914400" rtl="0" eaLnBrk="1" fontAlgn="auto" latinLnBrk="0" hangingPunct="1">
              <a:lnSpc>
                <a:spcPct val="114000"/>
              </a:lnSpc>
              <a:spcBef>
                <a:spcPts val="0"/>
              </a:spcBef>
              <a:spcAft>
                <a:spcPts val="600"/>
              </a:spcAft>
              <a:buClr>
                <a:srgbClr val="00A08A"/>
              </a:buClr>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Pupils benefiting from US school funding reforms in 1970s had higher earnings and lower incarceration rates later in life (Jackson et al, 2014)</a:t>
            </a:r>
          </a:p>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Higher benefits for pupils from low-income families</a:t>
            </a:r>
          </a:p>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Notion of ‘</a:t>
            </a:r>
            <a:r>
              <a:rPr kumimoji="0" lang="en-GB" sz="2000" b="1" i="0" u="none" strike="noStrike" kern="1200" cap="none" spc="0" normalizeH="0" baseline="0" noProof="0" dirty="0" err="1">
                <a:ln>
                  <a:noFill/>
                </a:ln>
                <a:solidFill>
                  <a:prstClr val="black"/>
                </a:solidFill>
                <a:effectLst/>
                <a:uLnTx/>
                <a:uFillTx/>
                <a:latin typeface="Calibri"/>
                <a:ea typeface="+mn-ea"/>
                <a:cs typeface="+mn-cs"/>
              </a:rPr>
              <a:t>complementarity</a:t>
            </a:r>
            <a:r>
              <a:rPr kumimoji="0" lang="en-GB" sz="2000" b="1" i="0" u="none" strike="noStrike" kern="1200" cap="none" spc="0" normalizeH="0" baseline="0" noProof="0" dirty="0">
                <a:ln>
                  <a:noFill/>
                </a:ln>
                <a:solidFill>
                  <a:prstClr val="black"/>
                </a:solidFill>
                <a:effectLst/>
                <a:uLnTx/>
                <a:uFillTx/>
                <a:latin typeface="Calibri"/>
                <a:ea typeface="+mn-ea"/>
                <a:cs typeface="+mn-cs"/>
              </a:rPr>
              <a:t>’</a:t>
            </a:r>
          </a:p>
          <a:p>
            <a:pPr marL="285750" marR="0" lvl="0" indent="-285750" algn="l" defTabSz="914400" rtl="0" eaLnBrk="1" fontAlgn="auto" latinLnBrk="0" hangingPunct="1">
              <a:lnSpc>
                <a:spcPct val="114000"/>
              </a:lnSpc>
              <a:spcBef>
                <a:spcPts val="0"/>
              </a:spcBef>
              <a:spcAft>
                <a:spcPts val="600"/>
              </a:spcAft>
              <a:buClr>
                <a:srgbClr val="00A08A"/>
              </a:buClr>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Higher early years spending increases return to school spending</a:t>
            </a:r>
          </a:p>
          <a:p>
            <a:pPr marL="285750" marR="0" lvl="0" indent="-285750" algn="l" defTabSz="914400" rtl="0" eaLnBrk="1" fontAlgn="auto" latinLnBrk="0" hangingPunct="1">
              <a:lnSpc>
                <a:spcPct val="114000"/>
              </a:lnSpc>
              <a:spcBef>
                <a:spcPts val="0"/>
              </a:spcBef>
              <a:spcAft>
                <a:spcPts val="600"/>
              </a:spcAft>
              <a:buClr>
                <a:srgbClr val="00A08A"/>
              </a:buClr>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High early years spending must be followed up too  </a:t>
            </a:r>
          </a:p>
        </p:txBody>
      </p:sp>
      <p:pic>
        <p:nvPicPr>
          <p:cNvPr id="28" name="Picture 27" descr="C:\Users\local admin\Downloads\final-83-14-57-0.png">
            <a:extLst>
              <a:ext uri="{FF2B5EF4-FFF2-40B4-BE49-F238E27FC236}">
                <a16:creationId xmlns:a16="http://schemas.microsoft.com/office/drawing/2014/main" xmlns="" id="{4FF83E6A-3765-46A0-A741-B790FEB5B1C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5992" y="87200"/>
            <a:ext cx="1616169" cy="763461"/>
          </a:xfrm>
          <a:prstGeom prst="rect">
            <a:avLst/>
          </a:prstGeom>
          <a:noFill/>
          <a:ln>
            <a:noFill/>
          </a:ln>
        </p:spPr>
      </p:pic>
      <p:sp>
        <p:nvSpPr>
          <p:cNvPr id="7" name="Slide Number Placeholder 3">
            <a:extLst>
              <a:ext uri="{FF2B5EF4-FFF2-40B4-BE49-F238E27FC236}">
                <a16:creationId xmlns:a16="http://schemas.microsoft.com/office/drawing/2014/main" xmlns="" id="{B6E11577-18BF-4340-86B1-051B523891C3}"/>
              </a:ext>
            </a:extLst>
          </p:cNvPr>
          <p:cNvSpPr>
            <a:spLocks noGrp="1"/>
          </p:cNvSpPr>
          <p:nvPr>
            <p:ph type="sldNum" sz="quarter" idx="12"/>
          </p:nvPr>
        </p:nvSpPr>
        <p:spPr>
          <a:xfrm>
            <a:off x="9448800" y="6531126"/>
            <a:ext cx="2743200" cy="365125"/>
          </a:xfrm>
        </p:spPr>
        <p:txBody>
          <a:bodyPr/>
          <a:lstStyle/>
          <a:p>
            <a:pPr defTabSz="457200"/>
            <a:fld id="{ED9DE18E-F2A3-4858-8433-156A7BE29166}" type="slidenum">
              <a:rPr lang="en-GB">
                <a:solidFill>
                  <a:prstClr val="white"/>
                </a:solidFill>
                <a:latin typeface="Calibri" panose="020F0502020204030204"/>
              </a:rPr>
              <a:pPr defTabSz="457200"/>
              <a:t>76</a:t>
            </a:fld>
            <a:endParaRPr lang="en-GB" dirty="0">
              <a:solidFill>
                <a:prstClr val="white"/>
              </a:solidFill>
              <a:latin typeface="Calibri" panose="020F0502020204030204"/>
            </a:endParaRPr>
          </a:p>
        </p:txBody>
      </p:sp>
    </p:spTree>
    <p:extLst>
      <p:ext uri="{BB962C8B-B14F-4D97-AF65-F5344CB8AC3E}">
        <p14:creationId xmlns:p14="http://schemas.microsoft.com/office/powerpoint/2010/main" val="200067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0C400F7-B1AC-4094-A486-22FFA41058D6}"/>
              </a:ext>
            </a:extLst>
          </p:cNvPr>
          <p:cNvSpPr/>
          <p:nvPr/>
        </p:nvSpPr>
        <p:spPr>
          <a:xfrm>
            <a:off x="0" y="6473169"/>
            <a:ext cx="12192000" cy="384831"/>
          </a:xfrm>
          <a:prstGeom prst="rect">
            <a:avLst/>
          </a:prstGeom>
          <a:solidFill>
            <a:srgbClr val="11A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6" name="TextBox 5">
            <a:extLst>
              <a:ext uri="{FF2B5EF4-FFF2-40B4-BE49-F238E27FC236}">
                <a16:creationId xmlns:a16="http://schemas.microsoft.com/office/drawing/2014/main" xmlns="" id="{2883475F-B159-4373-80FC-31FE3E0F7E38}"/>
              </a:ext>
            </a:extLst>
          </p:cNvPr>
          <p:cNvSpPr txBox="1"/>
          <p:nvPr/>
        </p:nvSpPr>
        <p:spPr>
          <a:xfrm>
            <a:off x="-618414" y="230404"/>
            <a:ext cx="11503750" cy="477054"/>
          </a:xfrm>
          <a:prstGeom prst="rect">
            <a:avLst/>
          </a:prstGeom>
          <a:noFill/>
        </p:spPr>
        <p:txBody>
          <a:bodyPr wrap="square" rtlCol="0">
            <a:spAutoFit/>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8080"/>
                </a:solidFill>
                <a:effectLst/>
                <a:uLnTx/>
                <a:uFillTx/>
                <a:latin typeface="Calibri"/>
                <a:ea typeface="+mn-ea"/>
                <a:cs typeface="+mn-cs"/>
              </a:rPr>
              <a:t>Less evidence on effectiveness of increases to spending after school years</a:t>
            </a:r>
          </a:p>
        </p:txBody>
      </p:sp>
      <p:sp>
        <p:nvSpPr>
          <p:cNvPr id="13" name="TextBox 12">
            <a:extLst>
              <a:ext uri="{FF2B5EF4-FFF2-40B4-BE49-F238E27FC236}">
                <a16:creationId xmlns:a16="http://schemas.microsoft.com/office/drawing/2014/main" xmlns="" id="{577DD3C2-E829-4782-B430-40C561BDFB08}"/>
              </a:ext>
            </a:extLst>
          </p:cNvPr>
          <p:cNvSpPr txBox="1"/>
          <p:nvPr/>
        </p:nvSpPr>
        <p:spPr>
          <a:xfrm>
            <a:off x="452488" y="833047"/>
            <a:ext cx="10389684" cy="3788729"/>
          </a:xfrm>
          <a:prstGeom prst="rect">
            <a:avLst/>
          </a:prstGeom>
          <a:noFill/>
        </p:spPr>
        <p:txBody>
          <a:bodyPr wrap="square" rtlCol="0">
            <a:spAutoFit/>
          </a:bodyPr>
          <a:lstStyle/>
          <a:p>
            <a:pPr marL="0" marR="0" lvl="0" indent="0" algn="l" defTabSz="914400" rtl="0" eaLnBrk="1" fontAlgn="auto" latinLnBrk="0" hangingPunct="1">
              <a:lnSpc>
                <a:spcPct val="114000"/>
              </a:lnSpc>
              <a:spcBef>
                <a:spcPts val="0"/>
              </a:spcBef>
              <a:spcAft>
                <a:spcPts val="60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14000"/>
              </a:lnSpc>
              <a:spcBef>
                <a:spcPts val="0"/>
              </a:spcBef>
              <a:spcAft>
                <a:spcPts val="60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Little good quality evidence in UK or other countries on effects of 16-18 education or higher education spending per pupil</a:t>
            </a:r>
          </a:p>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Weakens case for extra spending per pupil</a:t>
            </a:r>
          </a:p>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But, should not interpret lack of evidence as evidence of no benefit</a:t>
            </a:r>
          </a:p>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Principle of </a:t>
            </a:r>
            <a:r>
              <a:rPr kumimoji="0" lang="en-GB" sz="2000" b="1" i="0" u="none" strike="noStrike" kern="1200" cap="none" spc="0" normalizeH="0" baseline="0" noProof="0" dirty="0" err="1">
                <a:ln>
                  <a:noFill/>
                </a:ln>
                <a:solidFill>
                  <a:prstClr val="black"/>
                </a:solidFill>
                <a:effectLst/>
                <a:uLnTx/>
                <a:uFillTx/>
                <a:latin typeface="Calibri"/>
                <a:ea typeface="+mn-ea"/>
                <a:cs typeface="+mn-cs"/>
              </a:rPr>
              <a:t>complementarity</a:t>
            </a:r>
            <a:r>
              <a:rPr kumimoji="0" lang="en-GB" sz="2000" b="1" i="0" u="none" strike="noStrike" kern="1200" cap="none" spc="0" normalizeH="0" baseline="0" noProof="0" dirty="0">
                <a:ln>
                  <a:noFill/>
                </a:ln>
                <a:solidFill>
                  <a:prstClr val="black"/>
                </a:solidFill>
                <a:effectLst/>
                <a:uLnTx/>
                <a:uFillTx/>
                <a:latin typeface="Calibri"/>
                <a:ea typeface="+mn-ea"/>
                <a:cs typeface="+mn-cs"/>
              </a:rPr>
              <a:t> likely to apply here too:</a:t>
            </a:r>
          </a:p>
          <a:p>
            <a:pPr marL="285750" marR="0" lvl="0" indent="-285750" algn="l" defTabSz="914400" rtl="0" eaLnBrk="1" fontAlgn="auto" latinLnBrk="0" hangingPunct="1">
              <a:lnSpc>
                <a:spcPct val="114000"/>
              </a:lnSpc>
              <a:spcBef>
                <a:spcPts val="0"/>
              </a:spcBef>
              <a:spcAft>
                <a:spcPts val="600"/>
              </a:spcAft>
              <a:buClr>
                <a:srgbClr val="00A08A"/>
              </a:buClr>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Benefits from higher school spending increased by later investments</a:t>
            </a:r>
          </a:p>
          <a:p>
            <a:pPr marL="285750" marR="0" lvl="0" indent="-285750" algn="l" defTabSz="914400" rtl="0" eaLnBrk="1" fontAlgn="auto" latinLnBrk="0" hangingPunct="1">
              <a:lnSpc>
                <a:spcPct val="114000"/>
              </a:lnSpc>
              <a:spcBef>
                <a:spcPts val="0"/>
              </a:spcBef>
              <a:spcAft>
                <a:spcPts val="600"/>
              </a:spcAft>
              <a:buClr>
                <a:srgbClr val="00A08A"/>
              </a:buClr>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Surges in spending at later ages likely to offer poor value-for-money</a:t>
            </a:r>
          </a:p>
        </p:txBody>
      </p:sp>
      <p:pic>
        <p:nvPicPr>
          <p:cNvPr id="28" name="Picture 27" descr="C:\Users\local admin\Downloads\final-83-14-57-0.png">
            <a:extLst>
              <a:ext uri="{FF2B5EF4-FFF2-40B4-BE49-F238E27FC236}">
                <a16:creationId xmlns:a16="http://schemas.microsoft.com/office/drawing/2014/main" xmlns="" id="{4FF83E6A-3765-46A0-A741-B790FEB5B1C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5992" y="87200"/>
            <a:ext cx="1616169" cy="763461"/>
          </a:xfrm>
          <a:prstGeom prst="rect">
            <a:avLst/>
          </a:prstGeom>
          <a:noFill/>
          <a:ln>
            <a:noFill/>
          </a:ln>
        </p:spPr>
      </p:pic>
      <p:sp>
        <p:nvSpPr>
          <p:cNvPr id="7" name="Slide Number Placeholder 3">
            <a:extLst>
              <a:ext uri="{FF2B5EF4-FFF2-40B4-BE49-F238E27FC236}">
                <a16:creationId xmlns:a16="http://schemas.microsoft.com/office/drawing/2014/main" xmlns="" id="{C1679148-EC9F-4B3F-8D90-BF4FF41DB54B}"/>
              </a:ext>
            </a:extLst>
          </p:cNvPr>
          <p:cNvSpPr>
            <a:spLocks noGrp="1"/>
          </p:cNvSpPr>
          <p:nvPr>
            <p:ph type="sldNum" sz="quarter" idx="12"/>
          </p:nvPr>
        </p:nvSpPr>
        <p:spPr>
          <a:xfrm>
            <a:off x="9448800" y="6531126"/>
            <a:ext cx="2743200" cy="365125"/>
          </a:xfrm>
        </p:spPr>
        <p:txBody>
          <a:bodyPr/>
          <a:lstStyle/>
          <a:p>
            <a:pPr defTabSz="457200"/>
            <a:fld id="{ED9DE18E-F2A3-4858-8433-156A7BE29166}" type="slidenum">
              <a:rPr lang="en-GB">
                <a:solidFill>
                  <a:prstClr val="white"/>
                </a:solidFill>
                <a:latin typeface="Calibri" panose="020F0502020204030204"/>
              </a:rPr>
              <a:pPr defTabSz="457200"/>
              <a:t>77</a:t>
            </a:fld>
            <a:endParaRPr lang="en-GB" dirty="0">
              <a:solidFill>
                <a:prstClr val="white"/>
              </a:solidFill>
              <a:latin typeface="Calibri" panose="020F0502020204030204"/>
            </a:endParaRPr>
          </a:p>
        </p:txBody>
      </p:sp>
    </p:spTree>
    <p:extLst>
      <p:ext uri="{BB962C8B-B14F-4D97-AF65-F5344CB8AC3E}">
        <p14:creationId xmlns:p14="http://schemas.microsoft.com/office/powerpoint/2010/main" val="128453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0C400F7-B1AC-4094-A486-22FFA41058D6}"/>
              </a:ext>
            </a:extLst>
          </p:cNvPr>
          <p:cNvSpPr/>
          <p:nvPr/>
        </p:nvSpPr>
        <p:spPr>
          <a:xfrm>
            <a:off x="0" y="6473169"/>
            <a:ext cx="12192000" cy="384831"/>
          </a:xfrm>
          <a:prstGeom prst="rect">
            <a:avLst/>
          </a:prstGeom>
          <a:solidFill>
            <a:srgbClr val="11A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6" name="TextBox 5">
            <a:extLst>
              <a:ext uri="{FF2B5EF4-FFF2-40B4-BE49-F238E27FC236}">
                <a16:creationId xmlns:a16="http://schemas.microsoft.com/office/drawing/2014/main" xmlns="" id="{2883475F-B159-4373-80FC-31FE3E0F7E38}"/>
              </a:ext>
            </a:extLst>
          </p:cNvPr>
          <p:cNvSpPr txBox="1"/>
          <p:nvPr/>
        </p:nvSpPr>
        <p:spPr>
          <a:xfrm>
            <a:off x="-618414" y="230404"/>
            <a:ext cx="11503750" cy="477054"/>
          </a:xfrm>
          <a:prstGeom prst="rect">
            <a:avLst/>
          </a:prstGeom>
          <a:noFill/>
        </p:spPr>
        <p:txBody>
          <a:bodyPr wrap="square" rtlCol="0">
            <a:spAutoFit/>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8080"/>
                </a:solidFill>
                <a:effectLst/>
                <a:uLnTx/>
                <a:uFillTx/>
                <a:latin typeface="Calibri"/>
                <a:ea typeface="+mn-ea"/>
                <a:cs typeface="+mn-cs"/>
              </a:rPr>
              <a:t>Changes to spending per pupil over time</a:t>
            </a:r>
          </a:p>
        </p:txBody>
      </p:sp>
      <p:pic>
        <p:nvPicPr>
          <p:cNvPr id="28" name="Picture 27" descr="C:\Users\local admin\Downloads\final-83-14-57-0.png">
            <a:extLst>
              <a:ext uri="{FF2B5EF4-FFF2-40B4-BE49-F238E27FC236}">
                <a16:creationId xmlns:a16="http://schemas.microsoft.com/office/drawing/2014/main" xmlns="" id="{4FF83E6A-3765-46A0-A741-B790FEB5B1C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5992" y="87200"/>
            <a:ext cx="1616169" cy="763461"/>
          </a:xfrm>
          <a:prstGeom prst="rect">
            <a:avLst/>
          </a:prstGeom>
          <a:noFill/>
          <a:ln>
            <a:noFill/>
          </a:ln>
        </p:spPr>
      </p:pic>
      <p:graphicFrame>
        <p:nvGraphicFramePr>
          <p:cNvPr id="7" name="Content Placeholder 5"/>
          <p:cNvGraphicFramePr>
            <a:graphicFrameLocks/>
          </p:cNvGraphicFramePr>
          <p:nvPr>
            <p:extLst/>
          </p:nvPr>
        </p:nvGraphicFramePr>
        <p:xfrm>
          <a:off x="449654" y="1445920"/>
          <a:ext cx="10557933"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a:xfrm>
            <a:off x="1062445" y="5956662"/>
            <a:ext cx="1053737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Sources and Notes: Belfield et al (2017); Higher education resources refers to all upfront spending (teaching grant and fees); Higher education subsidy refers to teaching grant plus expected long-run subsidy to fee loans</a:t>
            </a:r>
          </a:p>
        </p:txBody>
      </p:sp>
      <p:sp>
        <p:nvSpPr>
          <p:cNvPr id="9" name="TextBox 8"/>
          <p:cNvSpPr txBox="1"/>
          <p:nvPr/>
        </p:nvSpPr>
        <p:spPr>
          <a:xfrm>
            <a:off x="1189666" y="1183689"/>
            <a:ext cx="106571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Long-run squeeze on FE spending, same real-terms level in 2020 as it was in 1990</a:t>
            </a:r>
          </a:p>
        </p:txBody>
      </p:sp>
      <p:sp>
        <p:nvSpPr>
          <p:cNvPr id="10" name="TextBox 9"/>
          <p:cNvSpPr txBox="1"/>
          <p:nvPr/>
        </p:nvSpPr>
        <p:spPr>
          <a:xfrm>
            <a:off x="1103445" y="1052737"/>
            <a:ext cx="1084920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Periodic increases in HE spending per pupil with fee increases, correcting for squeezes or reductions over prolonged periods</a:t>
            </a:r>
          </a:p>
        </p:txBody>
      </p:sp>
      <p:sp>
        <p:nvSpPr>
          <p:cNvPr id="11" name="TextBox 10"/>
          <p:cNvSpPr txBox="1"/>
          <p:nvPr/>
        </p:nvSpPr>
        <p:spPr>
          <a:xfrm>
            <a:off x="1871530" y="1196752"/>
            <a:ext cx="96010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Increases to early years and school spending over time</a:t>
            </a:r>
          </a:p>
        </p:txBody>
      </p:sp>
      <p:sp>
        <p:nvSpPr>
          <p:cNvPr id="12" name="Slide Number Placeholder 3">
            <a:extLst>
              <a:ext uri="{FF2B5EF4-FFF2-40B4-BE49-F238E27FC236}">
                <a16:creationId xmlns:a16="http://schemas.microsoft.com/office/drawing/2014/main" xmlns="" id="{A49AB038-9AF6-4D02-830A-880356B3EE1B}"/>
              </a:ext>
            </a:extLst>
          </p:cNvPr>
          <p:cNvSpPr>
            <a:spLocks noGrp="1"/>
          </p:cNvSpPr>
          <p:nvPr>
            <p:ph type="sldNum" sz="quarter" idx="12"/>
          </p:nvPr>
        </p:nvSpPr>
        <p:spPr>
          <a:xfrm>
            <a:off x="9448800" y="6531126"/>
            <a:ext cx="2743200" cy="365125"/>
          </a:xfrm>
        </p:spPr>
        <p:txBody>
          <a:bodyPr/>
          <a:lstStyle/>
          <a:p>
            <a:pPr defTabSz="457200"/>
            <a:fld id="{ED9DE18E-F2A3-4858-8433-156A7BE29166}" type="slidenum">
              <a:rPr lang="en-GB">
                <a:solidFill>
                  <a:prstClr val="white"/>
                </a:solidFill>
                <a:latin typeface="Calibri" panose="020F0502020204030204"/>
              </a:rPr>
              <a:pPr defTabSz="457200"/>
              <a:t>78</a:t>
            </a:fld>
            <a:endParaRPr lang="en-GB" dirty="0">
              <a:solidFill>
                <a:prstClr val="white"/>
              </a:solidFill>
              <a:latin typeface="Calibri" panose="020F0502020204030204"/>
            </a:endParaRPr>
          </a:p>
        </p:txBody>
      </p:sp>
    </p:spTree>
    <p:extLst>
      <p:ext uri="{BB962C8B-B14F-4D97-AF65-F5344CB8AC3E}">
        <p14:creationId xmlns:p14="http://schemas.microsoft.com/office/powerpoint/2010/main" val="190080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chart seriesIdx="0" categoryIdx="-4" bldStep="series"/>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graphicEl>
                                              <a:chart seriesIdx="1"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chart seriesIdx="2" categoryIdx="-4" bldStep="series"/>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chart seriesIdx="3" categoryIdx="-4" bldStep="series"/>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graphicEl>
                                              <a:chart seriesIdx="4" categoryIdx="-4" bldStep="series"/>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chart seriesIdx="5"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chart seriesIdx="6" categoryIdx="-4" bldStep="series"/>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chart seriesIdx="7" categoryIdx="-4" bldStep="series"/>
                                            </p:graphicEl>
                                          </p:spTgt>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graphicEl>
                                              <a:chart seriesIdx="8" categoryIdx="-4" bldStep="series"/>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graphicEl>
                                              <a:chart seriesIdx="9" categoryIdx="-4" bldStep="series"/>
                                            </p:graphicEl>
                                          </p:spTgt>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9"/>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animBg="0"/>
        </p:bldSub>
      </p:bldGraphic>
      <p:bldP spid="9" grpId="0"/>
      <p:bldP spid="9" grpId="1"/>
      <p:bldP spid="10" grpId="0"/>
      <p:bldP spid="11" grpId="0"/>
      <p:bldP spid="11" grpId="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0C400F7-B1AC-4094-A486-22FFA41058D6}"/>
              </a:ext>
            </a:extLst>
          </p:cNvPr>
          <p:cNvSpPr/>
          <p:nvPr/>
        </p:nvSpPr>
        <p:spPr>
          <a:xfrm>
            <a:off x="0" y="6473169"/>
            <a:ext cx="12192000" cy="384831"/>
          </a:xfrm>
          <a:prstGeom prst="rect">
            <a:avLst/>
          </a:prstGeom>
          <a:solidFill>
            <a:srgbClr val="11A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6" name="TextBox 5">
            <a:extLst>
              <a:ext uri="{FF2B5EF4-FFF2-40B4-BE49-F238E27FC236}">
                <a16:creationId xmlns:a16="http://schemas.microsoft.com/office/drawing/2014/main" xmlns="" id="{2883475F-B159-4373-80FC-31FE3E0F7E38}"/>
              </a:ext>
            </a:extLst>
          </p:cNvPr>
          <p:cNvSpPr txBox="1"/>
          <p:nvPr/>
        </p:nvSpPr>
        <p:spPr>
          <a:xfrm>
            <a:off x="-618414" y="230404"/>
            <a:ext cx="11503750" cy="477054"/>
          </a:xfrm>
          <a:prstGeom prst="rect">
            <a:avLst/>
          </a:prstGeom>
          <a:noFill/>
        </p:spPr>
        <p:txBody>
          <a:bodyPr wrap="square" rtlCol="0">
            <a:spAutoFit/>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8080"/>
                </a:solidFill>
                <a:effectLst/>
                <a:uLnTx/>
                <a:uFillTx/>
                <a:latin typeface="Calibri"/>
                <a:ea typeface="+mn-ea"/>
                <a:cs typeface="+mn-cs"/>
              </a:rPr>
              <a:t>Increases resources per student in higher education driven by fee rises</a:t>
            </a:r>
          </a:p>
        </p:txBody>
      </p:sp>
      <p:pic>
        <p:nvPicPr>
          <p:cNvPr id="28" name="Picture 27" descr="C:\Users\local admin\Downloads\final-83-14-57-0.png">
            <a:extLst>
              <a:ext uri="{FF2B5EF4-FFF2-40B4-BE49-F238E27FC236}">
                <a16:creationId xmlns:a16="http://schemas.microsoft.com/office/drawing/2014/main" xmlns="" id="{4FF83E6A-3765-46A0-A741-B790FEB5B1C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5992" y="87200"/>
            <a:ext cx="1616169" cy="763461"/>
          </a:xfrm>
          <a:prstGeom prst="rect">
            <a:avLst/>
          </a:prstGeom>
          <a:noFill/>
          <a:ln>
            <a:noFill/>
          </a:ln>
        </p:spPr>
      </p:pic>
      <p:graphicFrame>
        <p:nvGraphicFramePr>
          <p:cNvPr id="13" name="Content Placeholder 4"/>
          <p:cNvGraphicFramePr>
            <a:graphicFrameLocks noGrp="1"/>
          </p:cNvGraphicFramePr>
          <p:nvPr>
            <p:ph idx="1"/>
          </p:nvPr>
        </p:nvGraphicFramePr>
        <p:xfrm>
          <a:off x="911424" y="1988841"/>
          <a:ext cx="9902890" cy="3672409"/>
        </p:xfrm>
        <a:graphic>
          <a:graphicData uri="http://schemas.openxmlformats.org/drawingml/2006/table">
            <a:tbl>
              <a:tblPr firstRow="1" bandRow="1">
                <a:tableStyleId>{5C22544A-7EE6-4342-B048-85BDC9FD1C3A}</a:tableStyleId>
              </a:tblPr>
              <a:tblGrid>
                <a:gridCol w="4398093">
                  <a:extLst>
                    <a:ext uri="{9D8B030D-6E8A-4147-A177-3AD203B41FA5}">
                      <a16:colId xmlns:a16="http://schemas.microsoft.com/office/drawing/2014/main" xmlns="" val="20000"/>
                    </a:ext>
                  </a:extLst>
                </a:gridCol>
                <a:gridCol w="1936873">
                  <a:extLst>
                    <a:ext uri="{9D8B030D-6E8A-4147-A177-3AD203B41FA5}">
                      <a16:colId xmlns:a16="http://schemas.microsoft.com/office/drawing/2014/main" xmlns="" val="20001"/>
                    </a:ext>
                  </a:extLst>
                </a:gridCol>
                <a:gridCol w="2038813">
                  <a:extLst>
                    <a:ext uri="{9D8B030D-6E8A-4147-A177-3AD203B41FA5}">
                      <a16:colId xmlns:a16="http://schemas.microsoft.com/office/drawing/2014/main" xmlns="" val="20002"/>
                    </a:ext>
                  </a:extLst>
                </a:gridCol>
                <a:gridCol w="1529111">
                  <a:extLst>
                    <a:ext uri="{9D8B030D-6E8A-4147-A177-3AD203B41FA5}">
                      <a16:colId xmlns:a16="http://schemas.microsoft.com/office/drawing/2014/main" xmlns="" val="20003"/>
                    </a:ext>
                  </a:extLst>
                </a:gridCol>
              </a:tblGrid>
              <a:tr h="420857">
                <a:tc>
                  <a:txBody>
                    <a:bodyPr/>
                    <a:lstStyle/>
                    <a:p>
                      <a:endParaRPr lang="en-GB" dirty="0"/>
                    </a:p>
                  </a:txBody>
                  <a:tcPr marL="121920" marR="121920"/>
                </a:tc>
                <a:tc>
                  <a:txBody>
                    <a:bodyPr/>
                    <a:lstStyle/>
                    <a:p>
                      <a:r>
                        <a:rPr lang="en-GB" dirty="0"/>
                        <a:t>1990</a:t>
                      </a:r>
                    </a:p>
                  </a:txBody>
                  <a:tcPr marL="121920" marR="121920"/>
                </a:tc>
                <a:tc>
                  <a:txBody>
                    <a:bodyPr/>
                    <a:lstStyle/>
                    <a:p>
                      <a:r>
                        <a:rPr lang="en-GB" dirty="0"/>
                        <a:t>2000</a:t>
                      </a:r>
                    </a:p>
                  </a:txBody>
                  <a:tcPr marL="121920" marR="121920"/>
                </a:tc>
                <a:tc>
                  <a:txBody>
                    <a:bodyPr/>
                    <a:lstStyle/>
                    <a:p>
                      <a:r>
                        <a:rPr lang="en-GB" dirty="0"/>
                        <a:t>2015</a:t>
                      </a:r>
                    </a:p>
                  </a:txBody>
                  <a:tcPr marL="121920" marR="121920"/>
                </a:tc>
                <a:extLst>
                  <a:ext uri="{0D108BD9-81ED-4DB2-BD59-A6C34878D82A}">
                    <a16:rowId xmlns:a16="http://schemas.microsoft.com/office/drawing/2014/main" xmlns="" val="10000"/>
                  </a:ext>
                </a:extLst>
              </a:tr>
              <a:tr h="420857">
                <a:tc>
                  <a:txBody>
                    <a:bodyPr/>
                    <a:lstStyle/>
                    <a:p>
                      <a:pPr algn="ctr"/>
                      <a:r>
                        <a:rPr lang="en-GB" b="1" dirty="0"/>
                        <a:t>Early Years</a:t>
                      </a:r>
                    </a:p>
                  </a:txBody>
                  <a:tcPr marL="121920" marR="121920"/>
                </a:tc>
                <a:tc>
                  <a:txBody>
                    <a:bodyPr/>
                    <a:lstStyle/>
                    <a:p>
                      <a:pPr algn="ctr" fontAlgn="b"/>
                      <a:r>
                        <a:rPr lang="en-GB" sz="1800" b="1" kern="1200" dirty="0">
                          <a:solidFill>
                            <a:schemeClr val="dk1"/>
                          </a:solidFill>
                          <a:latin typeface="+mn-lt"/>
                          <a:ea typeface="+mn-ea"/>
                          <a:cs typeface="+mn-cs"/>
                        </a:rPr>
                        <a:t>n/a</a:t>
                      </a:r>
                    </a:p>
                  </a:txBody>
                  <a:tcPr marL="0" marR="0" marT="0" marB="0" anchor="b"/>
                </a:tc>
                <a:tc>
                  <a:txBody>
                    <a:bodyPr/>
                    <a:lstStyle/>
                    <a:p>
                      <a:pPr algn="ctr" fontAlgn="b"/>
                      <a:r>
                        <a:rPr lang="en-GB" sz="1800" b="1" kern="1200" dirty="0">
                          <a:solidFill>
                            <a:schemeClr val="dk1"/>
                          </a:solidFill>
                          <a:latin typeface="+mn-lt"/>
                          <a:ea typeface="+mn-ea"/>
                          <a:cs typeface="+mn-cs"/>
                        </a:rPr>
                        <a:t>£1,287</a:t>
                      </a:r>
                    </a:p>
                  </a:txBody>
                  <a:tcPr marL="0" marR="0" marT="0" marB="0" anchor="b"/>
                </a:tc>
                <a:tc>
                  <a:txBody>
                    <a:bodyPr/>
                    <a:lstStyle/>
                    <a:p>
                      <a:pPr algn="ctr" fontAlgn="b"/>
                      <a:r>
                        <a:rPr lang="en-GB" sz="1800" b="1" kern="1200" dirty="0">
                          <a:solidFill>
                            <a:schemeClr val="dk1"/>
                          </a:solidFill>
                          <a:latin typeface="+mn-lt"/>
                          <a:ea typeface="+mn-ea"/>
                          <a:cs typeface="+mn-cs"/>
                        </a:rPr>
                        <a:t>£1,765</a:t>
                      </a:r>
                    </a:p>
                  </a:txBody>
                  <a:tcPr marL="0" marR="0" marT="0" marB="0" anchor="b"/>
                </a:tc>
                <a:extLst>
                  <a:ext uri="{0D108BD9-81ED-4DB2-BD59-A6C34878D82A}">
                    <a16:rowId xmlns:a16="http://schemas.microsoft.com/office/drawing/2014/main" xmlns="" val="10001"/>
                  </a:ext>
                </a:extLst>
              </a:tr>
              <a:tr h="420857">
                <a:tc>
                  <a:txBody>
                    <a:bodyPr/>
                    <a:lstStyle/>
                    <a:p>
                      <a:pPr algn="ctr"/>
                      <a:r>
                        <a:rPr lang="en-GB" b="1" dirty="0"/>
                        <a:t>Primary School</a:t>
                      </a:r>
                    </a:p>
                  </a:txBody>
                  <a:tcPr marL="121920" marR="121920"/>
                </a:tc>
                <a:tc>
                  <a:txBody>
                    <a:bodyPr/>
                    <a:lstStyle/>
                    <a:p>
                      <a:pPr algn="ctr" fontAlgn="b"/>
                      <a:r>
                        <a:rPr lang="en-GB" sz="1800" b="1" kern="1200" dirty="0">
                          <a:solidFill>
                            <a:schemeClr val="dk1"/>
                          </a:solidFill>
                          <a:latin typeface="+mn-lt"/>
                          <a:ea typeface="+mn-ea"/>
                          <a:cs typeface="+mn-cs"/>
                        </a:rPr>
                        <a:t>£2,081</a:t>
                      </a:r>
                    </a:p>
                  </a:txBody>
                  <a:tcPr marL="0" marR="0" marT="0" marB="0" anchor="b"/>
                </a:tc>
                <a:tc>
                  <a:txBody>
                    <a:bodyPr/>
                    <a:lstStyle/>
                    <a:p>
                      <a:pPr algn="ctr" fontAlgn="b"/>
                      <a:r>
                        <a:rPr lang="en-GB" sz="1800" b="1" kern="1200" dirty="0">
                          <a:solidFill>
                            <a:schemeClr val="dk1"/>
                          </a:solidFill>
                          <a:latin typeface="+mn-lt"/>
                          <a:ea typeface="+mn-ea"/>
                          <a:cs typeface="+mn-cs"/>
                        </a:rPr>
                        <a:t>£2,943</a:t>
                      </a:r>
                    </a:p>
                  </a:txBody>
                  <a:tcPr marL="0" marR="0" marT="0" marB="0" anchor="b"/>
                </a:tc>
                <a:tc>
                  <a:txBody>
                    <a:bodyPr/>
                    <a:lstStyle/>
                    <a:p>
                      <a:pPr algn="ctr" fontAlgn="b"/>
                      <a:r>
                        <a:rPr lang="en-GB" sz="1800" b="1" kern="1200" dirty="0">
                          <a:solidFill>
                            <a:schemeClr val="dk1"/>
                          </a:solidFill>
                          <a:latin typeface="+mn-lt"/>
                          <a:ea typeface="+mn-ea"/>
                          <a:cs typeface="+mn-cs"/>
                        </a:rPr>
                        <a:t>£4,871</a:t>
                      </a:r>
                    </a:p>
                  </a:txBody>
                  <a:tcPr marL="0" marR="0" marT="0" marB="0" anchor="b"/>
                </a:tc>
                <a:extLst>
                  <a:ext uri="{0D108BD9-81ED-4DB2-BD59-A6C34878D82A}">
                    <a16:rowId xmlns:a16="http://schemas.microsoft.com/office/drawing/2014/main" xmlns="" val="10002"/>
                  </a:ext>
                </a:extLst>
              </a:tr>
              <a:tr h="420857">
                <a:tc>
                  <a:txBody>
                    <a:bodyPr/>
                    <a:lstStyle/>
                    <a:p>
                      <a:pPr algn="ctr"/>
                      <a:r>
                        <a:rPr lang="en-GB" b="1" dirty="0"/>
                        <a:t>Secondary School</a:t>
                      </a:r>
                    </a:p>
                  </a:txBody>
                  <a:tcPr marL="121920" marR="121920"/>
                </a:tc>
                <a:tc>
                  <a:txBody>
                    <a:bodyPr/>
                    <a:lstStyle/>
                    <a:p>
                      <a:pPr algn="ctr" fontAlgn="b"/>
                      <a:r>
                        <a:rPr lang="en-GB" sz="1800" b="1" kern="1200" dirty="0">
                          <a:solidFill>
                            <a:schemeClr val="dk1"/>
                          </a:solidFill>
                          <a:latin typeface="+mn-lt"/>
                          <a:ea typeface="+mn-ea"/>
                          <a:cs typeface="+mn-cs"/>
                        </a:rPr>
                        <a:t>£3,458</a:t>
                      </a:r>
                    </a:p>
                  </a:txBody>
                  <a:tcPr marL="0" marR="0" marT="0" marB="0" anchor="b"/>
                </a:tc>
                <a:tc>
                  <a:txBody>
                    <a:bodyPr/>
                    <a:lstStyle/>
                    <a:p>
                      <a:pPr algn="ctr" fontAlgn="b"/>
                      <a:r>
                        <a:rPr lang="en-GB" sz="1800" b="1" kern="1200" dirty="0">
                          <a:solidFill>
                            <a:schemeClr val="dk1"/>
                          </a:solidFill>
                          <a:latin typeface="+mn-lt"/>
                          <a:ea typeface="+mn-ea"/>
                          <a:cs typeface="+mn-cs"/>
                        </a:rPr>
                        <a:t>£3,821</a:t>
                      </a:r>
                    </a:p>
                  </a:txBody>
                  <a:tcPr marL="0" marR="0" marT="0" marB="0" anchor="b"/>
                </a:tc>
                <a:tc>
                  <a:txBody>
                    <a:bodyPr/>
                    <a:lstStyle/>
                    <a:p>
                      <a:pPr algn="ctr" fontAlgn="b"/>
                      <a:r>
                        <a:rPr lang="en-GB" sz="1800" b="1" kern="1200" dirty="0">
                          <a:solidFill>
                            <a:schemeClr val="dk1"/>
                          </a:solidFill>
                          <a:latin typeface="+mn-lt"/>
                          <a:ea typeface="+mn-ea"/>
                          <a:cs typeface="+mn-cs"/>
                        </a:rPr>
                        <a:t>£6,318</a:t>
                      </a:r>
                    </a:p>
                  </a:txBody>
                  <a:tcPr marL="0" marR="0" marT="0" marB="0" anchor="b"/>
                </a:tc>
                <a:extLst>
                  <a:ext uri="{0D108BD9-81ED-4DB2-BD59-A6C34878D82A}">
                    <a16:rowId xmlns:a16="http://schemas.microsoft.com/office/drawing/2014/main" xmlns="" val="10003"/>
                  </a:ext>
                </a:extLst>
              </a:tr>
              <a:tr h="726410">
                <a:tc>
                  <a:txBody>
                    <a:bodyPr/>
                    <a:lstStyle/>
                    <a:p>
                      <a:pPr algn="ctr"/>
                      <a:r>
                        <a:rPr lang="en-GB" b="1" dirty="0"/>
                        <a:t>Further</a:t>
                      </a:r>
                      <a:r>
                        <a:rPr lang="en-GB" b="1" baseline="0" dirty="0"/>
                        <a:t> Education (16-18) / School Sixth Form</a:t>
                      </a:r>
                      <a:endParaRPr lang="en-GB" b="1" dirty="0"/>
                    </a:p>
                  </a:txBody>
                  <a:tcPr marL="121920" marR="121920"/>
                </a:tc>
                <a:tc>
                  <a:txBody>
                    <a:bodyPr/>
                    <a:lstStyle/>
                    <a:p>
                      <a:pPr algn="ctr" fontAlgn="b"/>
                      <a:r>
                        <a:rPr lang="en-GB" sz="1800" b="1" kern="1200" dirty="0">
                          <a:solidFill>
                            <a:schemeClr val="dk1"/>
                          </a:solidFill>
                          <a:latin typeface="+mn-lt"/>
                          <a:ea typeface="+mn-ea"/>
                          <a:cs typeface="+mn-cs"/>
                        </a:rPr>
                        <a:t>£4,935</a:t>
                      </a:r>
                    </a:p>
                  </a:txBody>
                  <a:tcPr marL="0" marR="0" marT="0" marB="0" anchor="b"/>
                </a:tc>
                <a:tc>
                  <a:txBody>
                    <a:bodyPr/>
                    <a:lstStyle/>
                    <a:p>
                      <a:pPr algn="ctr" fontAlgn="b"/>
                      <a:r>
                        <a:rPr lang="en-GB" sz="1800" b="1" kern="1200" dirty="0">
                          <a:solidFill>
                            <a:schemeClr val="dk1"/>
                          </a:solidFill>
                          <a:latin typeface="+mn-lt"/>
                          <a:ea typeface="+mn-ea"/>
                          <a:cs typeface="+mn-cs"/>
                        </a:rPr>
                        <a:t>£4,371</a:t>
                      </a:r>
                    </a:p>
                  </a:txBody>
                  <a:tcPr marL="0" marR="0" marT="0" marB="0" anchor="b"/>
                </a:tc>
                <a:tc>
                  <a:txBody>
                    <a:bodyPr/>
                    <a:lstStyle/>
                    <a:p>
                      <a:pPr algn="ctr" fontAlgn="b"/>
                      <a:r>
                        <a:rPr lang="en-GB" sz="1800" b="1" kern="1200" dirty="0">
                          <a:solidFill>
                            <a:schemeClr val="dk1"/>
                          </a:solidFill>
                          <a:latin typeface="+mn-lt"/>
                          <a:ea typeface="+mn-ea"/>
                          <a:cs typeface="+mn-cs"/>
                        </a:rPr>
                        <a:t>£5,638</a:t>
                      </a:r>
                    </a:p>
                  </a:txBody>
                  <a:tcPr marL="0" marR="0" marT="0" marB="0" anchor="b"/>
                </a:tc>
                <a:extLst>
                  <a:ext uri="{0D108BD9-81ED-4DB2-BD59-A6C34878D82A}">
                    <a16:rowId xmlns:a16="http://schemas.microsoft.com/office/drawing/2014/main" xmlns="" val="10004"/>
                  </a:ext>
                </a:extLst>
              </a:tr>
              <a:tr h="420857">
                <a:tc>
                  <a:txBody>
                    <a:bodyPr/>
                    <a:lstStyle/>
                    <a:p>
                      <a:pPr algn="ctr"/>
                      <a:r>
                        <a:rPr lang="en-GB" b="1" dirty="0"/>
                        <a:t>Higher Education</a:t>
                      </a:r>
                    </a:p>
                  </a:txBody>
                  <a:tcPr marL="121920" marR="121920"/>
                </a:tc>
                <a:tc>
                  <a:txBody>
                    <a:bodyPr/>
                    <a:lstStyle/>
                    <a:p>
                      <a:pPr algn="ctr" fontAlgn="b"/>
                      <a:r>
                        <a:rPr lang="en-GB" sz="1800" b="1" kern="1200" dirty="0">
                          <a:solidFill>
                            <a:schemeClr val="dk1"/>
                          </a:solidFill>
                          <a:latin typeface="+mn-lt"/>
                          <a:ea typeface="+mn-ea"/>
                          <a:cs typeface="+mn-cs"/>
                        </a:rPr>
                        <a:t>£5,912</a:t>
                      </a:r>
                    </a:p>
                  </a:txBody>
                  <a:tcPr marL="0" marR="0" marT="0" marB="0" anchor="b"/>
                </a:tc>
                <a:tc>
                  <a:txBody>
                    <a:bodyPr/>
                    <a:lstStyle/>
                    <a:p>
                      <a:pPr algn="ctr" fontAlgn="b"/>
                      <a:r>
                        <a:rPr lang="en-GB" sz="1800" b="1" kern="1200" dirty="0">
                          <a:solidFill>
                            <a:schemeClr val="dk1"/>
                          </a:solidFill>
                          <a:latin typeface="+mn-lt"/>
                          <a:ea typeface="+mn-ea"/>
                          <a:cs typeface="+mn-cs"/>
                        </a:rPr>
                        <a:t>£5,795</a:t>
                      </a:r>
                    </a:p>
                  </a:txBody>
                  <a:tcPr marL="0" marR="0" marT="0" marB="0" anchor="b"/>
                </a:tc>
                <a:tc>
                  <a:txBody>
                    <a:bodyPr/>
                    <a:lstStyle/>
                    <a:p>
                      <a:pPr algn="ctr" fontAlgn="b"/>
                      <a:r>
                        <a:rPr lang="en-GB" sz="1800" b="1" kern="1200" dirty="0">
                          <a:solidFill>
                            <a:schemeClr val="dk1"/>
                          </a:solidFill>
                          <a:latin typeface="+mn-lt"/>
                          <a:ea typeface="+mn-ea"/>
                          <a:cs typeface="+mn-cs"/>
                        </a:rPr>
                        <a:t>£9,250</a:t>
                      </a:r>
                    </a:p>
                  </a:txBody>
                  <a:tcPr marL="0" marR="0" marT="0" marB="0" anchor="b"/>
                </a:tc>
                <a:extLst>
                  <a:ext uri="{0D108BD9-81ED-4DB2-BD59-A6C34878D82A}">
                    <a16:rowId xmlns:a16="http://schemas.microsoft.com/office/drawing/2014/main" xmlns="" val="10005"/>
                  </a:ext>
                </a:extLst>
              </a:tr>
              <a:tr h="420857">
                <a:tc>
                  <a:txBody>
                    <a:bodyPr/>
                    <a:lstStyle/>
                    <a:p>
                      <a:pPr algn="ctr"/>
                      <a:r>
                        <a:rPr lang="en-GB" dirty="0"/>
                        <a:t>Teaching</a:t>
                      </a:r>
                      <a:r>
                        <a:rPr lang="en-GB" baseline="0" dirty="0"/>
                        <a:t> Grant</a:t>
                      </a:r>
                      <a:endParaRPr lang="en-GB" dirty="0"/>
                    </a:p>
                  </a:txBody>
                  <a:tcPr marL="121920" marR="121920"/>
                </a:tc>
                <a:tc>
                  <a:txBody>
                    <a:bodyPr/>
                    <a:lstStyle/>
                    <a:p>
                      <a:pPr algn="ctr" fontAlgn="b"/>
                      <a:r>
                        <a:rPr lang="en-GB" sz="1800" b="0" kern="1200" dirty="0">
                          <a:solidFill>
                            <a:schemeClr val="dk1"/>
                          </a:solidFill>
                          <a:latin typeface="+mn-lt"/>
                          <a:ea typeface="+mn-ea"/>
                          <a:cs typeface="+mn-cs"/>
                        </a:rPr>
                        <a:t>£5,912</a:t>
                      </a:r>
                    </a:p>
                  </a:txBody>
                  <a:tcPr marL="0" marR="0" marT="0" marB="0" anchor="b"/>
                </a:tc>
                <a:tc>
                  <a:txBody>
                    <a:bodyPr/>
                    <a:lstStyle/>
                    <a:p>
                      <a:pPr algn="ctr" fontAlgn="b"/>
                      <a:r>
                        <a:rPr lang="en-GB" sz="1800" b="0" kern="1200" dirty="0">
                          <a:solidFill>
                            <a:schemeClr val="dk1"/>
                          </a:solidFill>
                          <a:latin typeface="+mn-lt"/>
                          <a:ea typeface="+mn-ea"/>
                          <a:cs typeface="+mn-cs"/>
                        </a:rPr>
                        <a:t>£4,338</a:t>
                      </a:r>
                    </a:p>
                  </a:txBody>
                  <a:tcPr marL="0" marR="0" marT="0" marB="0" anchor="b"/>
                </a:tc>
                <a:tc>
                  <a:txBody>
                    <a:bodyPr/>
                    <a:lstStyle/>
                    <a:p>
                      <a:pPr algn="ctr" fontAlgn="b"/>
                      <a:r>
                        <a:rPr lang="en-GB" sz="1800" b="0" kern="1200" dirty="0">
                          <a:solidFill>
                            <a:schemeClr val="dk1"/>
                          </a:solidFill>
                          <a:latin typeface="+mn-lt"/>
                          <a:ea typeface="+mn-ea"/>
                          <a:cs typeface="+mn-cs"/>
                        </a:rPr>
                        <a:t>£857</a:t>
                      </a:r>
                    </a:p>
                  </a:txBody>
                  <a:tcPr marL="0" marR="0" marT="0" marB="0" anchor="b"/>
                </a:tc>
                <a:extLst>
                  <a:ext uri="{0D108BD9-81ED-4DB2-BD59-A6C34878D82A}">
                    <a16:rowId xmlns:a16="http://schemas.microsoft.com/office/drawing/2014/main" xmlns="" val="10006"/>
                  </a:ext>
                </a:extLst>
              </a:tr>
              <a:tr h="420857">
                <a:tc>
                  <a:txBody>
                    <a:bodyPr/>
                    <a:lstStyle/>
                    <a:p>
                      <a:pPr algn="ctr"/>
                      <a:r>
                        <a:rPr lang="en-GB" dirty="0"/>
                        <a:t>Fee</a:t>
                      </a:r>
                      <a:r>
                        <a:rPr lang="en-GB" baseline="0" dirty="0"/>
                        <a:t> income</a:t>
                      </a:r>
                      <a:endParaRPr lang="en-GB" dirty="0"/>
                    </a:p>
                  </a:txBody>
                  <a:tcPr marL="121920" marR="121920"/>
                </a:tc>
                <a:tc>
                  <a:txBody>
                    <a:bodyPr/>
                    <a:lstStyle/>
                    <a:p>
                      <a:pPr algn="ctr" fontAlgn="b"/>
                      <a:r>
                        <a:rPr lang="en-GB" sz="1800" b="0" kern="1200" dirty="0">
                          <a:solidFill>
                            <a:schemeClr val="dk1"/>
                          </a:solidFill>
                          <a:latin typeface="+mn-lt"/>
                          <a:ea typeface="+mn-ea"/>
                          <a:cs typeface="+mn-cs"/>
                        </a:rPr>
                        <a:t>£0</a:t>
                      </a:r>
                    </a:p>
                  </a:txBody>
                  <a:tcPr marL="0" marR="0" marT="0" marB="0" anchor="b"/>
                </a:tc>
                <a:tc>
                  <a:txBody>
                    <a:bodyPr/>
                    <a:lstStyle/>
                    <a:p>
                      <a:pPr algn="ctr" fontAlgn="b"/>
                      <a:r>
                        <a:rPr lang="en-GB" sz="1800" b="0" kern="1200" dirty="0">
                          <a:solidFill>
                            <a:schemeClr val="dk1"/>
                          </a:solidFill>
                          <a:latin typeface="+mn-lt"/>
                          <a:ea typeface="+mn-ea"/>
                          <a:cs typeface="+mn-cs"/>
                        </a:rPr>
                        <a:t>£1,457</a:t>
                      </a:r>
                    </a:p>
                  </a:txBody>
                  <a:tcPr marL="0" marR="0" marT="0" marB="0" anchor="b"/>
                </a:tc>
                <a:tc>
                  <a:txBody>
                    <a:bodyPr/>
                    <a:lstStyle/>
                    <a:p>
                      <a:pPr algn="ctr" fontAlgn="b"/>
                      <a:r>
                        <a:rPr lang="en-GB" sz="1800" b="0" kern="1200" dirty="0">
                          <a:solidFill>
                            <a:schemeClr val="dk1"/>
                          </a:solidFill>
                          <a:latin typeface="+mn-lt"/>
                          <a:ea typeface="+mn-ea"/>
                          <a:cs typeface="+mn-cs"/>
                        </a:rPr>
                        <a:t>£8,393</a:t>
                      </a:r>
                    </a:p>
                  </a:txBody>
                  <a:tcPr marL="0" marR="0" marT="0" marB="0" anchor="b"/>
                </a:tc>
                <a:extLst>
                  <a:ext uri="{0D108BD9-81ED-4DB2-BD59-A6C34878D82A}">
                    <a16:rowId xmlns:a16="http://schemas.microsoft.com/office/drawing/2014/main" xmlns="" val="10007"/>
                  </a:ext>
                </a:extLst>
              </a:tr>
            </a:tbl>
          </a:graphicData>
        </a:graphic>
      </p:graphicFrame>
      <p:sp>
        <p:nvSpPr>
          <p:cNvPr id="7" name="Slide Number Placeholder 3">
            <a:extLst>
              <a:ext uri="{FF2B5EF4-FFF2-40B4-BE49-F238E27FC236}">
                <a16:creationId xmlns:a16="http://schemas.microsoft.com/office/drawing/2014/main" xmlns="" id="{F7511363-7EC2-45DA-BFD6-AD2A2517E523}"/>
              </a:ext>
            </a:extLst>
          </p:cNvPr>
          <p:cNvSpPr>
            <a:spLocks noGrp="1"/>
          </p:cNvSpPr>
          <p:nvPr>
            <p:ph type="sldNum" sz="quarter" idx="12"/>
          </p:nvPr>
        </p:nvSpPr>
        <p:spPr>
          <a:xfrm>
            <a:off x="9448800" y="6531126"/>
            <a:ext cx="2743200" cy="365125"/>
          </a:xfrm>
        </p:spPr>
        <p:txBody>
          <a:bodyPr/>
          <a:lstStyle/>
          <a:p>
            <a:pPr defTabSz="457200"/>
            <a:fld id="{ED9DE18E-F2A3-4858-8433-156A7BE29166}" type="slidenum">
              <a:rPr lang="en-GB">
                <a:solidFill>
                  <a:prstClr val="white"/>
                </a:solidFill>
                <a:latin typeface="Calibri" panose="020F0502020204030204"/>
              </a:rPr>
              <a:pPr defTabSz="457200"/>
              <a:t>79</a:t>
            </a:fld>
            <a:endParaRPr lang="en-GB" dirty="0">
              <a:solidFill>
                <a:prstClr val="white"/>
              </a:solidFill>
              <a:latin typeface="Calibri" panose="020F0502020204030204"/>
            </a:endParaRPr>
          </a:p>
        </p:txBody>
      </p:sp>
    </p:spTree>
    <p:extLst>
      <p:ext uri="{BB962C8B-B14F-4D97-AF65-F5344CB8AC3E}">
        <p14:creationId xmlns:p14="http://schemas.microsoft.com/office/powerpoint/2010/main" val="2546627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xmlns="" id="{33FA0DAF-038B-4646-9CD8-94EE56388BF0}"/>
              </a:ext>
            </a:extLst>
          </p:cNvPr>
          <p:cNvGraphicFramePr>
            <a:graphicFrameLocks/>
          </p:cNvGraphicFramePr>
          <p:nvPr>
            <p:extLst/>
          </p:nvPr>
        </p:nvGraphicFramePr>
        <p:xfrm>
          <a:off x="1523999" y="2027352"/>
          <a:ext cx="9144000" cy="4836252"/>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xmlns="" id="{3A17F7B5-47A7-46C5-B034-8E6757300A3A}"/>
              </a:ext>
            </a:extLst>
          </p:cNvPr>
          <p:cNvSpPr>
            <a:spLocks noGrp="1"/>
          </p:cNvSpPr>
          <p:nvPr>
            <p:ph type="sldNum" sz="quarter" idx="12"/>
          </p:nvPr>
        </p:nvSpPr>
        <p:spPr/>
        <p:txBody>
          <a:bodyPr/>
          <a:lstStyle/>
          <a:p>
            <a:pPr defTabSz="457200"/>
            <a:fld id="{ED9DE18E-F2A3-4858-8433-156A7BE29166}" type="slidenum">
              <a:rPr lang="en-GB">
                <a:solidFill>
                  <a:prstClr val="white"/>
                </a:solidFill>
                <a:latin typeface="Calibri" panose="020F0502020204030204"/>
              </a:rPr>
              <a:pPr defTabSz="457200"/>
              <a:t>8</a:t>
            </a:fld>
            <a:endParaRPr lang="en-GB">
              <a:solidFill>
                <a:prstClr val="white"/>
              </a:solidFill>
              <a:latin typeface="Calibri" panose="020F0502020204030204"/>
            </a:endParaRPr>
          </a:p>
        </p:txBody>
      </p:sp>
      <p:sp>
        <p:nvSpPr>
          <p:cNvPr id="5" name="TextBox 4">
            <a:extLst>
              <a:ext uri="{FF2B5EF4-FFF2-40B4-BE49-F238E27FC236}">
                <a16:creationId xmlns:a16="http://schemas.microsoft.com/office/drawing/2014/main" xmlns="" id="{504F671E-B3BB-45B4-ACC3-DF0505AD0F36}"/>
              </a:ext>
            </a:extLst>
          </p:cNvPr>
          <p:cNvSpPr txBox="1"/>
          <p:nvPr/>
        </p:nvSpPr>
        <p:spPr>
          <a:xfrm>
            <a:off x="2066903" y="604842"/>
            <a:ext cx="5838092" cy="1200329"/>
          </a:xfrm>
          <a:prstGeom prst="rect">
            <a:avLst/>
          </a:prstGeom>
          <a:noFill/>
        </p:spPr>
        <p:txBody>
          <a:bodyPr wrap="square" rtlCol="0">
            <a:spAutoFit/>
          </a:bodyPr>
          <a:lstStyle/>
          <a:p>
            <a:pPr marL="285750" indent="-285750" defTabSz="457200">
              <a:buFont typeface="Arial" panose="020B0604020202020204" pitchFamily="34" charset="0"/>
              <a:buChar char="•"/>
            </a:pPr>
            <a:r>
              <a:rPr lang="en-GB" dirty="0">
                <a:solidFill>
                  <a:prstClr val="black"/>
                </a:solidFill>
                <a:latin typeface="Calibri" panose="020F0502020204030204"/>
              </a:rPr>
              <a:t>Only on income over £21K</a:t>
            </a:r>
          </a:p>
          <a:p>
            <a:pPr marL="285750" indent="-285750" defTabSz="457200">
              <a:buFont typeface="Arial" panose="020B0604020202020204" pitchFamily="34" charset="0"/>
              <a:buChar char="•"/>
            </a:pPr>
            <a:r>
              <a:rPr lang="en-GB" dirty="0">
                <a:solidFill>
                  <a:prstClr val="black"/>
                </a:solidFill>
                <a:latin typeface="Calibri" panose="020F0502020204030204"/>
              </a:rPr>
              <a:t>Residual written off after 30 years</a:t>
            </a:r>
          </a:p>
          <a:p>
            <a:pPr marL="285750" indent="-285750" defTabSz="457200">
              <a:buFont typeface="Arial" panose="020B0604020202020204" pitchFamily="34" charset="0"/>
              <a:buChar char="•"/>
            </a:pPr>
            <a:r>
              <a:rPr lang="en-GB" dirty="0">
                <a:solidFill>
                  <a:prstClr val="black"/>
                </a:solidFill>
                <a:latin typeface="Calibri" panose="020F0502020204030204"/>
              </a:rPr>
              <a:t>9% of that income</a:t>
            </a:r>
          </a:p>
          <a:p>
            <a:pPr marL="285750" indent="-285750" defTabSz="457200">
              <a:buFont typeface="Arial" panose="020B0604020202020204" pitchFamily="34" charset="0"/>
              <a:buChar char="•"/>
            </a:pPr>
            <a:r>
              <a:rPr lang="en-GB" dirty="0">
                <a:solidFill>
                  <a:prstClr val="black"/>
                </a:solidFill>
                <a:latin typeface="Calibri" panose="020F0502020204030204"/>
              </a:rPr>
              <a:t>Interest rate 0-3% real terms (RPI, dependent on income)</a:t>
            </a:r>
          </a:p>
        </p:txBody>
      </p:sp>
      <p:graphicFrame>
        <p:nvGraphicFramePr>
          <p:cNvPr id="7" name="Chart 6">
            <a:extLst>
              <a:ext uri="{FF2B5EF4-FFF2-40B4-BE49-F238E27FC236}">
                <a16:creationId xmlns:a16="http://schemas.microsoft.com/office/drawing/2014/main" xmlns="" id="{BDE1F2A7-5068-4252-A56B-0D96C83208B5}"/>
              </a:ext>
            </a:extLst>
          </p:cNvPr>
          <p:cNvGraphicFramePr>
            <a:graphicFrameLocks/>
          </p:cNvGraphicFramePr>
          <p:nvPr>
            <p:extLst/>
          </p:nvPr>
        </p:nvGraphicFramePr>
        <p:xfrm>
          <a:off x="1524000" y="2021748"/>
          <a:ext cx="9144000" cy="483625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xmlns="" id="{FB6099E8-6361-4B48-8F67-5F70C327182B}"/>
              </a:ext>
            </a:extLst>
          </p:cNvPr>
          <p:cNvSpPr txBox="1"/>
          <p:nvPr/>
        </p:nvSpPr>
        <p:spPr>
          <a:xfrm>
            <a:off x="2842036" y="1712837"/>
            <a:ext cx="6632164" cy="369332"/>
          </a:xfrm>
          <a:prstGeom prst="rect">
            <a:avLst/>
          </a:prstGeom>
          <a:noFill/>
        </p:spPr>
        <p:txBody>
          <a:bodyPr wrap="square" rtlCol="0">
            <a:spAutoFit/>
          </a:bodyPr>
          <a:lstStyle/>
          <a:p>
            <a:pPr defTabSz="457200"/>
            <a:r>
              <a:rPr lang="en-GB" b="1" dirty="0">
                <a:solidFill>
                  <a:prstClr val="black"/>
                </a:solidFill>
                <a:latin typeface="Calibri" panose="020F0502020204030204"/>
              </a:rPr>
              <a:t>Repayments over lifetime employment - illustrative graduate</a:t>
            </a:r>
          </a:p>
        </p:txBody>
      </p:sp>
      <p:graphicFrame>
        <p:nvGraphicFramePr>
          <p:cNvPr id="8" name="Chart 7">
            <a:extLst>
              <a:ext uri="{FF2B5EF4-FFF2-40B4-BE49-F238E27FC236}">
                <a16:creationId xmlns:a16="http://schemas.microsoft.com/office/drawing/2014/main" xmlns="" id="{60C4F144-5BBE-430E-BF98-2DF3CCCD02BD}"/>
              </a:ext>
            </a:extLst>
          </p:cNvPr>
          <p:cNvGraphicFramePr>
            <a:graphicFrameLocks/>
          </p:cNvGraphicFramePr>
          <p:nvPr>
            <p:extLst/>
          </p:nvPr>
        </p:nvGraphicFramePr>
        <p:xfrm>
          <a:off x="1523998" y="2029317"/>
          <a:ext cx="9144000" cy="4836252"/>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1">
            <a:extLst>
              <a:ext uri="{FF2B5EF4-FFF2-40B4-BE49-F238E27FC236}">
                <a16:creationId xmlns:a16="http://schemas.microsoft.com/office/drawing/2014/main" xmlns="" id="{3CBB022D-B9FB-490C-BD85-F8F03908BD1B}"/>
              </a:ext>
            </a:extLst>
          </p:cNvPr>
          <p:cNvSpPr>
            <a:spLocks noGrp="1"/>
          </p:cNvSpPr>
          <p:nvPr>
            <p:ph type="title"/>
          </p:nvPr>
        </p:nvSpPr>
        <p:spPr>
          <a:xfrm>
            <a:off x="1752600" y="-368913"/>
            <a:ext cx="7886700" cy="1325563"/>
          </a:xfrm>
        </p:spPr>
        <p:txBody>
          <a:bodyPr/>
          <a:lstStyle/>
          <a:p>
            <a:r>
              <a:rPr lang="en-GB" b="1" dirty="0">
                <a:solidFill>
                  <a:srgbClr val="11A08A"/>
                </a:solidFill>
              </a:rPr>
              <a:t>Loan terms: example</a:t>
            </a:r>
            <a:endParaRPr lang="en-GB" dirty="0"/>
          </a:p>
        </p:txBody>
      </p:sp>
      <p:sp>
        <p:nvSpPr>
          <p:cNvPr id="2" name="Rectangle 1">
            <a:extLst>
              <a:ext uri="{FF2B5EF4-FFF2-40B4-BE49-F238E27FC236}">
                <a16:creationId xmlns:a16="http://schemas.microsoft.com/office/drawing/2014/main" xmlns="" id="{8F10C4F1-7A96-4AA7-8E57-F1841730F632}"/>
              </a:ext>
            </a:extLst>
          </p:cNvPr>
          <p:cNvSpPr/>
          <p:nvPr/>
        </p:nvSpPr>
        <p:spPr>
          <a:xfrm>
            <a:off x="9474201" y="6605965"/>
            <a:ext cx="1109599" cy="215444"/>
          </a:xfrm>
          <a:prstGeom prst="rect">
            <a:avLst/>
          </a:prstGeom>
        </p:spPr>
        <p:txBody>
          <a:bodyPr wrap="none">
            <a:spAutoFit/>
          </a:bodyPr>
          <a:lstStyle/>
          <a:p>
            <a:pPr defTabSz="457200"/>
            <a:r>
              <a:rPr lang="en-GB" sz="800" dirty="0">
                <a:solidFill>
                  <a:prstClr val="black"/>
                </a:solidFill>
                <a:latin typeface="Calibri" panose="020F0502020204030204"/>
              </a:rPr>
              <a:t>Source: EPI modelling </a:t>
            </a:r>
          </a:p>
        </p:txBody>
      </p:sp>
      <p:pic>
        <p:nvPicPr>
          <p:cNvPr id="10" name="Picture 27" descr="C:\Users\local admin\Downloads\final-83-14-57-0.png">
            <a:extLst>
              <a:ext uri="{FF2B5EF4-FFF2-40B4-BE49-F238E27FC236}">
                <a16:creationId xmlns:a16="http://schemas.microsoft.com/office/drawing/2014/main" xmlns="" id="{648912B6-31B3-47CD-878F-DB60D833FE8E}"/>
              </a:ext>
            </a:extLst>
          </p:cNvPr>
          <p:cNvPicPr>
            <a:picLocks noChangeAspect="1"/>
          </p:cNvPicPr>
          <p:nvPr/>
        </p:nvPicPr>
        <p:blipFill>
          <a:blip r:embed="rId5"/>
          <a:srcRect/>
          <a:stretch>
            <a:fillRect/>
          </a:stretch>
        </p:blipFill>
        <p:spPr>
          <a:xfrm>
            <a:off x="10575835" y="90492"/>
            <a:ext cx="1616165" cy="763459"/>
          </a:xfrm>
          <a:prstGeom prst="rect">
            <a:avLst/>
          </a:prstGeom>
          <a:noFill/>
          <a:ln cap="flat">
            <a:noFill/>
          </a:ln>
        </p:spPr>
      </p:pic>
    </p:spTree>
    <p:extLst>
      <p:ext uri="{BB962C8B-B14F-4D97-AF65-F5344CB8AC3E}">
        <p14:creationId xmlns:p14="http://schemas.microsoft.com/office/powerpoint/2010/main" val="293897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chart seriesIdx="0" categoryIdx="-4" bldStep="series"/>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graphicEl>
                                              <a:chart seriesIdx="1" categoryIdx="-4" bldStep="series"/>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7" grpId="0">
        <p:bldAsOne/>
      </p:bldGraphic>
      <p:bldGraphic spid="8" grpId="0" uiExpand="1">
        <p:bldSub>
          <a:bldChart bld="series"/>
        </p:bldSub>
      </p:bldGraphic>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0C400F7-B1AC-4094-A486-22FFA41058D6}"/>
              </a:ext>
            </a:extLst>
          </p:cNvPr>
          <p:cNvSpPr/>
          <p:nvPr/>
        </p:nvSpPr>
        <p:spPr>
          <a:xfrm>
            <a:off x="0" y="6473169"/>
            <a:ext cx="12192000" cy="384831"/>
          </a:xfrm>
          <a:prstGeom prst="rect">
            <a:avLst/>
          </a:prstGeom>
          <a:solidFill>
            <a:srgbClr val="11A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6" name="TextBox 5">
            <a:extLst>
              <a:ext uri="{FF2B5EF4-FFF2-40B4-BE49-F238E27FC236}">
                <a16:creationId xmlns:a16="http://schemas.microsoft.com/office/drawing/2014/main" xmlns="" id="{2883475F-B159-4373-80FC-31FE3E0F7E38}"/>
              </a:ext>
            </a:extLst>
          </p:cNvPr>
          <p:cNvSpPr txBox="1"/>
          <p:nvPr/>
        </p:nvSpPr>
        <p:spPr>
          <a:xfrm>
            <a:off x="-618414" y="230404"/>
            <a:ext cx="11503750" cy="861774"/>
          </a:xfrm>
          <a:prstGeom prst="rect">
            <a:avLst/>
          </a:prstGeom>
          <a:noFill/>
        </p:spPr>
        <p:txBody>
          <a:bodyPr wrap="square" rtlCol="0">
            <a:spAutoFit/>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8080"/>
                </a:solidFill>
                <a:effectLst/>
                <a:uLnTx/>
                <a:uFillTx/>
                <a:latin typeface="Calibri"/>
                <a:ea typeface="+mn-ea"/>
                <a:cs typeface="+mn-cs"/>
              </a:rPr>
              <a:t>UK tertiary spending high compared with other countries, and high compared with school spending</a:t>
            </a:r>
          </a:p>
        </p:txBody>
      </p:sp>
      <p:pic>
        <p:nvPicPr>
          <p:cNvPr id="28" name="Picture 27" descr="C:\Users\local admin\Downloads\final-83-14-57-0.png">
            <a:extLst>
              <a:ext uri="{FF2B5EF4-FFF2-40B4-BE49-F238E27FC236}">
                <a16:creationId xmlns:a16="http://schemas.microsoft.com/office/drawing/2014/main" xmlns="" id="{4FF83E6A-3765-46A0-A741-B790FEB5B1C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5992" y="87200"/>
            <a:ext cx="1616169" cy="763461"/>
          </a:xfrm>
          <a:prstGeom prst="rect">
            <a:avLst/>
          </a:prstGeom>
          <a:noFill/>
          <a:ln>
            <a:noFill/>
          </a:ln>
        </p:spPr>
      </p:pic>
      <p:graphicFrame>
        <p:nvGraphicFramePr>
          <p:cNvPr id="8" name="Content Placeholder 4"/>
          <p:cNvGraphicFramePr>
            <a:graphicFrameLocks/>
          </p:cNvGraphicFramePr>
          <p:nvPr/>
        </p:nvGraphicFramePr>
        <p:xfrm>
          <a:off x="322218" y="1417321"/>
          <a:ext cx="109728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1741552" y="5753663"/>
            <a:ext cx="921702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Sources and Notes: OECD Education at  Glance 2017; Tertiary spending excludes R&amp;D activities; Includes both private and public spending</a:t>
            </a:r>
          </a:p>
        </p:txBody>
      </p:sp>
      <p:sp>
        <p:nvSpPr>
          <p:cNvPr id="7" name="Slide Number Placeholder 3">
            <a:extLst>
              <a:ext uri="{FF2B5EF4-FFF2-40B4-BE49-F238E27FC236}">
                <a16:creationId xmlns:a16="http://schemas.microsoft.com/office/drawing/2014/main" xmlns="" id="{148F3350-3A71-4645-BA50-E42B156C1F94}"/>
              </a:ext>
            </a:extLst>
          </p:cNvPr>
          <p:cNvSpPr>
            <a:spLocks noGrp="1"/>
          </p:cNvSpPr>
          <p:nvPr>
            <p:ph type="sldNum" sz="quarter" idx="12"/>
          </p:nvPr>
        </p:nvSpPr>
        <p:spPr>
          <a:xfrm>
            <a:off x="9448800" y="6531126"/>
            <a:ext cx="2743200" cy="365125"/>
          </a:xfrm>
        </p:spPr>
        <p:txBody>
          <a:bodyPr/>
          <a:lstStyle/>
          <a:p>
            <a:pPr defTabSz="457200"/>
            <a:fld id="{ED9DE18E-F2A3-4858-8433-156A7BE29166}" type="slidenum">
              <a:rPr lang="en-GB">
                <a:solidFill>
                  <a:prstClr val="white"/>
                </a:solidFill>
                <a:latin typeface="Calibri" panose="020F0502020204030204"/>
              </a:rPr>
              <a:pPr defTabSz="457200"/>
              <a:t>80</a:t>
            </a:fld>
            <a:endParaRPr lang="en-GB" dirty="0">
              <a:solidFill>
                <a:prstClr val="white"/>
              </a:solidFill>
              <a:latin typeface="Calibri" panose="020F0502020204030204"/>
            </a:endParaRPr>
          </a:p>
        </p:txBody>
      </p:sp>
    </p:spTree>
    <p:extLst>
      <p:ext uri="{BB962C8B-B14F-4D97-AF65-F5344CB8AC3E}">
        <p14:creationId xmlns:p14="http://schemas.microsoft.com/office/powerpoint/2010/main" val="18599895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0C400F7-B1AC-4094-A486-22FFA41058D6}"/>
              </a:ext>
            </a:extLst>
          </p:cNvPr>
          <p:cNvSpPr/>
          <p:nvPr/>
        </p:nvSpPr>
        <p:spPr>
          <a:xfrm>
            <a:off x="0" y="6473169"/>
            <a:ext cx="12192000" cy="384831"/>
          </a:xfrm>
          <a:prstGeom prst="rect">
            <a:avLst/>
          </a:prstGeom>
          <a:solidFill>
            <a:srgbClr val="11A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6" name="TextBox 5">
            <a:extLst>
              <a:ext uri="{FF2B5EF4-FFF2-40B4-BE49-F238E27FC236}">
                <a16:creationId xmlns:a16="http://schemas.microsoft.com/office/drawing/2014/main" xmlns="" id="{2883475F-B159-4373-80FC-31FE3E0F7E38}"/>
              </a:ext>
            </a:extLst>
          </p:cNvPr>
          <p:cNvSpPr txBox="1"/>
          <p:nvPr/>
        </p:nvSpPr>
        <p:spPr>
          <a:xfrm>
            <a:off x="-618414" y="230404"/>
            <a:ext cx="11503750" cy="477054"/>
          </a:xfrm>
          <a:prstGeom prst="rect">
            <a:avLst/>
          </a:prstGeom>
          <a:noFill/>
        </p:spPr>
        <p:txBody>
          <a:bodyPr wrap="square" rtlCol="0">
            <a:spAutoFit/>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8080"/>
                </a:solidFill>
                <a:effectLst/>
                <a:uLnTx/>
                <a:uFillTx/>
                <a:latin typeface="Calibri"/>
                <a:ea typeface="+mn-ea"/>
                <a:cs typeface="+mn-cs"/>
              </a:rPr>
              <a:t>Overall Summary </a:t>
            </a:r>
          </a:p>
        </p:txBody>
      </p:sp>
      <p:sp>
        <p:nvSpPr>
          <p:cNvPr id="13" name="TextBox 12">
            <a:extLst>
              <a:ext uri="{FF2B5EF4-FFF2-40B4-BE49-F238E27FC236}">
                <a16:creationId xmlns:a16="http://schemas.microsoft.com/office/drawing/2014/main" xmlns="" id="{577DD3C2-E829-4782-B430-40C561BDFB08}"/>
              </a:ext>
            </a:extLst>
          </p:cNvPr>
          <p:cNvSpPr txBox="1"/>
          <p:nvPr/>
        </p:nvSpPr>
        <p:spPr>
          <a:xfrm>
            <a:off x="452488" y="833047"/>
            <a:ext cx="10389684" cy="4293483"/>
          </a:xfrm>
          <a:prstGeom prst="rect">
            <a:avLst/>
          </a:prstGeom>
          <a:noFill/>
        </p:spPr>
        <p:txBody>
          <a:bodyPr wrap="square" rtlCol="0">
            <a:spAutoFit/>
          </a:bodyPr>
          <a:lstStyle/>
          <a:p>
            <a:pPr marL="0" marR="0" lvl="0" indent="0" algn="l" defTabSz="914400" rtl="0" eaLnBrk="1" fontAlgn="auto" latinLnBrk="0" hangingPunct="1">
              <a:lnSpc>
                <a:spcPct val="114000"/>
              </a:lnSpc>
              <a:spcBef>
                <a:spcPts val="0"/>
              </a:spcBef>
              <a:spcAft>
                <a:spcPts val="60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14000"/>
              </a:lnSpc>
              <a:spcBef>
                <a:spcPts val="0"/>
              </a:spcBef>
              <a:spcAft>
                <a:spcPts val="600"/>
              </a:spcAft>
              <a:buClr>
                <a:srgbClr val="00A08A"/>
              </a:buClr>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Good case for high levels of participation in HE</a:t>
            </a:r>
          </a:p>
          <a:p>
            <a:pPr marL="285750" marR="0" lvl="0" indent="-285750" algn="l" defTabSz="914400" rtl="0" eaLnBrk="1" fontAlgn="auto" latinLnBrk="0" hangingPunct="1">
              <a:lnSpc>
                <a:spcPct val="114000"/>
              </a:lnSpc>
              <a:spcBef>
                <a:spcPts val="0"/>
              </a:spcBef>
              <a:spcAft>
                <a:spcPts val="600"/>
              </a:spcAft>
              <a:buClr>
                <a:srgbClr val="00A08A"/>
              </a:buClr>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But is HE still best option for marginal learner?</a:t>
            </a:r>
          </a:p>
          <a:p>
            <a:pPr marL="285750" marR="0" lvl="0" indent="-285750" algn="l" defTabSz="914400" rtl="0" eaLnBrk="1" fontAlgn="auto" latinLnBrk="0" hangingPunct="1">
              <a:lnSpc>
                <a:spcPct val="114000"/>
              </a:lnSpc>
              <a:spcBef>
                <a:spcPts val="0"/>
              </a:spcBef>
              <a:spcAft>
                <a:spcPts val="600"/>
              </a:spcAft>
              <a:buClr>
                <a:srgbClr val="00A08A"/>
              </a:buClr>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Weaker case for higher levels of spend per student</a:t>
            </a:r>
          </a:p>
          <a:p>
            <a:pPr marL="285750" marR="0" lvl="0" indent="-285750" algn="l" defTabSz="914400" rtl="0" eaLnBrk="1" fontAlgn="auto" latinLnBrk="0" hangingPunct="1">
              <a:lnSpc>
                <a:spcPct val="114000"/>
              </a:lnSpc>
              <a:spcBef>
                <a:spcPts val="0"/>
              </a:spcBef>
              <a:spcAft>
                <a:spcPts val="600"/>
              </a:spcAft>
              <a:buClr>
                <a:srgbClr val="00A08A"/>
              </a:buClr>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Spend per student high in historical and relative terms</a:t>
            </a:r>
          </a:p>
          <a:p>
            <a:pPr marL="285750" marR="0" lvl="0" indent="-285750" algn="l" defTabSz="914400" rtl="0" eaLnBrk="1" fontAlgn="auto" latinLnBrk="0" hangingPunct="1">
              <a:lnSpc>
                <a:spcPct val="114000"/>
              </a:lnSpc>
              <a:spcBef>
                <a:spcPts val="0"/>
              </a:spcBef>
              <a:spcAft>
                <a:spcPts val="600"/>
              </a:spcAft>
              <a:buClr>
                <a:srgbClr val="00A08A"/>
              </a:buClr>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Little evidence on increasing spend per student</a:t>
            </a:r>
          </a:p>
          <a:p>
            <a:pPr marL="285750" marR="0" lvl="0" indent="-285750" algn="l" defTabSz="914400" rtl="0" eaLnBrk="1" fontAlgn="auto" latinLnBrk="0" hangingPunct="1">
              <a:lnSpc>
                <a:spcPct val="114000"/>
              </a:lnSpc>
              <a:spcBef>
                <a:spcPts val="0"/>
              </a:spcBef>
              <a:spcAft>
                <a:spcPts val="600"/>
              </a:spcAft>
              <a:buClr>
                <a:srgbClr val="00A08A"/>
              </a:buClr>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But, do need a system to keep resources stable </a:t>
            </a:r>
          </a:p>
          <a:p>
            <a:pPr marL="285750" marR="0" lvl="0" indent="-285750" algn="l" defTabSz="914400" rtl="0" eaLnBrk="1" fontAlgn="auto" latinLnBrk="0" hangingPunct="1">
              <a:lnSpc>
                <a:spcPct val="114000"/>
              </a:lnSpc>
              <a:spcBef>
                <a:spcPts val="0"/>
              </a:spcBef>
              <a:spcAft>
                <a:spcPts val="600"/>
              </a:spcAft>
              <a:buClr>
                <a:srgbClr val="00A08A"/>
              </a:buClr>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Important not to see overall education spending as fixed pie to be distributed across stages</a:t>
            </a:r>
          </a:p>
          <a:p>
            <a:pPr marL="285750" marR="0" lvl="0" indent="-285750" algn="l" defTabSz="914400" rtl="0" eaLnBrk="1" fontAlgn="auto" latinLnBrk="0" hangingPunct="1">
              <a:lnSpc>
                <a:spcPct val="114000"/>
              </a:lnSpc>
              <a:spcBef>
                <a:spcPts val="0"/>
              </a:spcBef>
              <a:spcAft>
                <a:spcPts val="600"/>
              </a:spcAft>
              <a:buClr>
                <a:srgbClr val="00A08A"/>
              </a:buClr>
              <a:buSzTx/>
              <a:buFont typeface="Arial"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Principle of </a:t>
            </a:r>
            <a:r>
              <a:rPr kumimoji="0" lang="en-GB" sz="2000" b="0" i="0" u="none" strike="noStrike" kern="1200" cap="none" spc="0" normalizeH="0" baseline="0" noProof="0" dirty="0" err="1">
                <a:ln>
                  <a:noFill/>
                </a:ln>
                <a:solidFill>
                  <a:prstClr val="black"/>
                </a:solidFill>
                <a:effectLst/>
                <a:uLnTx/>
                <a:uFillTx/>
                <a:latin typeface="Calibri"/>
                <a:ea typeface="+mn-ea"/>
                <a:cs typeface="+mn-cs"/>
              </a:rPr>
              <a:t>complementarity</a:t>
            </a:r>
            <a:r>
              <a:rPr kumimoji="0" lang="en-GB" sz="2000" b="0" i="0" u="none" strike="noStrike" kern="1200" cap="none" spc="0" normalizeH="0" baseline="0" noProof="0" dirty="0">
                <a:ln>
                  <a:noFill/>
                </a:ln>
                <a:solidFill>
                  <a:prstClr val="black"/>
                </a:solidFill>
                <a:effectLst/>
                <a:uLnTx/>
                <a:uFillTx/>
                <a:latin typeface="Calibri"/>
                <a:ea typeface="+mn-ea"/>
                <a:cs typeface="+mn-cs"/>
              </a:rPr>
              <a:t> suggests high early investments more productive if followed up</a:t>
            </a:r>
          </a:p>
          <a:p>
            <a:pPr marL="285750" marR="0" lvl="0" indent="-285750" algn="l" defTabSz="914400" rtl="0" eaLnBrk="1" fontAlgn="auto" latinLnBrk="0" hangingPunct="1">
              <a:lnSpc>
                <a:spcPct val="114000"/>
              </a:lnSpc>
              <a:spcBef>
                <a:spcPts val="0"/>
              </a:spcBef>
              <a:spcAft>
                <a:spcPts val="600"/>
              </a:spcAft>
              <a:buClr>
                <a:srgbClr val="00A08A"/>
              </a:buClr>
              <a:buSzTx/>
              <a:buFont typeface="Arial"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But gap in resources between FE and HE is significant</a:t>
            </a:r>
          </a:p>
        </p:txBody>
      </p:sp>
      <p:pic>
        <p:nvPicPr>
          <p:cNvPr id="28" name="Picture 27" descr="C:\Users\local admin\Downloads\final-83-14-57-0.png">
            <a:extLst>
              <a:ext uri="{FF2B5EF4-FFF2-40B4-BE49-F238E27FC236}">
                <a16:creationId xmlns:a16="http://schemas.microsoft.com/office/drawing/2014/main" xmlns="" id="{4FF83E6A-3765-46A0-A741-B790FEB5B1C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5992" y="87200"/>
            <a:ext cx="1616169" cy="763461"/>
          </a:xfrm>
          <a:prstGeom prst="rect">
            <a:avLst/>
          </a:prstGeom>
          <a:noFill/>
          <a:ln>
            <a:noFill/>
          </a:ln>
        </p:spPr>
      </p:pic>
      <p:sp>
        <p:nvSpPr>
          <p:cNvPr id="7" name="Slide Number Placeholder 3">
            <a:extLst>
              <a:ext uri="{FF2B5EF4-FFF2-40B4-BE49-F238E27FC236}">
                <a16:creationId xmlns:a16="http://schemas.microsoft.com/office/drawing/2014/main" xmlns="" id="{AE015285-2963-4A6E-9215-7714A164DE49}"/>
              </a:ext>
            </a:extLst>
          </p:cNvPr>
          <p:cNvSpPr>
            <a:spLocks noGrp="1"/>
          </p:cNvSpPr>
          <p:nvPr>
            <p:ph type="sldNum" sz="quarter" idx="12"/>
          </p:nvPr>
        </p:nvSpPr>
        <p:spPr>
          <a:xfrm>
            <a:off x="9448800" y="6531126"/>
            <a:ext cx="2743200" cy="365125"/>
          </a:xfrm>
        </p:spPr>
        <p:txBody>
          <a:bodyPr/>
          <a:lstStyle/>
          <a:p>
            <a:pPr defTabSz="457200"/>
            <a:fld id="{ED9DE18E-F2A3-4858-8433-156A7BE29166}" type="slidenum">
              <a:rPr lang="en-GB">
                <a:solidFill>
                  <a:prstClr val="white"/>
                </a:solidFill>
                <a:latin typeface="Calibri" panose="020F0502020204030204"/>
              </a:rPr>
              <a:pPr defTabSz="457200"/>
              <a:t>81</a:t>
            </a:fld>
            <a:endParaRPr lang="en-GB" dirty="0">
              <a:solidFill>
                <a:prstClr val="white"/>
              </a:solidFill>
              <a:latin typeface="Calibri" panose="020F0502020204030204"/>
            </a:endParaRPr>
          </a:p>
        </p:txBody>
      </p:sp>
    </p:spTree>
    <p:extLst>
      <p:ext uri="{BB962C8B-B14F-4D97-AF65-F5344CB8AC3E}">
        <p14:creationId xmlns:p14="http://schemas.microsoft.com/office/powerpoint/2010/main" val="18380542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3CD35F-BB8D-4690-9790-F8BAE79870B2}"/>
              </a:ext>
            </a:extLst>
          </p:cNvPr>
          <p:cNvSpPr>
            <a:spLocks noGrp="1"/>
          </p:cNvSpPr>
          <p:nvPr>
            <p:ph type="ctrTitle"/>
          </p:nvPr>
        </p:nvSpPr>
        <p:spPr/>
        <p:txBody>
          <a:bodyPr/>
          <a:lstStyle/>
          <a:p>
            <a:r>
              <a:rPr lang="en-GB" dirty="0"/>
              <a:t>Benchmarking higher education system performance</a:t>
            </a:r>
          </a:p>
        </p:txBody>
      </p:sp>
      <p:sp>
        <p:nvSpPr>
          <p:cNvPr id="3" name="Subtitle 2">
            <a:extLst>
              <a:ext uri="{FF2B5EF4-FFF2-40B4-BE49-F238E27FC236}">
                <a16:creationId xmlns:a16="http://schemas.microsoft.com/office/drawing/2014/main" xmlns="" id="{59C84AEA-2BB7-437C-AD91-6EC914AA57EC}"/>
              </a:ext>
            </a:extLst>
          </p:cNvPr>
          <p:cNvSpPr>
            <a:spLocks noGrp="1"/>
          </p:cNvSpPr>
          <p:nvPr>
            <p:ph type="subTitle" idx="1"/>
          </p:nvPr>
        </p:nvSpPr>
        <p:spPr/>
        <p:txBody>
          <a:bodyPr/>
          <a:lstStyle/>
          <a:p>
            <a:r>
              <a:rPr lang="en-GB" sz="3200" dirty="0" err="1"/>
              <a:t>Cláudia</a:t>
            </a:r>
            <a:r>
              <a:rPr lang="en-GB" sz="3200" dirty="0"/>
              <a:t> </a:t>
            </a:r>
            <a:r>
              <a:rPr lang="en-GB" sz="3200" dirty="0" err="1"/>
              <a:t>Sarrico</a:t>
            </a:r>
            <a:r>
              <a:rPr lang="en-GB" sz="3200" dirty="0"/>
              <a:t>, Policy Analyst, Higher Education Team, OECD</a:t>
            </a:r>
          </a:p>
          <a:p>
            <a:endParaRPr lang="en-GB" dirty="0"/>
          </a:p>
        </p:txBody>
      </p:sp>
    </p:spTree>
    <p:extLst>
      <p:ext uri="{BB962C8B-B14F-4D97-AF65-F5344CB8AC3E}">
        <p14:creationId xmlns:p14="http://schemas.microsoft.com/office/powerpoint/2010/main" val="8981349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0C400F7-B1AC-4094-A486-22FFA41058D6}"/>
              </a:ext>
            </a:extLst>
          </p:cNvPr>
          <p:cNvSpPr/>
          <p:nvPr/>
        </p:nvSpPr>
        <p:spPr>
          <a:xfrm>
            <a:off x="0" y="6473169"/>
            <a:ext cx="12192000" cy="384831"/>
          </a:xfrm>
          <a:prstGeom prst="rect">
            <a:avLst/>
          </a:prstGeom>
          <a:solidFill>
            <a:srgbClr val="11A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6" name="TextBox 5">
            <a:extLst>
              <a:ext uri="{FF2B5EF4-FFF2-40B4-BE49-F238E27FC236}">
                <a16:creationId xmlns:a16="http://schemas.microsoft.com/office/drawing/2014/main" xmlns="" id="{2883475F-B159-4373-80FC-31FE3E0F7E38}"/>
              </a:ext>
            </a:extLst>
          </p:cNvPr>
          <p:cNvSpPr txBox="1"/>
          <p:nvPr/>
        </p:nvSpPr>
        <p:spPr>
          <a:xfrm>
            <a:off x="-618414" y="230404"/>
            <a:ext cx="11503750" cy="477054"/>
          </a:xfrm>
          <a:prstGeom prst="rect">
            <a:avLst/>
          </a:prstGeom>
          <a:noFill/>
        </p:spPr>
        <p:txBody>
          <a:bodyPr wrap="square" rtlCol="0">
            <a:spAutoFit/>
          </a:bodyPr>
          <a:lstStyle/>
          <a:p>
            <a:pPr lvl="2">
              <a:defRPr/>
            </a:pPr>
            <a:r>
              <a:rPr lang="en-GB" sz="2500" b="1" dirty="0">
                <a:solidFill>
                  <a:srgbClr val="008080"/>
                </a:solidFill>
              </a:rPr>
              <a:t>Benchmarking higher education system performance</a:t>
            </a:r>
            <a:endParaRPr kumimoji="0" lang="en-GB" sz="2500" b="1" i="0" u="none" strike="noStrike" kern="1200" cap="none" spc="0" normalizeH="0" baseline="0" noProof="0" dirty="0">
              <a:ln>
                <a:noFill/>
              </a:ln>
              <a:solidFill>
                <a:srgbClr val="008080"/>
              </a:solidFill>
              <a:effectLst/>
              <a:uLnTx/>
              <a:uFillTx/>
              <a:latin typeface="Calibri"/>
              <a:ea typeface="+mn-ea"/>
              <a:cs typeface="+mn-cs"/>
            </a:endParaRPr>
          </a:p>
        </p:txBody>
      </p:sp>
      <p:pic>
        <p:nvPicPr>
          <p:cNvPr id="28" name="Picture 27" descr="C:\Users\local admin\Downloads\final-83-14-57-0.png">
            <a:extLst>
              <a:ext uri="{FF2B5EF4-FFF2-40B4-BE49-F238E27FC236}">
                <a16:creationId xmlns:a16="http://schemas.microsoft.com/office/drawing/2014/main" xmlns="" id="{4FF83E6A-3765-46A0-A741-B790FEB5B1C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5992" y="87200"/>
            <a:ext cx="1616169" cy="763461"/>
          </a:xfrm>
          <a:prstGeom prst="rect">
            <a:avLst/>
          </a:prstGeom>
          <a:noFill/>
          <a:ln>
            <a:noFill/>
          </a:ln>
        </p:spPr>
      </p:pic>
      <p:sp>
        <p:nvSpPr>
          <p:cNvPr id="7" name="Slide Number Placeholder 3">
            <a:extLst>
              <a:ext uri="{FF2B5EF4-FFF2-40B4-BE49-F238E27FC236}">
                <a16:creationId xmlns:a16="http://schemas.microsoft.com/office/drawing/2014/main" xmlns="" id="{AE015285-2963-4A6E-9215-7714A164DE49}"/>
              </a:ext>
            </a:extLst>
          </p:cNvPr>
          <p:cNvSpPr>
            <a:spLocks noGrp="1"/>
          </p:cNvSpPr>
          <p:nvPr>
            <p:ph type="sldNum" sz="quarter" idx="12"/>
          </p:nvPr>
        </p:nvSpPr>
        <p:spPr>
          <a:xfrm>
            <a:off x="9448800" y="6531126"/>
            <a:ext cx="2743200" cy="365125"/>
          </a:xfrm>
        </p:spPr>
        <p:txBody>
          <a:bodyPr/>
          <a:lstStyle/>
          <a:p>
            <a:pPr defTabSz="457200"/>
            <a:fld id="{ED9DE18E-F2A3-4858-8433-156A7BE29166}" type="slidenum">
              <a:rPr lang="en-GB">
                <a:solidFill>
                  <a:prstClr val="white"/>
                </a:solidFill>
                <a:latin typeface="Calibri" panose="020F0502020204030204"/>
              </a:rPr>
              <a:pPr defTabSz="457200"/>
              <a:t>83</a:t>
            </a:fld>
            <a:endParaRPr lang="en-GB" dirty="0">
              <a:solidFill>
                <a:prstClr val="white"/>
              </a:solidFill>
              <a:latin typeface="Calibri" panose="020F0502020204030204"/>
            </a:endParaRPr>
          </a:p>
        </p:txBody>
      </p:sp>
      <p:sp>
        <p:nvSpPr>
          <p:cNvPr id="8" name="TextBox 7">
            <a:extLst>
              <a:ext uri="{FF2B5EF4-FFF2-40B4-BE49-F238E27FC236}">
                <a16:creationId xmlns:a16="http://schemas.microsoft.com/office/drawing/2014/main" xmlns="" id="{84378747-8303-4A0C-A8AC-D605FEC170BF}"/>
              </a:ext>
            </a:extLst>
          </p:cNvPr>
          <p:cNvSpPr txBox="1"/>
          <p:nvPr/>
        </p:nvSpPr>
        <p:spPr>
          <a:xfrm>
            <a:off x="852272" y="2870245"/>
            <a:ext cx="10389684" cy="1298817"/>
          </a:xfrm>
          <a:prstGeom prst="rect">
            <a:avLst/>
          </a:prstGeom>
          <a:noFill/>
        </p:spPr>
        <p:txBody>
          <a:bodyPr wrap="square" rtlCol="0">
            <a:spAutoFit/>
          </a:bodyPr>
          <a:lstStyle/>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A report covering much of the material included in the OECD presentation can be found here – </a:t>
            </a:r>
          </a:p>
          <a:p>
            <a:pPr lvl="0">
              <a:lnSpc>
                <a:spcPct val="114000"/>
              </a:lnSpc>
              <a:spcAft>
                <a:spcPts val="600"/>
              </a:spcAft>
              <a:defRPr/>
            </a:pPr>
            <a:r>
              <a:rPr lang="en-GB" sz="2000" b="1" dirty="0">
                <a:solidFill>
                  <a:prstClr val="black"/>
                </a:solidFill>
                <a:hlinkClick r:id="rId4"/>
              </a:rPr>
              <a:t>http://www.oecd.org/education/skills-beyond-school/Benchmarking%20Report.pdf</a:t>
            </a:r>
            <a:endParaRPr lang="en-GB" sz="2000" b="1" dirty="0">
              <a:solidFill>
                <a:prstClr val="black"/>
              </a:solidFill>
            </a:endParaRPr>
          </a:p>
          <a:p>
            <a:pPr lvl="0">
              <a:lnSpc>
                <a:spcPct val="114000"/>
              </a:lnSpc>
              <a:spcAft>
                <a:spcPts val="600"/>
              </a:spcAft>
              <a:defRPr/>
            </a:pP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710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3CD35F-BB8D-4690-9790-F8BAE79870B2}"/>
              </a:ext>
            </a:extLst>
          </p:cNvPr>
          <p:cNvSpPr>
            <a:spLocks noGrp="1"/>
          </p:cNvSpPr>
          <p:nvPr>
            <p:ph type="ctrTitle"/>
          </p:nvPr>
        </p:nvSpPr>
        <p:spPr/>
        <p:txBody>
          <a:bodyPr/>
          <a:lstStyle/>
          <a:p>
            <a:r>
              <a:rPr lang="en-GB" dirty="0"/>
              <a:t>Q&amp;A with Luke </a:t>
            </a:r>
            <a:r>
              <a:rPr lang="en-GB" dirty="0" err="1"/>
              <a:t>Sibieta</a:t>
            </a:r>
            <a:r>
              <a:rPr lang="en-GB" dirty="0"/>
              <a:t> &amp; </a:t>
            </a:r>
            <a:br>
              <a:rPr lang="en-GB" dirty="0"/>
            </a:br>
            <a:r>
              <a:rPr lang="en-GB" dirty="0" err="1"/>
              <a:t>Cláudia</a:t>
            </a:r>
            <a:r>
              <a:rPr lang="en-GB" dirty="0"/>
              <a:t> </a:t>
            </a:r>
            <a:r>
              <a:rPr lang="en-GB" dirty="0" err="1"/>
              <a:t>Sarrico</a:t>
            </a:r>
            <a:endParaRPr lang="en-GB" dirty="0"/>
          </a:p>
        </p:txBody>
      </p:sp>
      <p:sp>
        <p:nvSpPr>
          <p:cNvPr id="3" name="Subtitle 2">
            <a:extLst>
              <a:ext uri="{FF2B5EF4-FFF2-40B4-BE49-F238E27FC236}">
                <a16:creationId xmlns:a16="http://schemas.microsoft.com/office/drawing/2014/main" xmlns="" id="{59C84AEA-2BB7-437C-AD91-6EC914AA57EC}"/>
              </a:ext>
            </a:extLst>
          </p:cNvPr>
          <p:cNvSpPr>
            <a:spLocks noGrp="1"/>
          </p:cNvSpPr>
          <p:nvPr>
            <p:ph type="subTitle" idx="1"/>
          </p:nvPr>
        </p:nvSpPr>
        <p:spPr/>
        <p:txBody>
          <a:bodyPr/>
          <a:lstStyle/>
          <a:p>
            <a:r>
              <a:rPr lang="en-GB" i="1" dirty="0">
                <a:solidFill>
                  <a:schemeClr val="bg1"/>
                </a:solidFill>
              </a:rPr>
              <a:t>Chaired by: Natalie </a:t>
            </a:r>
            <a:r>
              <a:rPr lang="en-GB" i="1" dirty="0" err="1">
                <a:solidFill>
                  <a:schemeClr val="bg1"/>
                </a:solidFill>
              </a:rPr>
              <a:t>Perera</a:t>
            </a:r>
            <a:r>
              <a:rPr lang="en-GB" i="1" dirty="0">
                <a:solidFill>
                  <a:schemeClr val="bg1"/>
                </a:solidFill>
              </a:rPr>
              <a:t>, Executive Director, Education Policy Institute </a:t>
            </a:r>
          </a:p>
          <a:p>
            <a:endParaRPr lang="en-GB" dirty="0"/>
          </a:p>
        </p:txBody>
      </p:sp>
    </p:spTree>
    <p:extLst>
      <p:ext uri="{BB962C8B-B14F-4D97-AF65-F5344CB8AC3E}">
        <p14:creationId xmlns:p14="http://schemas.microsoft.com/office/powerpoint/2010/main" val="18162051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CA75A2-F817-48E0-939D-B57DF87729C5}"/>
              </a:ext>
            </a:extLst>
          </p:cNvPr>
          <p:cNvSpPr txBox="1">
            <a:spLocks noGrp="1"/>
          </p:cNvSpPr>
          <p:nvPr>
            <p:ph type="ctrTitle"/>
          </p:nvPr>
        </p:nvSpPr>
        <p:spPr>
          <a:xfrm>
            <a:off x="0" y="1983580"/>
            <a:ext cx="12191996" cy="1018010"/>
          </a:xfrm>
        </p:spPr>
        <p:txBody>
          <a:bodyPr>
            <a:noAutofit/>
          </a:bodyPr>
          <a:lstStyle/>
          <a:p>
            <a:pPr lvl="0"/>
            <a:r>
              <a:rPr lang="en-GB" sz="6533" dirty="0"/>
              <a:t>Higher education funding:  </a:t>
            </a:r>
            <a:br>
              <a:rPr lang="en-GB" sz="6533" dirty="0"/>
            </a:br>
            <a:r>
              <a:rPr lang="en-GB" sz="6533" dirty="0"/>
              <a:t>a sustainable future?</a:t>
            </a:r>
          </a:p>
        </p:txBody>
      </p:sp>
      <p:sp>
        <p:nvSpPr>
          <p:cNvPr id="3" name="Subtitle 2">
            <a:extLst>
              <a:ext uri="{FF2B5EF4-FFF2-40B4-BE49-F238E27FC236}">
                <a16:creationId xmlns:a16="http://schemas.microsoft.com/office/drawing/2014/main" xmlns="" id="{E92C3D25-6CB7-4506-B8C2-FC006C0B44C4}"/>
              </a:ext>
            </a:extLst>
          </p:cNvPr>
          <p:cNvSpPr txBox="1">
            <a:spLocks noGrp="1"/>
          </p:cNvSpPr>
          <p:nvPr>
            <p:ph type="subTitle" idx="1"/>
          </p:nvPr>
        </p:nvSpPr>
        <p:spPr>
          <a:xfrm>
            <a:off x="1720425" y="3321750"/>
            <a:ext cx="8967895" cy="931901"/>
          </a:xfrm>
        </p:spPr>
        <p:txBody>
          <a:bodyPr/>
          <a:lstStyle/>
          <a:p>
            <a:pPr lvl="0"/>
            <a:r>
              <a:rPr lang="en-GB"/>
              <a:t>9:00 – 13:15 | Wednesday 21st March 2018</a:t>
            </a:r>
          </a:p>
          <a:p>
            <a:pPr lvl="0"/>
            <a:endParaRPr lang="en-GB"/>
          </a:p>
        </p:txBody>
      </p:sp>
    </p:spTree>
    <p:extLst>
      <p:ext uri="{BB962C8B-B14F-4D97-AF65-F5344CB8AC3E}">
        <p14:creationId xmlns:p14="http://schemas.microsoft.com/office/powerpoint/2010/main" val="28362412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3CD35F-BB8D-4690-9790-F8BAE79870B2}"/>
              </a:ext>
            </a:extLst>
          </p:cNvPr>
          <p:cNvSpPr>
            <a:spLocks noGrp="1"/>
          </p:cNvSpPr>
          <p:nvPr>
            <p:ph type="ctrTitle"/>
          </p:nvPr>
        </p:nvSpPr>
        <p:spPr/>
        <p:txBody>
          <a:bodyPr/>
          <a:lstStyle/>
          <a:p>
            <a:r>
              <a:rPr lang="en-GB" sz="6000" dirty="0"/>
              <a:t>Rethinking higher education funding</a:t>
            </a:r>
            <a:r>
              <a:rPr lang="en-GB" dirty="0"/>
              <a:t/>
            </a:r>
            <a:br>
              <a:rPr lang="en-GB" dirty="0"/>
            </a:br>
            <a:r>
              <a:rPr lang="en-GB" dirty="0"/>
              <a:t>Alternatives to the current model</a:t>
            </a:r>
          </a:p>
        </p:txBody>
      </p:sp>
      <p:sp>
        <p:nvSpPr>
          <p:cNvPr id="3" name="Subtitle 2">
            <a:extLst>
              <a:ext uri="{FF2B5EF4-FFF2-40B4-BE49-F238E27FC236}">
                <a16:creationId xmlns:a16="http://schemas.microsoft.com/office/drawing/2014/main" xmlns="" id="{59C84AEA-2BB7-437C-AD91-6EC914AA57EC}"/>
              </a:ext>
            </a:extLst>
          </p:cNvPr>
          <p:cNvSpPr>
            <a:spLocks noGrp="1"/>
          </p:cNvSpPr>
          <p:nvPr>
            <p:ph type="subTitle" idx="1"/>
          </p:nvPr>
        </p:nvSpPr>
        <p:spPr/>
        <p:txBody>
          <a:bodyPr/>
          <a:lstStyle/>
          <a:p>
            <a:r>
              <a:rPr lang="en-GB" dirty="0"/>
              <a:t>Gerard Dominguez-</a:t>
            </a:r>
            <a:r>
              <a:rPr lang="en-GB" dirty="0" err="1"/>
              <a:t>Reig</a:t>
            </a:r>
            <a:r>
              <a:rPr lang="en-GB" dirty="0"/>
              <a:t>, Senior Researcher, Post-16 &amp; Skills, </a:t>
            </a:r>
          </a:p>
          <a:p>
            <a:r>
              <a:rPr lang="en-GB" dirty="0"/>
              <a:t>Education Policy Institute</a:t>
            </a:r>
          </a:p>
          <a:p>
            <a:endParaRPr lang="en-GB" dirty="0"/>
          </a:p>
        </p:txBody>
      </p:sp>
      <p:sp>
        <p:nvSpPr>
          <p:cNvPr id="4" name="Rectangle 3">
            <a:extLst>
              <a:ext uri="{FF2B5EF4-FFF2-40B4-BE49-F238E27FC236}">
                <a16:creationId xmlns:a16="http://schemas.microsoft.com/office/drawing/2014/main" xmlns="" id="{57B1BE59-EC54-437F-9BC7-E8B20BEB7317}"/>
              </a:ext>
            </a:extLst>
          </p:cNvPr>
          <p:cNvSpPr/>
          <p:nvPr/>
        </p:nvSpPr>
        <p:spPr>
          <a:xfrm>
            <a:off x="0" y="4706239"/>
            <a:ext cx="12191996" cy="461665"/>
          </a:xfrm>
          <a:prstGeom prst="rect">
            <a:avLst/>
          </a:prstGeom>
        </p:spPr>
        <p:txBody>
          <a:bodyPr wrap="square">
            <a:spAutoFit/>
          </a:bodyPr>
          <a:lstStyle/>
          <a:p>
            <a:pPr algn="ctr"/>
            <a:r>
              <a:rPr lang="en-GB" sz="2400" dirty="0">
                <a:solidFill>
                  <a:schemeClr val="bg1"/>
                </a:solidFill>
                <a:latin typeface="+mn-lt"/>
              </a:rPr>
              <a:t>@</a:t>
            </a:r>
            <a:r>
              <a:rPr lang="en-GB" sz="2400" dirty="0" err="1">
                <a:solidFill>
                  <a:schemeClr val="bg1"/>
                </a:solidFill>
                <a:latin typeface="+mn-lt"/>
              </a:rPr>
              <a:t>dominguezireig</a:t>
            </a:r>
            <a:endParaRPr lang="en-GB" sz="2400" dirty="0">
              <a:solidFill>
                <a:schemeClr val="bg1"/>
              </a:solidFill>
              <a:latin typeface="+mn-lt"/>
            </a:endParaRPr>
          </a:p>
        </p:txBody>
      </p:sp>
    </p:spTree>
    <p:extLst>
      <p:ext uri="{BB962C8B-B14F-4D97-AF65-F5344CB8AC3E}">
        <p14:creationId xmlns:p14="http://schemas.microsoft.com/office/powerpoint/2010/main" val="13634163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0C400F7-B1AC-4094-A486-22FFA41058D6}"/>
              </a:ext>
            </a:extLst>
          </p:cNvPr>
          <p:cNvSpPr/>
          <p:nvPr/>
        </p:nvSpPr>
        <p:spPr>
          <a:xfrm>
            <a:off x="0" y="6473169"/>
            <a:ext cx="12192000" cy="384831"/>
          </a:xfrm>
          <a:prstGeom prst="rect">
            <a:avLst/>
          </a:prstGeom>
          <a:solidFill>
            <a:srgbClr val="11A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3" name="TextBox 12">
            <a:extLst>
              <a:ext uri="{FF2B5EF4-FFF2-40B4-BE49-F238E27FC236}">
                <a16:creationId xmlns:a16="http://schemas.microsoft.com/office/drawing/2014/main" xmlns="" id="{577DD3C2-E829-4782-B430-40C561BDFB08}"/>
              </a:ext>
            </a:extLst>
          </p:cNvPr>
          <p:cNvSpPr txBox="1"/>
          <p:nvPr/>
        </p:nvSpPr>
        <p:spPr>
          <a:xfrm>
            <a:off x="797290" y="1689713"/>
            <a:ext cx="10582224" cy="3200876"/>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60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rPr>
              <a:t>Options</a:t>
            </a:r>
          </a:p>
          <a:p>
            <a:pPr marL="0" marR="0" lvl="0" indent="0" algn="l" defTabSz="914400" rtl="0" eaLnBrk="1" fontAlgn="auto" latinLnBrk="0" hangingPunct="1">
              <a:lnSpc>
                <a:spcPct val="200000"/>
              </a:lnSpc>
              <a:spcBef>
                <a:spcPts val="0"/>
              </a:spcBef>
              <a:spcAft>
                <a:spcPts val="60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rPr>
              <a:t>Outcomes</a:t>
            </a:r>
          </a:p>
          <a:p>
            <a:pPr marL="0" marR="0" lvl="0" indent="0" algn="l" defTabSz="914400" rtl="0" eaLnBrk="1" fontAlgn="auto" latinLnBrk="0" hangingPunct="1">
              <a:lnSpc>
                <a:spcPct val="200000"/>
              </a:lnSpc>
              <a:spcBef>
                <a:spcPts val="0"/>
              </a:spcBef>
              <a:spcAft>
                <a:spcPts val="60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rPr>
              <a:t>How to choose</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8" name="Picture 27" descr="C:\Users\local admin\Downloads\final-83-14-57-0.png">
            <a:extLst>
              <a:ext uri="{FF2B5EF4-FFF2-40B4-BE49-F238E27FC236}">
                <a16:creationId xmlns:a16="http://schemas.microsoft.com/office/drawing/2014/main" xmlns="" id="{4FF83E6A-3765-46A0-A741-B790FEB5B1C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57130" y="104814"/>
            <a:ext cx="1616169" cy="763461"/>
          </a:xfrm>
          <a:prstGeom prst="rect">
            <a:avLst/>
          </a:prstGeom>
          <a:noFill/>
          <a:ln>
            <a:noFill/>
          </a:ln>
        </p:spPr>
      </p:pic>
      <p:sp>
        <p:nvSpPr>
          <p:cNvPr id="8" name="TextBox 7">
            <a:extLst>
              <a:ext uri="{FF2B5EF4-FFF2-40B4-BE49-F238E27FC236}">
                <a16:creationId xmlns:a16="http://schemas.microsoft.com/office/drawing/2014/main" xmlns="" id="{EF1C94CE-4E2E-4798-A7D6-D85722F13B39}"/>
              </a:ext>
            </a:extLst>
          </p:cNvPr>
          <p:cNvSpPr txBox="1"/>
          <p:nvPr/>
        </p:nvSpPr>
        <p:spPr>
          <a:xfrm>
            <a:off x="-618414" y="248017"/>
            <a:ext cx="11503750" cy="1092607"/>
          </a:xfrm>
          <a:prstGeom prst="rect">
            <a:avLst/>
          </a:prstGeom>
          <a:noFill/>
        </p:spPr>
        <p:txBody>
          <a:bodyPr wrap="square" rtlCol="0">
            <a:spAutoFit/>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8080"/>
                </a:solidFill>
                <a:effectLst/>
                <a:uLnTx/>
                <a:uFillTx/>
                <a:latin typeface="Calibri" panose="020F0502020204030204"/>
                <a:ea typeface="+mn-ea"/>
                <a:cs typeface="+mn-cs"/>
              </a:rPr>
              <a:t>CONTENT</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GB" sz="2500" b="1" i="0" u="none" strike="noStrike" kern="1200" cap="none" spc="0" normalizeH="0" baseline="0" noProof="0" dirty="0">
              <a:ln>
                <a:noFill/>
              </a:ln>
              <a:solidFill>
                <a:srgbClr val="008080"/>
              </a:solidFill>
              <a:effectLst/>
              <a:uLnTx/>
              <a:uFillTx/>
              <a:latin typeface="Calibri" panose="020F0502020204030204"/>
              <a:ea typeface="+mn-ea"/>
              <a:cs typeface="+mn-cs"/>
            </a:endParaRPr>
          </a:p>
        </p:txBody>
      </p:sp>
      <p:sp>
        <p:nvSpPr>
          <p:cNvPr id="6" name="Slide Number Placeholder 3">
            <a:extLst>
              <a:ext uri="{FF2B5EF4-FFF2-40B4-BE49-F238E27FC236}">
                <a16:creationId xmlns:a16="http://schemas.microsoft.com/office/drawing/2014/main" xmlns="" id="{43ABE74C-7534-4667-AEA3-2A539BD2C069}"/>
              </a:ext>
            </a:extLst>
          </p:cNvPr>
          <p:cNvSpPr>
            <a:spLocks noGrp="1"/>
          </p:cNvSpPr>
          <p:nvPr>
            <p:ph type="sldNum" sz="quarter" idx="12"/>
          </p:nvPr>
        </p:nvSpPr>
        <p:spPr>
          <a:xfrm>
            <a:off x="9448800" y="6531126"/>
            <a:ext cx="2743200" cy="365125"/>
          </a:xfrm>
        </p:spPr>
        <p:txBody>
          <a:bodyPr/>
          <a:lstStyle/>
          <a:p>
            <a:pPr defTabSz="457200"/>
            <a:fld id="{ED9DE18E-F2A3-4858-8433-156A7BE29166}" type="slidenum">
              <a:rPr lang="en-GB">
                <a:solidFill>
                  <a:prstClr val="white"/>
                </a:solidFill>
                <a:latin typeface="Calibri" panose="020F0502020204030204"/>
              </a:rPr>
              <a:pPr defTabSz="457200"/>
              <a:t>87</a:t>
            </a:fld>
            <a:endParaRPr lang="en-GB" dirty="0">
              <a:solidFill>
                <a:prstClr val="white"/>
              </a:solidFill>
              <a:latin typeface="Calibri" panose="020F0502020204030204"/>
            </a:endParaRPr>
          </a:p>
        </p:txBody>
      </p:sp>
    </p:spTree>
    <p:extLst>
      <p:ext uri="{BB962C8B-B14F-4D97-AF65-F5344CB8AC3E}">
        <p14:creationId xmlns:p14="http://schemas.microsoft.com/office/powerpoint/2010/main" val="4711950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0C400F7-B1AC-4094-A486-22FFA41058D6}"/>
              </a:ext>
            </a:extLst>
          </p:cNvPr>
          <p:cNvSpPr/>
          <p:nvPr/>
        </p:nvSpPr>
        <p:spPr>
          <a:xfrm>
            <a:off x="0" y="6473169"/>
            <a:ext cx="12192000" cy="384831"/>
          </a:xfrm>
          <a:prstGeom prst="rect">
            <a:avLst/>
          </a:prstGeom>
          <a:solidFill>
            <a:srgbClr val="11A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3" name="TextBox 12">
            <a:extLst>
              <a:ext uri="{FF2B5EF4-FFF2-40B4-BE49-F238E27FC236}">
                <a16:creationId xmlns:a16="http://schemas.microsoft.com/office/drawing/2014/main" xmlns="" id="{577DD3C2-E829-4782-B430-40C561BDFB08}"/>
              </a:ext>
            </a:extLst>
          </p:cNvPr>
          <p:cNvSpPr txBox="1"/>
          <p:nvPr/>
        </p:nvSpPr>
        <p:spPr>
          <a:xfrm>
            <a:off x="797290" y="1689713"/>
            <a:ext cx="10582224" cy="3200876"/>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60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rPr>
              <a:t>Options</a:t>
            </a:r>
          </a:p>
          <a:p>
            <a:pPr marL="0" marR="0" lvl="0" indent="0" algn="l" defTabSz="914400" rtl="0" eaLnBrk="1" fontAlgn="auto" latinLnBrk="0" hangingPunct="1">
              <a:lnSpc>
                <a:spcPct val="200000"/>
              </a:lnSpc>
              <a:spcBef>
                <a:spcPts val="0"/>
              </a:spcBef>
              <a:spcAft>
                <a:spcPts val="600"/>
              </a:spcAft>
              <a:buClrTx/>
              <a:buSzTx/>
              <a:buFontTx/>
              <a:buNone/>
              <a:tabLst/>
              <a:defRPr/>
            </a:pPr>
            <a:r>
              <a:rPr kumimoji="0" lang="en-GB" sz="3200" b="1"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Outcomes</a:t>
            </a:r>
          </a:p>
          <a:p>
            <a:pPr marL="0" marR="0" lvl="0" indent="0" algn="l" defTabSz="914400" rtl="0" eaLnBrk="1" fontAlgn="auto" latinLnBrk="0" hangingPunct="1">
              <a:lnSpc>
                <a:spcPct val="200000"/>
              </a:lnSpc>
              <a:spcBef>
                <a:spcPts val="0"/>
              </a:spcBef>
              <a:spcAft>
                <a:spcPts val="600"/>
              </a:spcAft>
              <a:buClrTx/>
              <a:buSzTx/>
              <a:buFontTx/>
              <a:buNone/>
              <a:tabLst/>
              <a:defRPr/>
            </a:pPr>
            <a:r>
              <a:rPr kumimoji="0" lang="en-GB" sz="3200" b="1"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How to choose</a:t>
            </a:r>
            <a:endParaRPr kumimoji="0" lang="en-GB" sz="3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pic>
        <p:nvPicPr>
          <p:cNvPr id="28" name="Picture 27" descr="C:\Users\local admin\Downloads\final-83-14-57-0.png">
            <a:extLst>
              <a:ext uri="{FF2B5EF4-FFF2-40B4-BE49-F238E27FC236}">
                <a16:creationId xmlns:a16="http://schemas.microsoft.com/office/drawing/2014/main" xmlns="" id="{4FF83E6A-3765-46A0-A741-B790FEB5B1C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57130" y="104814"/>
            <a:ext cx="1616169" cy="763461"/>
          </a:xfrm>
          <a:prstGeom prst="rect">
            <a:avLst/>
          </a:prstGeom>
          <a:noFill/>
          <a:ln>
            <a:noFill/>
          </a:ln>
        </p:spPr>
      </p:pic>
      <p:sp>
        <p:nvSpPr>
          <p:cNvPr id="6" name="Slide Number Placeholder 3">
            <a:extLst>
              <a:ext uri="{FF2B5EF4-FFF2-40B4-BE49-F238E27FC236}">
                <a16:creationId xmlns:a16="http://schemas.microsoft.com/office/drawing/2014/main" xmlns="" id="{3A09DF36-2858-4848-80B2-C8D97A2F91D0}"/>
              </a:ext>
            </a:extLst>
          </p:cNvPr>
          <p:cNvSpPr>
            <a:spLocks noGrp="1"/>
          </p:cNvSpPr>
          <p:nvPr>
            <p:ph type="sldNum" sz="quarter" idx="12"/>
          </p:nvPr>
        </p:nvSpPr>
        <p:spPr>
          <a:xfrm>
            <a:off x="9448800" y="6531126"/>
            <a:ext cx="2743200" cy="365125"/>
          </a:xfrm>
        </p:spPr>
        <p:txBody>
          <a:bodyPr/>
          <a:lstStyle/>
          <a:p>
            <a:pPr defTabSz="457200"/>
            <a:fld id="{ED9DE18E-F2A3-4858-8433-156A7BE29166}" type="slidenum">
              <a:rPr lang="en-GB">
                <a:solidFill>
                  <a:prstClr val="white"/>
                </a:solidFill>
                <a:latin typeface="Calibri" panose="020F0502020204030204"/>
              </a:rPr>
              <a:pPr defTabSz="457200"/>
              <a:t>88</a:t>
            </a:fld>
            <a:endParaRPr lang="en-GB" dirty="0">
              <a:solidFill>
                <a:prstClr val="white"/>
              </a:solidFill>
              <a:latin typeface="Calibri" panose="020F0502020204030204"/>
            </a:endParaRPr>
          </a:p>
        </p:txBody>
      </p:sp>
    </p:spTree>
    <p:extLst>
      <p:ext uri="{BB962C8B-B14F-4D97-AF65-F5344CB8AC3E}">
        <p14:creationId xmlns:p14="http://schemas.microsoft.com/office/powerpoint/2010/main" val="32731848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xmlns="" id="{C0060159-F818-4D59-A92C-81B83B3957F4}"/>
              </a:ext>
            </a:extLst>
          </p:cNvPr>
          <p:cNvGraphicFramePr>
            <a:graphicFrameLocks noGrp="1"/>
          </p:cNvGraphicFramePr>
          <p:nvPr>
            <p:extLst/>
          </p:nvPr>
        </p:nvGraphicFramePr>
        <p:xfrm>
          <a:off x="723886" y="932461"/>
          <a:ext cx="10744223" cy="3714978"/>
        </p:xfrm>
        <a:graphic>
          <a:graphicData uri="http://schemas.openxmlformats.org/drawingml/2006/table">
            <a:tbl>
              <a:tblPr firstRow="1" bandRow="1">
                <a:tableStyleId>{5C22544A-7EE6-4342-B048-85BDC9FD1C3A}</a:tableStyleId>
              </a:tblPr>
              <a:tblGrid>
                <a:gridCol w="1914537">
                  <a:extLst>
                    <a:ext uri="{9D8B030D-6E8A-4147-A177-3AD203B41FA5}">
                      <a16:colId xmlns:a16="http://schemas.microsoft.com/office/drawing/2014/main" xmlns="" val="2783608990"/>
                    </a:ext>
                  </a:extLst>
                </a:gridCol>
                <a:gridCol w="8829686">
                  <a:extLst>
                    <a:ext uri="{9D8B030D-6E8A-4147-A177-3AD203B41FA5}">
                      <a16:colId xmlns:a16="http://schemas.microsoft.com/office/drawing/2014/main" xmlns="" val="4167071208"/>
                    </a:ext>
                  </a:extLst>
                </a:gridCol>
              </a:tblGrid>
              <a:tr h="215737">
                <a:tc>
                  <a:txBody>
                    <a:bodyPr/>
                    <a:lstStyle/>
                    <a:p>
                      <a:r>
                        <a:rPr lang="en-GB" sz="1800" dirty="0"/>
                        <a:t>Funding system</a:t>
                      </a:r>
                    </a:p>
                  </a:txBody>
                  <a:tcPr>
                    <a:solidFill>
                      <a:srgbClr val="008080"/>
                    </a:solidFill>
                  </a:tcPr>
                </a:tc>
                <a:tc>
                  <a:txBody>
                    <a:bodyPr/>
                    <a:lstStyle/>
                    <a:p>
                      <a:r>
                        <a:rPr lang="en-GB" sz="1800" dirty="0"/>
                        <a:t>Key features</a:t>
                      </a:r>
                    </a:p>
                  </a:txBody>
                  <a:tcPr>
                    <a:solidFill>
                      <a:srgbClr val="008080"/>
                    </a:solidFill>
                  </a:tcPr>
                </a:tc>
                <a:extLst>
                  <a:ext uri="{0D108BD9-81ED-4DB2-BD59-A6C34878D82A}">
                    <a16:rowId xmlns:a16="http://schemas.microsoft.com/office/drawing/2014/main" xmlns="" val="3664642342"/>
                  </a:ext>
                </a:extLst>
              </a:tr>
              <a:tr h="1483182">
                <a:tc>
                  <a:txBody>
                    <a:bodyPr/>
                    <a:lstStyle/>
                    <a:p>
                      <a:pPr>
                        <a:lnSpc>
                          <a:spcPct val="114000"/>
                        </a:lnSpc>
                        <a:spcAft>
                          <a:spcPts val="600"/>
                        </a:spcAft>
                      </a:pPr>
                      <a:r>
                        <a:rPr lang="en-GB" sz="1800" b="1" dirty="0"/>
                        <a:t>2018/19 system</a:t>
                      </a:r>
                    </a:p>
                    <a:p>
                      <a:pPr>
                        <a:lnSpc>
                          <a:spcPct val="114000"/>
                        </a:lnSpc>
                        <a:spcAft>
                          <a:spcPts val="600"/>
                        </a:spcAft>
                      </a:pPr>
                      <a:r>
                        <a:rPr lang="en-GB" sz="1800" b="0" i="1" dirty="0"/>
                        <a:t>As announced at 2017 Conservative Conference</a:t>
                      </a:r>
                    </a:p>
                  </a:txBody>
                  <a:tcPr>
                    <a:solidFill>
                      <a:srgbClr val="00CC99">
                        <a:alpha val="40000"/>
                      </a:srgbClr>
                    </a:solidFill>
                  </a:tcPr>
                </a:tc>
                <a:tc>
                  <a:txBody>
                    <a:bodyPr/>
                    <a:lstStyle/>
                    <a:p>
                      <a:pPr marL="285750" indent="-285750">
                        <a:lnSpc>
                          <a:spcPct val="114000"/>
                        </a:lnSpc>
                        <a:spcAft>
                          <a:spcPts val="600"/>
                        </a:spcAft>
                        <a:buClr>
                          <a:srgbClr val="008080"/>
                        </a:buClr>
                        <a:buFont typeface="Arial" panose="020B0604020202020204" pitchFamily="34" charset="0"/>
                        <a:buChar char="•"/>
                      </a:pPr>
                      <a:r>
                        <a:rPr lang="en-GB" sz="1800" b="0" dirty="0"/>
                        <a:t>Income contingent loan system (ICL) with £25K repayment threshold (up from £21K)</a:t>
                      </a:r>
                    </a:p>
                    <a:p>
                      <a:pPr marL="285750" indent="-285750">
                        <a:lnSpc>
                          <a:spcPct val="114000"/>
                        </a:lnSpc>
                        <a:spcAft>
                          <a:spcPts val="600"/>
                        </a:spcAft>
                        <a:buClr>
                          <a:srgbClr val="008080"/>
                        </a:buClr>
                        <a:buFont typeface="Arial" panose="020B0604020202020204" pitchFamily="34" charset="0"/>
                        <a:buChar char="•"/>
                      </a:pPr>
                      <a:r>
                        <a:rPr lang="en-GB" sz="1800" b="0" dirty="0"/>
                        <a:t>Fee cap of £9,250 (now frozen) </a:t>
                      </a:r>
                    </a:p>
                    <a:p>
                      <a:pPr marL="285750" indent="-285750">
                        <a:lnSpc>
                          <a:spcPct val="114000"/>
                        </a:lnSpc>
                        <a:spcAft>
                          <a:spcPts val="600"/>
                        </a:spcAft>
                        <a:buClr>
                          <a:srgbClr val="008080"/>
                        </a:buClr>
                        <a:buFont typeface="Arial" panose="020B0604020202020204" pitchFamily="34" charset="0"/>
                        <a:buChar char="•"/>
                      </a:pPr>
                      <a:r>
                        <a:rPr lang="en-GB" sz="1800" b="0" dirty="0"/>
                        <a:t>Maintenance also funded via ICL</a:t>
                      </a:r>
                    </a:p>
                    <a:p>
                      <a:pPr marL="285750" indent="-285750">
                        <a:lnSpc>
                          <a:spcPct val="114000"/>
                        </a:lnSpc>
                        <a:spcAft>
                          <a:spcPts val="600"/>
                        </a:spcAft>
                        <a:buClr>
                          <a:srgbClr val="008080"/>
                        </a:buClr>
                        <a:buFont typeface="Arial" panose="020B0604020202020204" pitchFamily="34" charset="0"/>
                        <a:buChar char="•"/>
                      </a:pPr>
                      <a:r>
                        <a:rPr lang="en-GB" sz="1800" b="0" dirty="0"/>
                        <a:t>Small number of courses attract teaching grants</a:t>
                      </a:r>
                    </a:p>
                  </a:txBody>
                  <a:tcPr>
                    <a:solidFill>
                      <a:srgbClr val="00CC99">
                        <a:alpha val="40000"/>
                      </a:srgbClr>
                    </a:solidFill>
                  </a:tcPr>
                </a:tc>
                <a:extLst>
                  <a:ext uri="{0D108BD9-81ED-4DB2-BD59-A6C34878D82A}">
                    <a16:rowId xmlns:a16="http://schemas.microsoft.com/office/drawing/2014/main" xmlns="" val="3679293847"/>
                  </a:ext>
                </a:extLst>
              </a:tr>
              <a:tr h="889114">
                <a:tc>
                  <a:txBody>
                    <a:bodyPr/>
                    <a:lstStyle/>
                    <a:p>
                      <a:pPr>
                        <a:lnSpc>
                          <a:spcPct val="114000"/>
                        </a:lnSpc>
                        <a:spcAft>
                          <a:spcPts val="600"/>
                        </a:spcAft>
                      </a:pPr>
                      <a:endParaRPr lang="en-GB" sz="1800" b="0" i="1" dirty="0">
                        <a:solidFill>
                          <a:schemeClr val="bg1"/>
                        </a:solidFill>
                      </a:endParaRPr>
                    </a:p>
                  </a:txBody>
                  <a:tcPr>
                    <a:noFill/>
                  </a:tcPr>
                </a:tc>
                <a:tc>
                  <a:txBody>
                    <a:bodyPr/>
                    <a:lstStyle/>
                    <a:p>
                      <a:pPr marL="0" indent="0">
                        <a:lnSpc>
                          <a:spcPct val="114000"/>
                        </a:lnSpc>
                        <a:spcAft>
                          <a:spcPts val="600"/>
                        </a:spcAft>
                        <a:buClr>
                          <a:srgbClr val="008080"/>
                        </a:buClr>
                        <a:buFont typeface="Arial" panose="020B0604020202020204" pitchFamily="34" charset="0"/>
                        <a:buNone/>
                      </a:pPr>
                      <a:endParaRPr lang="en-GB" sz="1800" b="0" dirty="0">
                        <a:solidFill>
                          <a:schemeClr val="bg1"/>
                        </a:solidFill>
                      </a:endParaRPr>
                    </a:p>
                  </a:txBody>
                  <a:tcPr>
                    <a:noFill/>
                  </a:tcPr>
                </a:tc>
                <a:extLst>
                  <a:ext uri="{0D108BD9-81ED-4DB2-BD59-A6C34878D82A}">
                    <a16:rowId xmlns:a16="http://schemas.microsoft.com/office/drawing/2014/main" xmlns="" val="3128489958"/>
                  </a:ext>
                </a:extLst>
              </a:tr>
              <a:tr h="889114">
                <a:tc>
                  <a:txBody>
                    <a:bodyPr/>
                    <a:lstStyle/>
                    <a:p>
                      <a:pPr marL="0" algn="l" defTabSz="914400" rtl="0" eaLnBrk="1" latinLnBrk="0" hangingPunct="1">
                        <a:lnSpc>
                          <a:spcPct val="114000"/>
                        </a:lnSpc>
                        <a:spcAft>
                          <a:spcPts val="600"/>
                        </a:spcAft>
                      </a:pPr>
                      <a:endParaRPr lang="en-GB" sz="1800" b="1" kern="1200" dirty="0">
                        <a:solidFill>
                          <a:schemeClr val="bg1"/>
                        </a:solidFill>
                        <a:effectLst/>
                        <a:latin typeface="+mn-lt"/>
                        <a:ea typeface="+mn-ea"/>
                        <a:cs typeface="+mn-cs"/>
                      </a:endParaRPr>
                    </a:p>
                  </a:txBody>
                  <a:tcPr marL="68580" marR="68580" marT="0" marB="0">
                    <a:solidFill>
                      <a:schemeClr val="bg1"/>
                    </a:solidFill>
                  </a:tcPr>
                </a:tc>
                <a:tc>
                  <a:txBody>
                    <a:bodyPr/>
                    <a:lstStyle/>
                    <a:p>
                      <a:pPr marL="0" marR="0" lvl="0" indent="0" algn="l" defTabSz="914400" rtl="0" eaLnBrk="1" fontAlgn="auto" latinLnBrk="0" hangingPunct="1">
                        <a:lnSpc>
                          <a:spcPct val="114000"/>
                        </a:lnSpc>
                        <a:spcBef>
                          <a:spcPts val="0"/>
                        </a:spcBef>
                        <a:spcAft>
                          <a:spcPts val="600"/>
                        </a:spcAft>
                        <a:buClr>
                          <a:srgbClr val="008080"/>
                        </a:buClr>
                        <a:buSzTx/>
                        <a:buFont typeface="Arial" panose="020B0604020202020204" pitchFamily="34" charset="0"/>
                        <a:buNone/>
                        <a:tabLst/>
                        <a:defRPr/>
                      </a:pPr>
                      <a:endParaRPr lang="en-GB" sz="1800" b="0" dirty="0">
                        <a:solidFill>
                          <a:schemeClr val="bg1"/>
                        </a:solidFill>
                      </a:endParaRPr>
                    </a:p>
                  </a:txBody>
                  <a:tcPr>
                    <a:solidFill>
                      <a:schemeClr val="bg1"/>
                    </a:solidFill>
                  </a:tcPr>
                </a:tc>
                <a:extLst>
                  <a:ext uri="{0D108BD9-81ED-4DB2-BD59-A6C34878D82A}">
                    <a16:rowId xmlns:a16="http://schemas.microsoft.com/office/drawing/2014/main" xmlns="" val="159808448"/>
                  </a:ext>
                </a:extLst>
              </a:tr>
            </a:tbl>
          </a:graphicData>
        </a:graphic>
      </p:graphicFrame>
      <p:sp>
        <p:nvSpPr>
          <p:cNvPr id="6" name="Rectangle 5">
            <a:extLst>
              <a:ext uri="{FF2B5EF4-FFF2-40B4-BE49-F238E27FC236}">
                <a16:creationId xmlns:a16="http://schemas.microsoft.com/office/drawing/2014/main" xmlns="" id="{5C5D9D7A-7E66-422C-A815-14BB976B8F1F}"/>
              </a:ext>
            </a:extLst>
          </p:cNvPr>
          <p:cNvSpPr/>
          <p:nvPr/>
        </p:nvSpPr>
        <p:spPr>
          <a:xfrm>
            <a:off x="653902" y="2806995"/>
            <a:ext cx="11047228" cy="2610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xmlns="" id="{9CDEF572-CAC3-468A-B6C6-037C98BF36BC}"/>
              </a:ext>
            </a:extLst>
          </p:cNvPr>
          <p:cNvSpPr/>
          <p:nvPr/>
        </p:nvSpPr>
        <p:spPr>
          <a:xfrm>
            <a:off x="0" y="6473169"/>
            <a:ext cx="12192000" cy="384831"/>
          </a:xfrm>
          <a:prstGeom prst="rect">
            <a:avLst/>
          </a:prstGeom>
          <a:solidFill>
            <a:srgbClr val="11A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xmlns="" id="{10A58295-B582-41FE-B296-C760C2CAE6AC}"/>
              </a:ext>
            </a:extLst>
          </p:cNvPr>
          <p:cNvSpPr txBox="1"/>
          <p:nvPr/>
        </p:nvSpPr>
        <p:spPr>
          <a:xfrm>
            <a:off x="723888" y="248017"/>
            <a:ext cx="381569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8080"/>
                </a:solidFill>
                <a:effectLst/>
                <a:uLnTx/>
                <a:uFillTx/>
                <a:latin typeface="Calibri" panose="020F0502020204030204"/>
                <a:ea typeface="+mn-ea"/>
                <a:cs typeface="+mn-cs"/>
              </a:rPr>
              <a:t>Options</a:t>
            </a:r>
            <a:endParaRPr kumimoji="0" lang="en-GB" sz="2500" b="0" i="0" u="none" strike="noStrike" kern="1200" cap="none" spc="0" normalizeH="0" baseline="0" noProof="0" dirty="0">
              <a:ln>
                <a:noFill/>
              </a:ln>
              <a:solidFill>
                <a:srgbClr val="008080"/>
              </a:solidFill>
              <a:effectLst/>
              <a:uLnTx/>
              <a:uFillTx/>
              <a:latin typeface="Calibri" panose="020F0502020204030204"/>
              <a:ea typeface="+mn-ea"/>
              <a:cs typeface="+mn-cs"/>
            </a:endParaRPr>
          </a:p>
        </p:txBody>
      </p:sp>
      <p:pic>
        <p:nvPicPr>
          <p:cNvPr id="68" name="Picture 67" descr="C:\Users\local admin\Downloads\final-83-14-57-0.png">
            <a:extLst>
              <a:ext uri="{FF2B5EF4-FFF2-40B4-BE49-F238E27FC236}">
                <a16:creationId xmlns:a16="http://schemas.microsoft.com/office/drawing/2014/main" xmlns="" id="{0E864A2D-FDD7-4D4D-B739-64A0C1B533D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71430" y="104814"/>
            <a:ext cx="1616169" cy="763461"/>
          </a:xfrm>
          <a:prstGeom prst="rect">
            <a:avLst/>
          </a:prstGeom>
          <a:noFill/>
          <a:ln>
            <a:noFill/>
          </a:ln>
        </p:spPr>
      </p:pic>
      <p:graphicFrame>
        <p:nvGraphicFramePr>
          <p:cNvPr id="4" name="Table 3">
            <a:extLst>
              <a:ext uri="{FF2B5EF4-FFF2-40B4-BE49-F238E27FC236}">
                <a16:creationId xmlns:a16="http://schemas.microsoft.com/office/drawing/2014/main" xmlns="" id="{96FD6CE3-F2E3-4793-9417-3B50FAAD64DE}"/>
              </a:ext>
            </a:extLst>
          </p:cNvPr>
          <p:cNvGraphicFramePr>
            <a:graphicFrameLocks noGrp="1"/>
          </p:cNvGraphicFramePr>
          <p:nvPr>
            <p:extLst>
              <p:ext uri="{D42A27DB-BD31-4B8C-83A1-F6EECF244321}">
                <p14:modId xmlns:p14="http://schemas.microsoft.com/office/powerpoint/2010/main" val="2968800603"/>
              </p:ext>
            </p:extLst>
          </p:nvPr>
        </p:nvGraphicFramePr>
        <p:xfrm>
          <a:off x="723886" y="2851476"/>
          <a:ext cx="10823962" cy="881208"/>
        </p:xfrm>
        <a:graphic>
          <a:graphicData uri="http://schemas.openxmlformats.org/drawingml/2006/table">
            <a:tbl>
              <a:tblPr firstRow="1" bandRow="1">
                <a:tableStyleId>{5C22544A-7EE6-4342-B048-85BDC9FD1C3A}</a:tableStyleId>
              </a:tblPr>
              <a:tblGrid>
                <a:gridCol w="1923621">
                  <a:extLst>
                    <a:ext uri="{9D8B030D-6E8A-4147-A177-3AD203B41FA5}">
                      <a16:colId xmlns:a16="http://schemas.microsoft.com/office/drawing/2014/main" xmlns="" val="532062174"/>
                    </a:ext>
                  </a:extLst>
                </a:gridCol>
                <a:gridCol w="8900341">
                  <a:extLst>
                    <a:ext uri="{9D8B030D-6E8A-4147-A177-3AD203B41FA5}">
                      <a16:colId xmlns:a16="http://schemas.microsoft.com/office/drawing/2014/main" xmlns="" val="1660914905"/>
                    </a:ext>
                  </a:extLst>
                </a:gridCol>
              </a:tblGrid>
              <a:tr h="881208">
                <a:tc>
                  <a:txBody>
                    <a:bodyPr/>
                    <a:lstStyle/>
                    <a:p>
                      <a:pPr marL="0" algn="l" defTabSz="914400" rtl="0" eaLnBrk="1" latinLnBrk="0" hangingPunct="1">
                        <a:lnSpc>
                          <a:spcPct val="114000"/>
                        </a:lnSpc>
                        <a:spcAft>
                          <a:spcPts val="600"/>
                        </a:spcAft>
                      </a:pPr>
                      <a:r>
                        <a:rPr lang="en-GB" sz="1800" b="1" kern="1200" dirty="0">
                          <a:solidFill>
                            <a:schemeClr val="dk1"/>
                          </a:solidFill>
                          <a:latin typeface="+mn-lt"/>
                          <a:ea typeface="+mn-ea"/>
                          <a:cs typeface="+mn-cs"/>
                        </a:rPr>
                        <a:t>No Fees</a:t>
                      </a:r>
                    </a:p>
                    <a:p>
                      <a:pPr marL="0" algn="l" defTabSz="914400" rtl="0" eaLnBrk="1" latinLnBrk="0" hangingPunct="1">
                        <a:lnSpc>
                          <a:spcPct val="114000"/>
                        </a:lnSpc>
                        <a:spcAft>
                          <a:spcPts val="600"/>
                        </a:spcAft>
                      </a:pPr>
                      <a:r>
                        <a:rPr lang="en-GB" sz="1800" b="0" i="1" kern="1200" dirty="0">
                          <a:solidFill>
                            <a:schemeClr val="dk1"/>
                          </a:solidFill>
                          <a:latin typeface="+mn-lt"/>
                          <a:ea typeface="+mn-ea"/>
                          <a:cs typeface="+mn-cs"/>
                        </a:rPr>
                        <a:t>UK Labour model</a:t>
                      </a:r>
                    </a:p>
                  </a:txBody>
                  <a:tcPr>
                    <a:solidFill>
                      <a:schemeClr val="bg1"/>
                    </a:solidFill>
                  </a:tcPr>
                </a:tc>
                <a:tc>
                  <a:txBody>
                    <a:bodyPr/>
                    <a:lstStyle/>
                    <a:p>
                      <a:pPr marL="0" indent="-285750" algn="l" defTabSz="914400" rtl="0" eaLnBrk="1" latinLnBrk="0" hangingPunct="1">
                        <a:lnSpc>
                          <a:spcPct val="114000"/>
                        </a:lnSpc>
                        <a:spcAft>
                          <a:spcPts val="600"/>
                        </a:spcAft>
                        <a:buClr>
                          <a:srgbClr val="008080"/>
                        </a:buClr>
                        <a:buFont typeface="Arial" panose="020B0604020202020204" pitchFamily="34" charset="0"/>
                        <a:buChar char="•"/>
                      </a:pPr>
                      <a:r>
                        <a:rPr lang="en-GB" sz="1800" b="0" kern="1200" dirty="0">
                          <a:solidFill>
                            <a:schemeClr val="dk1"/>
                          </a:solidFill>
                          <a:latin typeface="+mn-lt"/>
                          <a:ea typeface="+mn-ea"/>
                          <a:cs typeface="+mn-cs"/>
                        </a:rPr>
                        <a:t>Courses funded by teaching grants only</a:t>
                      </a:r>
                    </a:p>
                    <a:p>
                      <a:pPr marL="0" indent="-285750" algn="l" defTabSz="914400" rtl="0" eaLnBrk="1" latinLnBrk="0" hangingPunct="1">
                        <a:lnSpc>
                          <a:spcPct val="114000"/>
                        </a:lnSpc>
                        <a:spcAft>
                          <a:spcPts val="600"/>
                        </a:spcAft>
                        <a:buClr>
                          <a:srgbClr val="008080"/>
                        </a:buClr>
                        <a:buFont typeface="Arial" panose="020B0604020202020204" pitchFamily="34" charset="0"/>
                        <a:buChar char="•"/>
                      </a:pPr>
                      <a:r>
                        <a:rPr lang="en-GB" sz="1800" b="0" kern="1200" dirty="0">
                          <a:solidFill>
                            <a:schemeClr val="dk1"/>
                          </a:solidFill>
                          <a:latin typeface="+mn-lt"/>
                          <a:ea typeface="+mn-ea"/>
                          <a:cs typeface="+mn-cs"/>
                        </a:rPr>
                        <a:t>Maintenance costs covered by mix of ICL and means-tested grant</a:t>
                      </a:r>
                    </a:p>
                  </a:txBody>
                  <a:tcPr>
                    <a:solidFill>
                      <a:schemeClr val="bg1"/>
                    </a:solidFill>
                  </a:tcPr>
                </a:tc>
                <a:extLst>
                  <a:ext uri="{0D108BD9-81ED-4DB2-BD59-A6C34878D82A}">
                    <a16:rowId xmlns:a16="http://schemas.microsoft.com/office/drawing/2014/main" xmlns="" val="2783229308"/>
                  </a:ext>
                </a:extLst>
              </a:tr>
            </a:tbl>
          </a:graphicData>
        </a:graphic>
      </p:graphicFrame>
      <p:graphicFrame>
        <p:nvGraphicFramePr>
          <p:cNvPr id="71" name="Table 70">
            <a:extLst>
              <a:ext uri="{FF2B5EF4-FFF2-40B4-BE49-F238E27FC236}">
                <a16:creationId xmlns:a16="http://schemas.microsoft.com/office/drawing/2014/main" xmlns="" id="{7A53BC3E-505C-40E4-A8F9-8AF227AC90EC}"/>
              </a:ext>
            </a:extLst>
          </p:cNvPr>
          <p:cNvGraphicFramePr>
            <a:graphicFrameLocks noGrp="1"/>
          </p:cNvGraphicFramePr>
          <p:nvPr>
            <p:extLst>
              <p:ext uri="{D42A27DB-BD31-4B8C-83A1-F6EECF244321}">
                <p14:modId xmlns:p14="http://schemas.microsoft.com/office/powerpoint/2010/main" val="4138239684"/>
              </p:ext>
            </p:extLst>
          </p:nvPr>
        </p:nvGraphicFramePr>
        <p:xfrm>
          <a:off x="723886" y="3727368"/>
          <a:ext cx="10744223" cy="1182053"/>
        </p:xfrm>
        <a:graphic>
          <a:graphicData uri="http://schemas.openxmlformats.org/drawingml/2006/table">
            <a:tbl>
              <a:tblPr firstRow="1" bandRow="1">
                <a:tableStyleId>{5C22544A-7EE6-4342-B048-85BDC9FD1C3A}</a:tableStyleId>
              </a:tblPr>
              <a:tblGrid>
                <a:gridCol w="1918305">
                  <a:extLst>
                    <a:ext uri="{9D8B030D-6E8A-4147-A177-3AD203B41FA5}">
                      <a16:colId xmlns:a16="http://schemas.microsoft.com/office/drawing/2014/main" xmlns="" val="532062174"/>
                    </a:ext>
                  </a:extLst>
                </a:gridCol>
                <a:gridCol w="8825918">
                  <a:extLst>
                    <a:ext uri="{9D8B030D-6E8A-4147-A177-3AD203B41FA5}">
                      <a16:colId xmlns:a16="http://schemas.microsoft.com/office/drawing/2014/main" xmlns="" val="1660914905"/>
                    </a:ext>
                  </a:extLst>
                </a:gridCol>
              </a:tblGrid>
              <a:tr h="645381">
                <a:tc>
                  <a:txBody>
                    <a:bodyPr/>
                    <a:lstStyle/>
                    <a:p>
                      <a:pPr marL="0" algn="l" defTabSz="914400" rtl="0" eaLnBrk="1" latinLnBrk="0" hangingPunct="1">
                        <a:lnSpc>
                          <a:spcPct val="114000"/>
                        </a:lnSpc>
                        <a:spcAft>
                          <a:spcPts val="600"/>
                        </a:spcAft>
                      </a:pPr>
                      <a:r>
                        <a:rPr lang="en-GB" sz="1800" b="1" kern="1200" dirty="0">
                          <a:solidFill>
                            <a:schemeClr val="dk1"/>
                          </a:solidFill>
                          <a:effectLst/>
                          <a:latin typeface="+mn-lt"/>
                          <a:ea typeface="+mn-ea"/>
                          <a:cs typeface="+mn-cs"/>
                        </a:rPr>
                        <a:t>Graduate tax</a:t>
                      </a:r>
                    </a:p>
                    <a:p>
                      <a:pPr marL="0" marR="0" lvl="0" indent="0" algn="l" defTabSz="914400" rtl="0" eaLnBrk="1" fontAlgn="auto" latinLnBrk="0" hangingPunct="1">
                        <a:lnSpc>
                          <a:spcPct val="114000"/>
                        </a:lnSpc>
                        <a:spcBef>
                          <a:spcPts val="0"/>
                        </a:spcBef>
                        <a:spcAft>
                          <a:spcPts val="600"/>
                        </a:spcAft>
                        <a:buClrTx/>
                        <a:buSzTx/>
                        <a:buFontTx/>
                        <a:buNone/>
                        <a:tabLst/>
                        <a:defRPr/>
                      </a:pPr>
                      <a:r>
                        <a:rPr lang="en-GB" sz="1800" b="0" i="1" kern="1200" dirty="0">
                          <a:solidFill>
                            <a:schemeClr val="dk1"/>
                          </a:solidFill>
                          <a:latin typeface="+mn-lt"/>
                          <a:ea typeface="+mn-ea"/>
                          <a:cs typeface="+mn-cs"/>
                        </a:rPr>
                        <a:t>Potential </a:t>
                      </a:r>
                      <a:r>
                        <a:rPr lang="en-GB" sz="1800" b="0" i="1" kern="1200" dirty="0" err="1">
                          <a:solidFill>
                            <a:schemeClr val="dk1"/>
                          </a:solidFill>
                          <a:latin typeface="+mn-lt"/>
                          <a:ea typeface="+mn-ea"/>
                          <a:cs typeface="+mn-cs"/>
                        </a:rPr>
                        <a:t>Libdem</a:t>
                      </a:r>
                      <a:r>
                        <a:rPr lang="en-GB" sz="1800" b="0" i="1" kern="1200" dirty="0">
                          <a:solidFill>
                            <a:schemeClr val="dk1"/>
                          </a:solidFill>
                          <a:latin typeface="+mn-lt"/>
                          <a:ea typeface="+mn-ea"/>
                          <a:cs typeface="+mn-cs"/>
                        </a:rPr>
                        <a:t> model</a:t>
                      </a:r>
                      <a:endParaRPr lang="en-GB" sz="1800" b="1" kern="1200" dirty="0">
                        <a:solidFill>
                          <a:schemeClr val="dk1"/>
                        </a:solidFill>
                        <a:effectLst/>
                        <a:latin typeface="+mn-lt"/>
                        <a:ea typeface="+mn-ea"/>
                        <a:cs typeface="+mn-cs"/>
                      </a:endParaRPr>
                    </a:p>
                  </a:txBody>
                  <a:tcPr marL="68580" marR="68580" marT="0" marB="0">
                    <a:solidFill>
                      <a:srgbClr val="99EBD6"/>
                    </a:solidFill>
                  </a:tcPr>
                </a:tc>
                <a:tc>
                  <a:txBody>
                    <a:bodyPr/>
                    <a:lstStyle/>
                    <a:p>
                      <a:pPr marL="285750" marR="0" lvl="0" indent="-285750" algn="l" defTabSz="914400" rtl="0" eaLnBrk="1" fontAlgn="auto" latinLnBrk="0" hangingPunct="1">
                        <a:lnSpc>
                          <a:spcPct val="114000"/>
                        </a:lnSpc>
                        <a:spcBef>
                          <a:spcPts val="0"/>
                        </a:spcBef>
                        <a:spcAft>
                          <a:spcPts val="600"/>
                        </a:spcAft>
                        <a:buClr>
                          <a:srgbClr val="008080"/>
                        </a:buClr>
                        <a:buSzTx/>
                        <a:buFont typeface="Arial" panose="020B0604020202020204" pitchFamily="34" charset="0"/>
                        <a:buChar char="•"/>
                        <a:tabLst/>
                        <a:defRPr/>
                      </a:pPr>
                      <a:r>
                        <a:rPr lang="en-GB" sz="1800" b="0" dirty="0">
                          <a:solidFill>
                            <a:schemeClr val="tx1"/>
                          </a:solidFill>
                        </a:rPr>
                        <a:t>Courses funded by teaching grants only, maintenance loans replaced with grants</a:t>
                      </a:r>
                    </a:p>
                    <a:p>
                      <a:pPr marL="285750" indent="-285750">
                        <a:lnSpc>
                          <a:spcPct val="114000"/>
                        </a:lnSpc>
                        <a:spcAft>
                          <a:spcPts val="600"/>
                        </a:spcAft>
                        <a:buClr>
                          <a:srgbClr val="008080"/>
                        </a:buClr>
                        <a:buFont typeface="Arial" panose="020B0604020202020204" pitchFamily="34" charset="0"/>
                        <a:buChar char="•"/>
                      </a:pPr>
                      <a:r>
                        <a:rPr lang="en-GB" sz="1800" b="0" dirty="0">
                          <a:solidFill>
                            <a:schemeClr val="tx1"/>
                          </a:solidFill>
                        </a:rPr>
                        <a:t>Graduates pay a tax for a number of years to contribute to the system’s funding</a:t>
                      </a:r>
                    </a:p>
                    <a:p>
                      <a:pPr marL="285750" indent="-285750">
                        <a:lnSpc>
                          <a:spcPct val="114000"/>
                        </a:lnSpc>
                        <a:spcAft>
                          <a:spcPts val="600"/>
                        </a:spcAft>
                        <a:buClr>
                          <a:srgbClr val="008080"/>
                        </a:buClr>
                        <a:buFont typeface="Arial" panose="020B0604020202020204" pitchFamily="34" charset="0"/>
                        <a:buChar char="•"/>
                      </a:pPr>
                      <a:r>
                        <a:rPr lang="en-GB" sz="1800" b="0" dirty="0">
                          <a:solidFill>
                            <a:schemeClr val="tx1"/>
                          </a:solidFill>
                        </a:rPr>
                        <a:t>No connection between course funding and graduate payments</a:t>
                      </a:r>
                    </a:p>
                  </a:txBody>
                  <a:tcPr>
                    <a:solidFill>
                      <a:srgbClr val="99EBD6"/>
                    </a:solidFill>
                  </a:tcPr>
                </a:tc>
                <a:extLst>
                  <a:ext uri="{0D108BD9-81ED-4DB2-BD59-A6C34878D82A}">
                    <a16:rowId xmlns:a16="http://schemas.microsoft.com/office/drawing/2014/main" xmlns="" val="2783229308"/>
                  </a:ext>
                </a:extLst>
              </a:tr>
            </a:tbl>
          </a:graphicData>
        </a:graphic>
      </p:graphicFrame>
      <p:sp>
        <p:nvSpPr>
          <p:cNvPr id="8" name="Slide Number Placeholder 3">
            <a:extLst>
              <a:ext uri="{FF2B5EF4-FFF2-40B4-BE49-F238E27FC236}">
                <a16:creationId xmlns:a16="http://schemas.microsoft.com/office/drawing/2014/main" xmlns="" id="{EBC775B9-3B86-4256-BF5A-AF63FD2CA816}"/>
              </a:ext>
            </a:extLst>
          </p:cNvPr>
          <p:cNvSpPr>
            <a:spLocks noGrp="1"/>
          </p:cNvSpPr>
          <p:nvPr>
            <p:ph type="sldNum" sz="quarter" idx="12"/>
          </p:nvPr>
        </p:nvSpPr>
        <p:spPr>
          <a:xfrm>
            <a:off x="9448800" y="6531126"/>
            <a:ext cx="2743200" cy="365125"/>
          </a:xfrm>
        </p:spPr>
        <p:txBody>
          <a:bodyPr/>
          <a:lstStyle/>
          <a:p>
            <a:pPr defTabSz="457200"/>
            <a:fld id="{ED9DE18E-F2A3-4858-8433-156A7BE29166}" type="slidenum">
              <a:rPr lang="en-GB">
                <a:solidFill>
                  <a:prstClr val="white"/>
                </a:solidFill>
                <a:latin typeface="Calibri" panose="020F0502020204030204"/>
              </a:rPr>
              <a:pPr defTabSz="457200"/>
              <a:t>89</a:t>
            </a:fld>
            <a:endParaRPr lang="en-GB" dirty="0">
              <a:solidFill>
                <a:prstClr val="white"/>
              </a:solidFill>
              <a:latin typeface="Calibri" panose="020F0502020204030204"/>
            </a:endParaRPr>
          </a:p>
        </p:txBody>
      </p:sp>
    </p:spTree>
    <p:extLst>
      <p:ext uri="{BB962C8B-B14F-4D97-AF65-F5344CB8AC3E}">
        <p14:creationId xmlns:p14="http://schemas.microsoft.com/office/powerpoint/2010/main" val="381474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a:extLst>
              <a:ext uri="{FF2B5EF4-FFF2-40B4-BE49-F238E27FC236}">
                <a16:creationId xmlns:a16="http://schemas.microsoft.com/office/drawing/2014/main" xmlns="" id="{BCFA374E-660C-41BE-9703-5AD68F9AF3FD}"/>
              </a:ext>
            </a:extLst>
          </p:cNvPr>
          <p:cNvSpPr/>
          <p:nvPr/>
        </p:nvSpPr>
        <p:spPr>
          <a:xfrm>
            <a:off x="0" y="6473165"/>
            <a:ext cx="12191996" cy="384834"/>
          </a:xfrm>
          <a:prstGeom prst="rect">
            <a:avLst/>
          </a:prstGeom>
          <a:solidFill>
            <a:srgbClr val="11A08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 </a:t>
            </a:r>
          </a:p>
        </p:txBody>
      </p:sp>
      <p:graphicFrame>
        <p:nvGraphicFramePr>
          <p:cNvPr id="11" name="Chart 10">
            <a:extLst>
              <a:ext uri="{FF2B5EF4-FFF2-40B4-BE49-F238E27FC236}">
                <a16:creationId xmlns:a16="http://schemas.microsoft.com/office/drawing/2014/main" xmlns="" id="{3FD44F6D-908A-40CC-A738-ABA062454763}"/>
              </a:ext>
            </a:extLst>
          </p:cNvPr>
          <p:cNvGraphicFramePr>
            <a:graphicFrameLocks/>
          </p:cNvGraphicFramePr>
          <p:nvPr>
            <p:extLst/>
          </p:nvPr>
        </p:nvGraphicFramePr>
        <p:xfrm>
          <a:off x="2292350" y="1249259"/>
          <a:ext cx="6318250" cy="4332289"/>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a:extLst>
              <a:ext uri="{FF2B5EF4-FFF2-40B4-BE49-F238E27FC236}">
                <a16:creationId xmlns:a16="http://schemas.microsoft.com/office/drawing/2014/main" xmlns="" id="{88519DD3-023B-46FE-959A-CEE8049B8DDD}"/>
              </a:ext>
            </a:extLst>
          </p:cNvPr>
          <p:cNvSpPr>
            <a:spLocks noGrp="1"/>
          </p:cNvSpPr>
          <p:nvPr>
            <p:ph type="title"/>
          </p:nvPr>
        </p:nvSpPr>
        <p:spPr>
          <a:xfrm>
            <a:off x="1752600" y="-76305"/>
            <a:ext cx="8509000" cy="1325563"/>
          </a:xfrm>
        </p:spPr>
        <p:txBody>
          <a:bodyPr/>
          <a:lstStyle/>
          <a:p>
            <a:r>
              <a:rPr lang="en-GB" b="1" dirty="0">
                <a:solidFill>
                  <a:srgbClr val="11A08A"/>
                </a:solidFill>
              </a:rPr>
              <a:t>Tax payer subsidy through write-offs</a:t>
            </a:r>
            <a:endParaRPr lang="en-GB" dirty="0"/>
          </a:p>
        </p:txBody>
      </p:sp>
      <p:sp>
        <p:nvSpPr>
          <p:cNvPr id="4" name="Slide Number Placeholder 3">
            <a:extLst>
              <a:ext uri="{FF2B5EF4-FFF2-40B4-BE49-F238E27FC236}">
                <a16:creationId xmlns:a16="http://schemas.microsoft.com/office/drawing/2014/main" xmlns="" id="{3A17F7B5-47A7-46C5-B034-8E6757300A3A}"/>
              </a:ext>
            </a:extLst>
          </p:cNvPr>
          <p:cNvSpPr>
            <a:spLocks noGrp="1"/>
          </p:cNvSpPr>
          <p:nvPr>
            <p:ph type="sldNum" sz="quarter" idx="12"/>
          </p:nvPr>
        </p:nvSpPr>
        <p:spPr/>
        <p:txBody>
          <a:bodyPr/>
          <a:lstStyle/>
          <a:p>
            <a:pPr defTabSz="457200"/>
            <a:fld id="{ED9DE18E-F2A3-4858-8433-156A7BE29166}" type="slidenum">
              <a:rPr lang="en-GB">
                <a:solidFill>
                  <a:prstClr val="white"/>
                </a:solidFill>
                <a:latin typeface="Calibri" panose="020F0502020204030204"/>
              </a:rPr>
              <a:pPr defTabSz="457200"/>
              <a:t>9</a:t>
            </a:fld>
            <a:endParaRPr lang="en-GB" dirty="0">
              <a:solidFill>
                <a:prstClr val="white"/>
              </a:solidFill>
              <a:latin typeface="Calibri" panose="020F0502020204030204"/>
            </a:endParaRPr>
          </a:p>
        </p:txBody>
      </p:sp>
      <p:sp>
        <p:nvSpPr>
          <p:cNvPr id="10" name="TextBox 9">
            <a:extLst>
              <a:ext uri="{FF2B5EF4-FFF2-40B4-BE49-F238E27FC236}">
                <a16:creationId xmlns:a16="http://schemas.microsoft.com/office/drawing/2014/main" xmlns="" id="{C394EA37-5FA0-4322-92EE-DC87F3188A86}"/>
              </a:ext>
            </a:extLst>
          </p:cNvPr>
          <p:cNvSpPr txBox="1"/>
          <p:nvPr/>
        </p:nvSpPr>
        <p:spPr>
          <a:xfrm>
            <a:off x="3946194" y="1510554"/>
            <a:ext cx="4299612" cy="369332"/>
          </a:xfrm>
          <a:prstGeom prst="rect">
            <a:avLst/>
          </a:prstGeom>
          <a:noFill/>
        </p:spPr>
        <p:txBody>
          <a:bodyPr wrap="square" rtlCol="0">
            <a:spAutoFit/>
          </a:bodyPr>
          <a:lstStyle/>
          <a:p>
            <a:pPr defTabSz="457200"/>
            <a:r>
              <a:rPr lang="en-GB" b="1" dirty="0">
                <a:solidFill>
                  <a:prstClr val="black"/>
                </a:solidFill>
                <a:latin typeface="Calibri" panose="020F0502020204030204"/>
              </a:rPr>
              <a:t>Taxpayer subsidy – average graduate </a:t>
            </a:r>
          </a:p>
        </p:txBody>
      </p:sp>
      <p:sp>
        <p:nvSpPr>
          <p:cNvPr id="7" name="Rectangle: Rounded Corners 6">
            <a:extLst>
              <a:ext uri="{FF2B5EF4-FFF2-40B4-BE49-F238E27FC236}">
                <a16:creationId xmlns:a16="http://schemas.microsoft.com/office/drawing/2014/main" xmlns="" id="{1D2EF071-8AC3-4C16-8CB2-1F4DF0EBED1B}"/>
              </a:ext>
            </a:extLst>
          </p:cNvPr>
          <p:cNvSpPr/>
          <p:nvPr/>
        </p:nvSpPr>
        <p:spPr>
          <a:xfrm>
            <a:off x="4372065" y="5158130"/>
            <a:ext cx="3280350" cy="996515"/>
          </a:xfrm>
          <a:prstGeom prst="roundRect">
            <a:avLst/>
          </a:prstGeom>
          <a:solidFill>
            <a:srgbClr val="11A08A"/>
          </a:solidFill>
          <a:ln>
            <a:solidFill>
              <a:srgbClr val="C4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b="1" dirty="0">
                <a:solidFill>
                  <a:prstClr val="white"/>
                </a:solidFill>
                <a:latin typeface="Calibri" panose="020F0502020204030204"/>
              </a:rPr>
              <a:t>Write-offs are intentional taxpayer subsidy </a:t>
            </a:r>
          </a:p>
        </p:txBody>
      </p:sp>
      <p:sp>
        <p:nvSpPr>
          <p:cNvPr id="12" name="TextBox 11">
            <a:extLst>
              <a:ext uri="{FF2B5EF4-FFF2-40B4-BE49-F238E27FC236}">
                <a16:creationId xmlns:a16="http://schemas.microsoft.com/office/drawing/2014/main" xmlns="" id="{973E9FC5-E311-49C7-BBE5-EFB26255E134}"/>
              </a:ext>
            </a:extLst>
          </p:cNvPr>
          <p:cNvSpPr txBox="1"/>
          <p:nvPr/>
        </p:nvSpPr>
        <p:spPr>
          <a:xfrm>
            <a:off x="4767744" y="6605965"/>
            <a:ext cx="5595457" cy="215444"/>
          </a:xfrm>
          <a:prstGeom prst="rect">
            <a:avLst/>
          </a:prstGeom>
          <a:noFill/>
        </p:spPr>
        <p:txBody>
          <a:bodyPr wrap="square" rtlCol="0">
            <a:spAutoFit/>
          </a:bodyPr>
          <a:lstStyle/>
          <a:p>
            <a:pPr algn="r" defTabSz="457200"/>
            <a:r>
              <a:rPr lang="en-GB" sz="800" dirty="0">
                <a:solidFill>
                  <a:schemeClr val="bg1"/>
                </a:solidFill>
                <a:latin typeface="Calibri" panose="020F0502020204030204"/>
              </a:rPr>
              <a:t>Source: </a:t>
            </a:r>
            <a:r>
              <a:rPr lang="en-GB" sz="800" dirty="0">
                <a:solidFill>
                  <a:schemeClr val="bg1"/>
                </a:solidFill>
                <a:latin typeface="Calibri" panose="020F0502020204030204"/>
                <a:hlinkClick r:id="rId4"/>
              </a:rPr>
              <a:t>IFS - BN211 Higher Education funding: Past, present and options for the future</a:t>
            </a:r>
            <a:endParaRPr lang="en-GB" sz="800" dirty="0">
              <a:solidFill>
                <a:schemeClr val="bg1"/>
              </a:solidFill>
              <a:latin typeface="Calibri" panose="020F0502020204030204"/>
            </a:endParaRPr>
          </a:p>
        </p:txBody>
      </p:sp>
      <p:sp>
        <p:nvSpPr>
          <p:cNvPr id="13" name="Arrow: Right 12">
            <a:extLst>
              <a:ext uri="{FF2B5EF4-FFF2-40B4-BE49-F238E27FC236}">
                <a16:creationId xmlns:a16="http://schemas.microsoft.com/office/drawing/2014/main" xmlns="" id="{F8D7C941-26EA-40DA-9863-1AA0D9150716}"/>
              </a:ext>
            </a:extLst>
          </p:cNvPr>
          <p:cNvSpPr/>
          <p:nvPr/>
        </p:nvSpPr>
        <p:spPr>
          <a:xfrm>
            <a:off x="5338959" y="3016009"/>
            <a:ext cx="1061545" cy="798786"/>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2" name="Rectangle 1">
            <a:extLst>
              <a:ext uri="{FF2B5EF4-FFF2-40B4-BE49-F238E27FC236}">
                <a16:creationId xmlns:a16="http://schemas.microsoft.com/office/drawing/2014/main" xmlns="" id="{9B956B61-6032-476B-82F1-1DCB38FA34A1}"/>
              </a:ext>
            </a:extLst>
          </p:cNvPr>
          <p:cNvSpPr/>
          <p:nvPr/>
        </p:nvSpPr>
        <p:spPr>
          <a:xfrm>
            <a:off x="5164332" y="2154249"/>
            <a:ext cx="3724712" cy="26263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pic>
        <p:nvPicPr>
          <p:cNvPr id="16" name="Picture 27" descr="C:\Users\local admin\Downloads\final-83-14-57-0.png">
            <a:extLst>
              <a:ext uri="{FF2B5EF4-FFF2-40B4-BE49-F238E27FC236}">
                <a16:creationId xmlns:a16="http://schemas.microsoft.com/office/drawing/2014/main" xmlns="" id="{E46BA2E8-F803-43CE-85B8-8E681442C1A5}"/>
              </a:ext>
            </a:extLst>
          </p:cNvPr>
          <p:cNvPicPr>
            <a:picLocks noChangeAspect="1"/>
          </p:cNvPicPr>
          <p:nvPr/>
        </p:nvPicPr>
        <p:blipFill>
          <a:blip r:embed="rId5"/>
          <a:srcRect/>
          <a:stretch>
            <a:fillRect/>
          </a:stretch>
        </p:blipFill>
        <p:spPr>
          <a:xfrm>
            <a:off x="10535991" y="87197"/>
            <a:ext cx="1616165" cy="763459"/>
          </a:xfrm>
          <a:prstGeom prst="rect">
            <a:avLst/>
          </a:prstGeom>
          <a:noFill/>
          <a:ln cap="flat">
            <a:noFill/>
          </a:ln>
        </p:spPr>
      </p:pic>
    </p:spTree>
    <p:extLst>
      <p:ext uri="{BB962C8B-B14F-4D97-AF65-F5344CB8AC3E}">
        <p14:creationId xmlns:p14="http://schemas.microsoft.com/office/powerpoint/2010/main" val="144188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0C400F7-B1AC-4094-A486-22FFA41058D6}"/>
              </a:ext>
            </a:extLst>
          </p:cNvPr>
          <p:cNvSpPr/>
          <p:nvPr/>
        </p:nvSpPr>
        <p:spPr>
          <a:xfrm>
            <a:off x="0" y="6473169"/>
            <a:ext cx="12192000" cy="384831"/>
          </a:xfrm>
          <a:prstGeom prst="rect">
            <a:avLst/>
          </a:prstGeom>
          <a:solidFill>
            <a:srgbClr val="11A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3" name="TextBox 12">
            <a:extLst>
              <a:ext uri="{FF2B5EF4-FFF2-40B4-BE49-F238E27FC236}">
                <a16:creationId xmlns:a16="http://schemas.microsoft.com/office/drawing/2014/main" xmlns="" id="{577DD3C2-E829-4782-B430-40C561BDFB08}"/>
              </a:ext>
            </a:extLst>
          </p:cNvPr>
          <p:cNvSpPr txBox="1"/>
          <p:nvPr/>
        </p:nvSpPr>
        <p:spPr>
          <a:xfrm>
            <a:off x="797290" y="1689713"/>
            <a:ext cx="10582224" cy="3200876"/>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600"/>
              </a:spcAft>
              <a:buClrTx/>
              <a:buSzTx/>
              <a:buFontTx/>
              <a:buNone/>
              <a:tabLst/>
              <a:defRPr/>
            </a:pPr>
            <a:r>
              <a:rPr kumimoji="0" lang="en-GB" sz="3200" b="1"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Options</a:t>
            </a:r>
          </a:p>
          <a:p>
            <a:pPr marL="0" marR="0" lvl="0" indent="0" algn="l" defTabSz="914400" rtl="0" eaLnBrk="1" fontAlgn="auto" latinLnBrk="0" hangingPunct="1">
              <a:lnSpc>
                <a:spcPct val="200000"/>
              </a:lnSpc>
              <a:spcBef>
                <a:spcPts val="0"/>
              </a:spcBef>
              <a:spcAft>
                <a:spcPts val="60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rPr>
              <a:t>Outcomes</a:t>
            </a:r>
          </a:p>
          <a:p>
            <a:pPr marL="0" marR="0" lvl="0" indent="0" algn="l" defTabSz="914400" rtl="0" eaLnBrk="1" fontAlgn="auto" latinLnBrk="0" hangingPunct="1">
              <a:lnSpc>
                <a:spcPct val="200000"/>
              </a:lnSpc>
              <a:spcBef>
                <a:spcPts val="0"/>
              </a:spcBef>
              <a:spcAft>
                <a:spcPts val="600"/>
              </a:spcAft>
              <a:buClrTx/>
              <a:buSzTx/>
              <a:buFontTx/>
              <a:buNone/>
              <a:tabLst/>
              <a:defRPr/>
            </a:pPr>
            <a:r>
              <a:rPr kumimoji="0" lang="en-GB" sz="3200" b="1"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How to choose</a:t>
            </a:r>
            <a:endParaRPr kumimoji="0" lang="en-GB" sz="3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pic>
        <p:nvPicPr>
          <p:cNvPr id="28" name="Picture 27" descr="C:\Users\local admin\Downloads\final-83-14-57-0.png">
            <a:extLst>
              <a:ext uri="{FF2B5EF4-FFF2-40B4-BE49-F238E27FC236}">
                <a16:creationId xmlns:a16="http://schemas.microsoft.com/office/drawing/2014/main" xmlns="" id="{4FF83E6A-3765-46A0-A741-B790FEB5B1C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57130" y="104814"/>
            <a:ext cx="1616169" cy="763461"/>
          </a:xfrm>
          <a:prstGeom prst="rect">
            <a:avLst/>
          </a:prstGeom>
          <a:noFill/>
          <a:ln>
            <a:noFill/>
          </a:ln>
        </p:spPr>
      </p:pic>
      <p:sp>
        <p:nvSpPr>
          <p:cNvPr id="7" name="TextBox 6">
            <a:extLst>
              <a:ext uri="{FF2B5EF4-FFF2-40B4-BE49-F238E27FC236}">
                <a16:creationId xmlns:a16="http://schemas.microsoft.com/office/drawing/2014/main" xmlns="" id="{18EF7A41-B31C-4DA1-B3EC-4D08D4AE0FAE}"/>
              </a:ext>
            </a:extLst>
          </p:cNvPr>
          <p:cNvSpPr txBox="1"/>
          <p:nvPr/>
        </p:nvSpPr>
        <p:spPr>
          <a:xfrm>
            <a:off x="1419224" y="5765283"/>
            <a:ext cx="935355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Note: all modelling use system parameters as per current system with £25K repayment threshold as announced at the Conservative Conference unless otherwise stated</a:t>
            </a:r>
            <a:endParaRPr kumimoji="0" lang="en-GB" sz="20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3">
            <a:extLst>
              <a:ext uri="{FF2B5EF4-FFF2-40B4-BE49-F238E27FC236}">
                <a16:creationId xmlns:a16="http://schemas.microsoft.com/office/drawing/2014/main" xmlns="" id="{6C2C18B6-54D7-4850-9BA8-9EA0AA7FFADC}"/>
              </a:ext>
            </a:extLst>
          </p:cNvPr>
          <p:cNvSpPr>
            <a:spLocks noGrp="1"/>
          </p:cNvSpPr>
          <p:nvPr>
            <p:ph type="sldNum" sz="quarter" idx="12"/>
          </p:nvPr>
        </p:nvSpPr>
        <p:spPr>
          <a:xfrm>
            <a:off x="9448800" y="6531126"/>
            <a:ext cx="2743200" cy="365125"/>
          </a:xfrm>
        </p:spPr>
        <p:txBody>
          <a:bodyPr/>
          <a:lstStyle/>
          <a:p>
            <a:pPr defTabSz="457200"/>
            <a:fld id="{ED9DE18E-F2A3-4858-8433-156A7BE29166}" type="slidenum">
              <a:rPr lang="en-GB">
                <a:solidFill>
                  <a:prstClr val="white"/>
                </a:solidFill>
                <a:latin typeface="Calibri" panose="020F0502020204030204"/>
              </a:rPr>
              <a:pPr defTabSz="457200"/>
              <a:t>90</a:t>
            </a:fld>
            <a:endParaRPr lang="en-GB" dirty="0">
              <a:solidFill>
                <a:prstClr val="white"/>
              </a:solidFill>
              <a:latin typeface="Calibri" panose="020F0502020204030204"/>
            </a:endParaRPr>
          </a:p>
        </p:txBody>
      </p:sp>
    </p:spTree>
    <p:extLst>
      <p:ext uri="{BB962C8B-B14F-4D97-AF65-F5344CB8AC3E}">
        <p14:creationId xmlns:p14="http://schemas.microsoft.com/office/powerpoint/2010/main" val="33488929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B15A1EB-6977-4CDC-90D0-596E9C6BDFE8}"/>
              </a:ext>
            </a:extLst>
          </p:cNvPr>
          <p:cNvSpPr/>
          <p:nvPr/>
        </p:nvSpPr>
        <p:spPr>
          <a:xfrm>
            <a:off x="0" y="6473169"/>
            <a:ext cx="12192000" cy="384831"/>
          </a:xfrm>
          <a:prstGeom prst="rect">
            <a:avLst/>
          </a:prstGeom>
          <a:solidFill>
            <a:srgbClr val="11A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xmlns="" id="{8939155A-CEBA-4004-B06C-69A1308F45C6}"/>
              </a:ext>
            </a:extLst>
          </p:cNvPr>
          <p:cNvSpPr/>
          <p:nvPr/>
        </p:nvSpPr>
        <p:spPr>
          <a:xfrm>
            <a:off x="3048000" y="1709485"/>
            <a:ext cx="1612900" cy="78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xmlns="" id="{8D45DC25-65D5-440D-B45C-A7A3F004B10D}"/>
              </a:ext>
            </a:extLst>
          </p:cNvPr>
          <p:cNvSpPr/>
          <p:nvPr/>
        </p:nvSpPr>
        <p:spPr>
          <a:xfrm>
            <a:off x="3048000" y="1695451"/>
            <a:ext cx="1612900" cy="83493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xmlns="" id="{C87C66DC-36F8-4E6B-AFE7-DD790416CDB0}"/>
              </a:ext>
            </a:extLst>
          </p:cNvPr>
          <p:cNvSpPr txBox="1"/>
          <p:nvPr/>
        </p:nvSpPr>
        <p:spPr>
          <a:xfrm>
            <a:off x="-618414" y="248017"/>
            <a:ext cx="11503750" cy="477054"/>
          </a:xfrm>
          <a:prstGeom prst="rect">
            <a:avLst/>
          </a:prstGeom>
          <a:noFill/>
        </p:spPr>
        <p:txBody>
          <a:bodyPr wrap="square" rtlCol="0">
            <a:spAutoFit/>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8080"/>
                </a:solidFill>
                <a:effectLst/>
                <a:uLnTx/>
                <a:uFillTx/>
                <a:latin typeface="Calibri" panose="020F0502020204030204"/>
                <a:ea typeface="+mn-ea"/>
                <a:cs typeface="+mn-cs"/>
              </a:rPr>
              <a:t>Student debt vs graduate contributions</a:t>
            </a:r>
          </a:p>
        </p:txBody>
      </p:sp>
      <p:pic>
        <p:nvPicPr>
          <p:cNvPr id="10" name="Picture 9" descr="C:\Users\local admin\Downloads\final-83-14-57-0.png">
            <a:extLst>
              <a:ext uri="{FF2B5EF4-FFF2-40B4-BE49-F238E27FC236}">
                <a16:creationId xmlns:a16="http://schemas.microsoft.com/office/drawing/2014/main" xmlns="" id="{B579AB9A-E01C-4D64-AC90-96E102C45C9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57130" y="104814"/>
            <a:ext cx="1616169" cy="763461"/>
          </a:xfrm>
          <a:prstGeom prst="rect">
            <a:avLst/>
          </a:prstGeom>
          <a:noFill/>
          <a:ln>
            <a:noFill/>
          </a:ln>
        </p:spPr>
      </p:pic>
      <p:sp>
        <p:nvSpPr>
          <p:cNvPr id="11" name="Rectangle: Rounded Corners 10">
            <a:extLst>
              <a:ext uri="{FF2B5EF4-FFF2-40B4-BE49-F238E27FC236}">
                <a16:creationId xmlns:a16="http://schemas.microsoft.com/office/drawing/2014/main" xmlns="" id="{C154AB9F-F407-44DD-AA51-FB1CD791F2F0}"/>
              </a:ext>
            </a:extLst>
          </p:cNvPr>
          <p:cNvSpPr/>
          <p:nvPr/>
        </p:nvSpPr>
        <p:spPr>
          <a:xfrm>
            <a:off x="400136" y="1801336"/>
            <a:ext cx="1731532" cy="2565556"/>
          </a:xfrm>
          <a:prstGeom prst="roundRect">
            <a:avLst/>
          </a:prstGeom>
          <a:solidFill>
            <a:srgbClr val="11A08A"/>
          </a:solidFill>
          <a:ln>
            <a:solidFill>
              <a:srgbClr val="C4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The notion of debt</a:t>
            </a:r>
            <a:b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There can be significant graduate contributions without debt, and also lower graduate contributions for similar levels of debt</a:t>
            </a:r>
          </a:p>
        </p:txBody>
      </p:sp>
      <p:graphicFrame>
        <p:nvGraphicFramePr>
          <p:cNvPr id="12" name="Chart 11">
            <a:extLst>
              <a:ext uri="{FF2B5EF4-FFF2-40B4-BE49-F238E27FC236}">
                <a16:creationId xmlns:a16="http://schemas.microsoft.com/office/drawing/2014/main" xmlns="" id="{5EAD1B81-1F84-4B2D-A98C-3435595839AF}"/>
              </a:ext>
            </a:extLst>
          </p:cNvPr>
          <p:cNvGraphicFramePr>
            <a:graphicFrameLocks/>
          </p:cNvGraphicFramePr>
          <p:nvPr>
            <p:extLst>
              <p:ext uri="{D42A27DB-BD31-4B8C-83A1-F6EECF244321}">
                <p14:modId xmlns:p14="http://schemas.microsoft.com/office/powerpoint/2010/main" val="4261340521"/>
              </p:ext>
            </p:extLst>
          </p:nvPr>
        </p:nvGraphicFramePr>
        <p:xfrm>
          <a:off x="2732932" y="1011478"/>
          <a:ext cx="8223090" cy="5099109"/>
        </p:xfrm>
        <a:graphic>
          <a:graphicData uri="http://schemas.openxmlformats.org/drawingml/2006/chart">
            <c:chart xmlns:c="http://schemas.openxmlformats.org/drawingml/2006/chart" xmlns:r="http://schemas.openxmlformats.org/officeDocument/2006/relationships" r:id="rId4"/>
          </a:graphicData>
        </a:graphic>
      </p:graphicFrame>
      <p:sp>
        <p:nvSpPr>
          <p:cNvPr id="9" name="Slide Number Placeholder 3">
            <a:extLst>
              <a:ext uri="{FF2B5EF4-FFF2-40B4-BE49-F238E27FC236}">
                <a16:creationId xmlns:a16="http://schemas.microsoft.com/office/drawing/2014/main" xmlns="" id="{1BF743CD-C01B-43C0-821B-42515B535714}"/>
              </a:ext>
            </a:extLst>
          </p:cNvPr>
          <p:cNvSpPr>
            <a:spLocks noGrp="1"/>
          </p:cNvSpPr>
          <p:nvPr>
            <p:ph type="sldNum" sz="quarter" idx="12"/>
          </p:nvPr>
        </p:nvSpPr>
        <p:spPr>
          <a:xfrm>
            <a:off x="9448800" y="6531126"/>
            <a:ext cx="2743200" cy="365125"/>
          </a:xfrm>
        </p:spPr>
        <p:txBody>
          <a:bodyPr/>
          <a:lstStyle/>
          <a:p>
            <a:pPr defTabSz="457200"/>
            <a:fld id="{ED9DE18E-F2A3-4858-8433-156A7BE29166}" type="slidenum">
              <a:rPr lang="en-GB">
                <a:solidFill>
                  <a:prstClr val="white"/>
                </a:solidFill>
                <a:latin typeface="Calibri" panose="020F0502020204030204"/>
              </a:rPr>
              <a:pPr defTabSz="457200"/>
              <a:t>91</a:t>
            </a:fld>
            <a:endParaRPr lang="en-GB" dirty="0">
              <a:solidFill>
                <a:prstClr val="white"/>
              </a:solidFill>
              <a:latin typeface="Calibri" panose="020F0502020204030204"/>
            </a:endParaRPr>
          </a:p>
        </p:txBody>
      </p:sp>
    </p:spTree>
    <p:extLst>
      <p:ext uri="{BB962C8B-B14F-4D97-AF65-F5344CB8AC3E}">
        <p14:creationId xmlns:p14="http://schemas.microsoft.com/office/powerpoint/2010/main" val="166222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Graphic spid="12" grpId="0">
        <p:bldSub>
          <a:bldChart bld="series"/>
        </p:bldSub>
      </p:bldGraphic>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B15A1EB-6977-4CDC-90D0-596E9C6BDFE8}"/>
              </a:ext>
            </a:extLst>
          </p:cNvPr>
          <p:cNvSpPr/>
          <p:nvPr/>
        </p:nvSpPr>
        <p:spPr>
          <a:xfrm>
            <a:off x="0" y="6473169"/>
            <a:ext cx="12192000" cy="384831"/>
          </a:xfrm>
          <a:prstGeom prst="rect">
            <a:avLst/>
          </a:prstGeom>
          <a:solidFill>
            <a:srgbClr val="11A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xmlns="" id="{8939155A-CEBA-4004-B06C-69A1308F45C6}"/>
              </a:ext>
            </a:extLst>
          </p:cNvPr>
          <p:cNvSpPr/>
          <p:nvPr/>
        </p:nvSpPr>
        <p:spPr>
          <a:xfrm>
            <a:off x="3048000" y="1709485"/>
            <a:ext cx="1612900" cy="78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xmlns="" id="{8D45DC25-65D5-440D-B45C-A7A3F004B10D}"/>
              </a:ext>
            </a:extLst>
          </p:cNvPr>
          <p:cNvSpPr/>
          <p:nvPr/>
        </p:nvSpPr>
        <p:spPr>
          <a:xfrm>
            <a:off x="3048000" y="1695451"/>
            <a:ext cx="1612900" cy="83493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peech Bubble: Rectangle with Corners Rounded 1">
            <a:extLst>
              <a:ext uri="{FF2B5EF4-FFF2-40B4-BE49-F238E27FC236}">
                <a16:creationId xmlns:a16="http://schemas.microsoft.com/office/drawing/2014/main" xmlns="" id="{A4AEA590-6AF7-4DA8-B7FF-1BA68C6C9A14}"/>
              </a:ext>
            </a:extLst>
          </p:cNvPr>
          <p:cNvSpPr/>
          <p:nvPr/>
        </p:nvSpPr>
        <p:spPr>
          <a:xfrm>
            <a:off x="10820917" y="3443546"/>
            <a:ext cx="1230488" cy="756355"/>
          </a:xfrm>
          <a:prstGeom prst="wedgeRoundRectCallout">
            <a:avLst>
              <a:gd name="adj1" fmla="val -96062"/>
              <a:gd name="adj2" fmla="val 71455"/>
              <a:gd name="adj3" fmla="val 16667"/>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Maintenance loans repayments</a:t>
            </a:r>
          </a:p>
        </p:txBody>
      </p:sp>
      <p:sp>
        <p:nvSpPr>
          <p:cNvPr id="10" name="TextBox 9">
            <a:extLst>
              <a:ext uri="{FF2B5EF4-FFF2-40B4-BE49-F238E27FC236}">
                <a16:creationId xmlns:a16="http://schemas.microsoft.com/office/drawing/2014/main" xmlns="" id="{C47CB406-88DB-417E-82B3-494E58FA3DCD}"/>
              </a:ext>
            </a:extLst>
          </p:cNvPr>
          <p:cNvSpPr txBox="1"/>
          <p:nvPr/>
        </p:nvSpPr>
        <p:spPr>
          <a:xfrm>
            <a:off x="-618414" y="248017"/>
            <a:ext cx="11503750" cy="477054"/>
          </a:xfrm>
          <a:prstGeom prst="rect">
            <a:avLst/>
          </a:prstGeom>
          <a:noFill/>
        </p:spPr>
        <p:txBody>
          <a:bodyPr wrap="square" rtlCol="0">
            <a:spAutoFit/>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8080"/>
                </a:solidFill>
                <a:effectLst/>
                <a:uLnTx/>
                <a:uFillTx/>
                <a:latin typeface="Calibri" panose="020F0502020204030204"/>
                <a:ea typeface="+mn-ea"/>
                <a:cs typeface="+mn-cs"/>
              </a:rPr>
              <a:t>Graduates: winners and losers</a:t>
            </a:r>
          </a:p>
        </p:txBody>
      </p:sp>
      <p:pic>
        <p:nvPicPr>
          <p:cNvPr id="11" name="Picture 10" descr="C:\Users\local admin\Downloads\final-83-14-57-0.png">
            <a:extLst>
              <a:ext uri="{FF2B5EF4-FFF2-40B4-BE49-F238E27FC236}">
                <a16:creationId xmlns:a16="http://schemas.microsoft.com/office/drawing/2014/main" xmlns="" id="{3EF9C02F-8D50-4035-BF4C-FBB08837E2E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57130" y="104814"/>
            <a:ext cx="1616169" cy="763461"/>
          </a:xfrm>
          <a:prstGeom prst="rect">
            <a:avLst/>
          </a:prstGeom>
          <a:noFill/>
          <a:ln>
            <a:noFill/>
          </a:ln>
        </p:spPr>
      </p:pic>
      <p:sp>
        <p:nvSpPr>
          <p:cNvPr id="3" name="TextBox 2">
            <a:extLst>
              <a:ext uri="{FF2B5EF4-FFF2-40B4-BE49-F238E27FC236}">
                <a16:creationId xmlns:a16="http://schemas.microsoft.com/office/drawing/2014/main" xmlns="" id="{E59C8F6A-7561-4D55-B970-69C5B98F3F0B}"/>
              </a:ext>
            </a:extLst>
          </p:cNvPr>
          <p:cNvSpPr txBox="1"/>
          <p:nvPr/>
        </p:nvSpPr>
        <p:spPr>
          <a:xfrm>
            <a:off x="1311402" y="5190531"/>
            <a:ext cx="9525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Lowest earners</a:t>
            </a:r>
          </a:p>
        </p:txBody>
      </p:sp>
      <p:sp>
        <p:nvSpPr>
          <p:cNvPr id="12" name="TextBox 11">
            <a:extLst>
              <a:ext uri="{FF2B5EF4-FFF2-40B4-BE49-F238E27FC236}">
                <a16:creationId xmlns:a16="http://schemas.microsoft.com/office/drawing/2014/main" xmlns="" id="{D499F878-8D0B-4886-A5E6-F9DA0D467DC7}"/>
              </a:ext>
            </a:extLst>
          </p:cNvPr>
          <p:cNvSpPr txBox="1"/>
          <p:nvPr/>
        </p:nvSpPr>
        <p:spPr>
          <a:xfrm>
            <a:off x="9868417" y="5190531"/>
            <a:ext cx="9525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Highest earners</a:t>
            </a:r>
          </a:p>
        </p:txBody>
      </p:sp>
      <p:graphicFrame>
        <p:nvGraphicFramePr>
          <p:cNvPr id="14" name="Chart 13">
            <a:extLst>
              <a:ext uri="{FF2B5EF4-FFF2-40B4-BE49-F238E27FC236}">
                <a16:creationId xmlns:a16="http://schemas.microsoft.com/office/drawing/2014/main" xmlns="" id="{13C9DF40-C2AC-4F0B-BA34-864B3F75210A}"/>
              </a:ext>
            </a:extLst>
          </p:cNvPr>
          <p:cNvGraphicFramePr>
            <a:graphicFrameLocks/>
          </p:cNvGraphicFramePr>
          <p:nvPr>
            <p:extLst/>
          </p:nvPr>
        </p:nvGraphicFramePr>
        <p:xfrm>
          <a:off x="149870" y="1236571"/>
          <a:ext cx="10671047" cy="4917351"/>
        </p:xfrm>
        <a:graphic>
          <a:graphicData uri="http://schemas.openxmlformats.org/drawingml/2006/chart">
            <c:chart xmlns:c="http://schemas.openxmlformats.org/drawingml/2006/chart" xmlns:r="http://schemas.openxmlformats.org/officeDocument/2006/relationships" r:id="rId4"/>
          </a:graphicData>
        </a:graphic>
      </p:graphicFrame>
      <p:sp>
        <p:nvSpPr>
          <p:cNvPr id="13" name="Slide Number Placeholder 3">
            <a:extLst>
              <a:ext uri="{FF2B5EF4-FFF2-40B4-BE49-F238E27FC236}">
                <a16:creationId xmlns:a16="http://schemas.microsoft.com/office/drawing/2014/main" xmlns="" id="{913E87BD-F289-4578-90E8-44E9646DEEA8}"/>
              </a:ext>
            </a:extLst>
          </p:cNvPr>
          <p:cNvSpPr>
            <a:spLocks noGrp="1"/>
          </p:cNvSpPr>
          <p:nvPr>
            <p:ph type="sldNum" sz="quarter" idx="12"/>
          </p:nvPr>
        </p:nvSpPr>
        <p:spPr>
          <a:xfrm>
            <a:off x="9448800" y="6531126"/>
            <a:ext cx="2743200" cy="365125"/>
          </a:xfrm>
        </p:spPr>
        <p:txBody>
          <a:bodyPr/>
          <a:lstStyle/>
          <a:p>
            <a:pPr defTabSz="457200"/>
            <a:fld id="{ED9DE18E-F2A3-4858-8433-156A7BE29166}" type="slidenum">
              <a:rPr lang="en-GB">
                <a:solidFill>
                  <a:prstClr val="white"/>
                </a:solidFill>
                <a:latin typeface="Calibri" panose="020F0502020204030204"/>
              </a:rPr>
              <a:pPr defTabSz="457200"/>
              <a:t>92</a:t>
            </a:fld>
            <a:endParaRPr lang="en-GB" dirty="0">
              <a:solidFill>
                <a:prstClr val="white"/>
              </a:solidFill>
              <a:latin typeface="Calibri" panose="020F0502020204030204"/>
            </a:endParaRPr>
          </a:p>
        </p:txBody>
      </p:sp>
    </p:spTree>
    <p:extLst>
      <p:ext uri="{BB962C8B-B14F-4D97-AF65-F5344CB8AC3E}">
        <p14:creationId xmlns:p14="http://schemas.microsoft.com/office/powerpoint/2010/main" val="379344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graphicEl>
                                              <a:chart seriesIdx="0"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graphicEl>
                                              <a:chart seriesIdx="1"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graphicEl>
                                              <a:chart seriesIdx="2"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graphicEl>
                                              <a:chart seriesIdx="3" categoryIdx="-4" bldStep="series"/>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graphicEl>
                                              <a:chart seriesIdx="4"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2" grpId="0"/>
      <p:bldGraphic spid="14" grpId="0" uiExpand="1">
        <p:bldSub>
          <a:bldChart bld="series"/>
        </p:bldSub>
      </p:bldGraphic>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B15A1EB-6977-4CDC-90D0-596E9C6BDFE8}"/>
              </a:ext>
            </a:extLst>
          </p:cNvPr>
          <p:cNvSpPr/>
          <p:nvPr/>
        </p:nvSpPr>
        <p:spPr>
          <a:xfrm>
            <a:off x="0" y="6473169"/>
            <a:ext cx="12192000" cy="384831"/>
          </a:xfrm>
          <a:prstGeom prst="rect">
            <a:avLst/>
          </a:prstGeom>
          <a:solidFill>
            <a:srgbClr val="11A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xmlns="" id="{82443CA0-6990-4094-B448-286D563889C0}"/>
              </a:ext>
            </a:extLst>
          </p:cNvPr>
          <p:cNvSpPr txBox="1"/>
          <p:nvPr/>
        </p:nvSpPr>
        <p:spPr>
          <a:xfrm>
            <a:off x="-618414" y="248017"/>
            <a:ext cx="11503750" cy="477054"/>
          </a:xfrm>
          <a:prstGeom prst="rect">
            <a:avLst/>
          </a:prstGeom>
          <a:noFill/>
        </p:spPr>
        <p:txBody>
          <a:bodyPr wrap="square" rtlCol="0">
            <a:spAutoFit/>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8080"/>
                </a:solidFill>
                <a:effectLst/>
                <a:uLnTx/>
                <a:uFillTx/>
                <a:latin typeface="Calibri" panose="020F0502020204030204"/>
                <a:ea typeface="+mn-ea"/>
                <a:cs typeface="+mn-cs"/>
              </a:rPr>
              <a:t>Who pays and when does the government pay?</a:t>
            </a:r>
          </a:p>
        </p:txBody>
      </p:sp>
      <p:pic>
        <p:nvPicPr>
          <p:cNvPr id="11" name="Picture 10" descr="C:\Users\local admin\Downloads\final-83-14-57-0.png">
            <a:extLst>
              <a:ext uri="{FF2B5EF4-FFF2-40B4-BE49-F238E27FC236}">
                <a16:creationId xmlns:a16="http://schemas.microsoft.com/office/drawing/2014/main" xmlns="" id="{1433FF02-F8BB-4BC9-875C-91BAA93D803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57130" y="104814"/>
            <a:ext cx="1616169" cy="763461"/>
          </a:xfrm>
          <a:prstGeom prst="rect">
            <a:avLst/>
          </a:prstGeom>
          <a:noFill/>
          <a:ln>
            <a:noFill/>
          </a:ln>
        </p:spPr>
      </p:pic>
      <p:sp>
        <p:nvSpPr>
          <p:cNvPr id="39" name="Rectangle: Rounded Corners 38">
            <a:extLst>
              <a:ext uri="{FF2B5EF4-FFF2-40B4-BE49-F238E27FC236}">
                <a16:creationId xmlns:a16="http://schemas.microsoft.com/office/drawing/2014/main" xmlns="" id="{78AD48B6-6EA2-4975-82CE-454D8D31D7DB}"/>
              </a:ext>
            </a:extLst>
          </p:cNvPr>
          <p:cNvSpPr/>
          <p:nvPr/>
        </p:nvSpPr>
        <p:spPr>
          <a:xfrm>
            <a:off x="288542" y="849200"/>
            <a:ext cx="1835533" cy="1169891"/>
          </a:xfrm>
          <a:prstGeom prst="roundRect">
            <a:avLst/>
          </a:prstGeom>
          <a:solidFill>
            <a:srgbClr val="11A08A"/>
          </a:solidFill>
          <a:ln>
            <a:solidFill>
              <a:srgbClr val="C4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Current system</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 all government contributions delayed. Taxpayer faces 1/3 of costs.</a:t>
            </a:r>
          </a:p>
        </p:txBody>
      </p:sp>
      <p:sp>
        <p:nvSpPr>
          <p:cNvPr id="40" name="Rectangle: Rounded Corners 39">
            <a:extLst>
              <a:ext uri="{FF2B5EF4-FFF2-40B4-BE49-F238E27FC236}">
                <a16:creationId xmlns:a16="http://schemas.microsoft.com/office/drawing/2014/main" xmlns="" id="{6464E19F-E49A-47F6-8E77-0E364E2C114C}"/>
              </a:ext>
            </a:extLst>
          </p:cNvPr>
          <p:cNvSpPr/>
          <p:nvPr/>
        </p:nvSpPr>
        <p:spPr>
          <a:xfrm>
            <a:off x="288542" y="2154383"/>
            <a:ext cx="1835533" cy="1017442"/>
          </a:xfrm>
          <a:prstGeom prst="roundRect">
            <a:avLst/>
          </a:prstGeom>
          <a:solidFill>
            <a:srgbClr val="11A08A"/>
          </a:solidFill>
          <a:ln>
            <a:solidFill>
              <a:srgbClr val="C4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18/19 system</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 taxpayer contributions </a:t>
            </a: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raise by 12pp</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tangle: Rounded Corners 40">
            <a:extLst>
              <a:ext uri="{FF2B5EF4-FFF2-40B4-BE49-F238E27FC236}">
                <a16:creationId xmlns:a16="http://schemas.microsoft.com/office/drawing/2014/main" xmlns="" id="{C607C9EA-6FCC-45C1-93DB-939F46F0CDC6}"/>
              </a:ext>
            </a:extLst>
          </p:cNvPr>
          <p:cNvSpPr/>
          <p:nvPr/>
        </p:nvSpPr>
        <p:spPr>
          <a:xfrm>
            <a:off x="288541" y="3320897"/>
            <a:ext cx="1835533" cy="1106138"/>
          </a:xfrm>
          <a:prstGeom prst="roundRect">
            <a:avLst/>
          </a:prstGeom>
          <a:solidFill>
            <a:srgbClr val="11A08A"/>
          </a:solidFill>
          <a:ln>
            <a:solidFill>
              <a:srgbClr val="C4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Graduate tax</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 all government contributions made upfront</a:t>
            </a:r>
          </a:p>
        </p:txBody>
      </p:sp>
      <p:sp>
        <p:nvSpPr>
          <p:cNvPr id="42" name="Rectangle: Rounded Corners 41">
            <a:extLst>
              <a:ext uri="{FF2B5EF4-FFF2-40B4-BE49-F238E27FC236}">
                <a16:creationId xmlns:a16="http://schemas.microsoft.com/office/drawing/2014/main" xmlns="" id="{7EECA1FC-01C0-4333-8C89-173D9FE1D609}"/>
              </a:ext>
            </a:extLst>
          </p:cNvPr>
          <p:cNvSpPr/>
          <p:nvPr/>
        </p:nvSpPr>
        <p:spPr>
          <a:xfrm>
            <a:off x="288541" y="4614917"/>
            <a:ext cx="1835533" cy="1357258"/>
          </a:xfrm>
          <a:prstGeom prst="roundRect">
            <a:avLst/>
          </a:prstGeom>
          <a:solidFill>
            <a:srgbClr val="11A08A"/>
          </a:solidFill>
          <a:ln>
            <a:solidFill>
              <a:srgbClr val="C4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No fees: </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Most government spending upfront, graduate contributions down significantly</a:t>
            </a:r>
          </a:p>
        </p:txBody>
      </p:sp>
      <p:grpSp>
        <p:nvGrpSpPr>
          <p:cNvPr id="15" name="Group 14">
            <a:extLst>
              <a:ext uri="{FF2B5EF4-FFF2-40B4-BE49-F238E27FC236}">
                <a16:creationId xmlns:a16="http://schemas.microsoft.com/office/drawing/2014/main" xmlns="" id="{0CBDD4DB-49A7-44AE-B25A-5D735E2DC3A5}"/>
              </a:ext>
            </a:extLst>
          </p:cNvPr>
          <p:cNvGrpSpPr/>
          <p:nvPr/>
        </p:nvGrpSpPr>
        <p:grpSpPr>
          <a:xfrm>
            <a:off x="2787681" y="1011478"/>
            <a:ext cx="8024813" cy="5143502"/>
            <a:chOff x="604638" y="129095"/>
            <a:chExt cx="6891338" cy="4305301"/>
          </a:xfrm>
        </p:grpSpPr>
        <p:graphicFrame>
          <p:nvGraphicFramePr>
            <p:cNvPr id="16" name="Chart 15">
              <a:extLst>
                <a:ext uri="{FF2B5EF4-FFF2-40B4-BE49-F238E27FC236}">
                  <a16:creationId xmlns:a16="http://schemas.microsoft.com/office/drawing/2014/main" xmlns="" id="{B1734FF3-BF53-4DE8-88D4-A53278355252}"/>
                </a:ext>
              </a:extLst>
            </p:cNvPr>
            <p:cNvGraphicFramePr/>
            <p:nvPr>
              <p:extLst/>
            </p:nvPr>
          </p:nvGraphicFramePr>
          <p:xfrm>
            <a:off x="604638" y="129095"/>
            <a:ext cx="6891338" cy="4305301"/>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3">
              <a:extLst>
                <a:ext uri="{FF2B5EF4-FFF2-40B4-BE49-F238E27FC236}">
                  <a16:creationId xmlns:a16="http://schemas.microsoft.com/office/drawing/2014/main" xmlns="" id="{6F617361-EA0B-4EB6-AA4F-706E1572499D}"/>
                </a:ext>
              </a:extLst>
            </p:cNvPr>
            <p:cNvSpPr txBox="1"/>
            <p:nvPr/>
          </p:nvSpPr>
          <p:spPr>
            <a:xfrm>
              <a:off x="618926" y="368606"/>
              <a:ext cx="923925" cy="571500"/>
            </a:xfrm>
            <a:prstGeom prst="rect">
              <a:avLst/>
            </a:prstGeom>
            <a:noFill/>
            <a:ln w="2857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Taxpayer pays 100%</a:t>
              </a:r>
            </a:p>
          </p:txBody>
        </p:sp>
      </p:grpSp>
      <p:graphicFrame>
        <p:nvGraphicFramePr>
          <p:cNvPr id="19" name="Chart 18">
            <a:extLst>
              <a:ext uri="{FF2B5EF4-FFF2-40B4-BE49-F238E27FC236}">
                <a16:creationId xmlns:a16="http://schemas.microsoft.com/office/drawing/2014/main" xmlns="" id="{71388141-3E98-4596-BFCF-A026B5CBEAAC}"/>
              </a:ext>
            </a:extLst>
          </p:cNvPr>
          <p:cNvGraphicFramePr/>
          <p:nvPr>
            <p:extLst/>
          </p:nvPr>
        </p:nvGraphicFramePr>
        <p:xfrm>
          <a:off x="2787680" y="1011478"/>
          <a:ext cx="8024813" cy="514350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Chart 21">
            <a:extLst>
              <a:ext uri="{FF2B5EF4-FFF2-40B4-BE49-F238E27FC236}">
                <a16:creationId xmlns:a16="http://schemas.microsoft.com/office/drawing/2014/main" xmlns="" id="{05E93524-920C-441C-AD69-B2B71EFF6E01}"/>
              </a:ext>
            </a:extLst>
          </p:cNvPr>
          <p:cNvGraphicFramePr/>
          <p:nvPr>
            <p:extLst/>
          </p:nvPr>
        </p:nvGraphicFramePr>
        <p:xfrm>
          <a:off x="2787678" y="1011478"/>
          <a:ext cx="8024809" cy="514350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 name="Chart 24">
            <a:extLst>
              <a:ext uri="{FF2B5EF4-FFF2-40B4-BE49-F238E27FC236}">
                <a16:creationId xmlns:a16="http://schemas.microsoft.com/office/drawing/2014/main" xmlns="" id="{F9950C7A-1715-4031-8166-5975DC5DA539}"/>
              </a:ext>
            </a:extLst>
          </p:cNvPr>
          <p:cNvGraphicFramePr/>
          <p:nvPr>
            <p:extLst/>
          </p:nvPr>
        </p:nvGraphicFramePr>
        <p:xfrm>
          <a:off x="2787674" y="1011478"/>
          <a:ext cx="8024816" cy="5143505"/>
        </p:xfrm>
        <a:graphic>
          <a:graphicData uri="http://schemas.openxmlformats.org/drawingml/2006/chart">
            <c:chart xmlns:c="http://schemas.openxmlformats.org/drawingml/2006/chart" xmlns:r="http://schemas.openxmlformats.org/officeDocument/2006/relationships" r:id="rId7"/>
          </a:graphicData>
        </a:graphic>
      </p:graphicFrame>
      <p:sp>
        <p:nvSpPr>
          <p:cNvPr id="18" name="Slide Number Placeholder 3">
            <a:extLst>
              <a:ext uri="{FF2B5EF4-FFF2-40B4-BE49-F238E27FC236}">
                <a16:creationId xmlns:a16="http://schemas.microsoft.com/office/drawing/2014/main" xmlns="" id="{7C606299-BA74-42D8-ADE3-DE308F8799AE}"/>
              </a:ext>
            </a:extLst>
          </p:cNvPr>
          <p:cNvSpPr>
            <a:spLocks noGrp="1"/>
          </p:cNvSpPr>
          <p:nvPr>
            <p:ph type="sldNum" sz="quarter" idx="12"/>
          </p:nvPr>
        </p:nvSpPr>
        <p:spPr>
          <a:xfrm>
            <a:off x="9448800" y="6531126"/>
            <a:ext cx="2743200" cy="365125"/>
          </a:xfrm>
        </p:spPr>
        <p:txBody>
          <a:bodyPr/>
          <a:lstStyle/>
          <a:p>
            <a:pPr defTabSz="457200"/>
            <a:fld id="{ED9DE18E-F2A3-4858-8433-156A7BE29166}" type="slidenum">
              <a:rPr lang="en-GB">
                <a:solidFill>
                  <a:prstClr val="white"/>
                </a:solidFill>
                <a:latin typeface="Calibri" panose="020F0502020204030204"/>
              </a:rPr>
              <a:pPr defTabSz="457200"/>
              <a:t>93</a:t>
            </a:fld>
            <a:endParaRPr lang="en-GB" dirty="0">
              <a:solidFill>
                <a:prstClr val="white"/>
              </a:solidFill>
              <a:latin typeface="Calibri" panose="020F0502020204030204"/>
            </a:endParaRPr>
          </a:p>
        </p:txBody>
      </p:sp>
    </p:spTree>
    <p:extLst>
      <p:ext uri="{BB962C8B-B14F-4D97-AF65-F5344CB8AC3E}">
        <p14:creationId xmlns:p14="http://schemas.microsoft.com/office/powerpoint/2010/main" val="383112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Graphic spid="19" grpId="0">
        <p:bldAsOne/>
      </p:bldGraphic>
      <p:bldGraphic spid="22" grpId="0">
        <p:bldAsOne/>
      </p:bldGraphic>
      <p:bldGraphic spid="25" grpId="0">
        <p:bldAsOne/>
      </p:bldGraphic>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B15A1EB-6977-4CDC-90D0-596E9C6BDFE8}"/>
              </a:ext>
            </a:extLst>
          </p:cNvPr>
          <p:cNvSpPr/>
          <p:nvPr/>
        </p:nvSpPr>
        <p:spPr>
          <a:xfrm>
            <a:off x="0" y="6473169"/>
            <a:ext cx="12192000" cy="384831"/>
          </a:xfrm>
          <a:prstGeom prst="rect">
            <a:avLst/>
          </a:prstGeom>
          <a:solidFill>
            <a:srgbClr val="11A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xmlns="" id="{8939155A-CEBA-4004-B06C-69A1308F45C6}"/>
              </a:ext>
            </a:extLst>
          </p:cNvPr>
          <p:cNvSpPr/>
          <p:nvPr/>
        </p:nvSpPr>
        <p:spPr>
          <a:xfrm>
            <a:off x="3048000" y="1709485"/>
            <a:ext cx="1612900" cy="78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xmlns="" id="{8D45DC25-65D5-440D-B45C-A7A3F004B10D}"/>
              </a:ext>
            </a:extLst>
          </p:cNvPr>
          <p:cNvSpPr/>
          <p:nvPr/>
        </p:nvSpPr>
        <p:spPr>
          <a:xfrm>
            <a:off x="3048000" y="1695451"/>
            <a:ext cx="1612900" cy="83493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xmlns="" id="{3918649D-EC9B-4E47-8401-53A936D42763}"/>
              </a:ext>
            </a:extLst>
          </p:cNvPr>
          <p:cNvSpPr txBox="1"/>
          <p:nvPr/>
        </p:nvSpPr>
        <p:spPr>
          <a:xfrm>
            <a:off x="453599" y="1155600"/>
            <a:ext cx="10519201" cy="3283976"/>
          </a:xfrm>
          <a:prstGeom prst="rect">
            <a:avLst/>
          </a:prstGeom>
          <a:noFill/>
        </p:spPr>
        <p:txBody>
          <a:bodyPr wrap="square" rtlCol="0">
            <a:spAutoFit/>
          </a:bodyPr>
          <a:lstStyle/>
          <a:p>
            <a:pPr marL="342900" marR="0" lvl="0" indent="-342900" algn="l" defTabSz="914400" rtl="0" eaLnBrk="1" fontAlgn="auto" latinLnBrk="0" hangingPunct="1">
              <a:lnSpc>
                <a:spcPct val="114000"/>
              </a:lnSpc>
              <a:spcBef>
                <a:spcPts val="0"/>
              </a:spcBef>
              <a:spcAft>
                <a:spcPts val="60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18/19 system</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freezing fees would reduce funding in real terms over time</a:t>
            </a:r>
          </a:p>
          <a:p>
            <a:pPr marL="0" marR="0" lvl="0" indent="0" algn="l" defTabSz="914400" rtl="0" eaLnBrk="1" fontAlgn="auto" latinLnBrk="0" hangingPunct="1">
              <a:lnSpc>
                <a:spcPct val="114000"/>
              </a:lnSpc>
              <a:spcBef>
                <a:spcPts val="0"/>
              </a:spcBef>
              <a:spcAft>
                <a:spcPts val="60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14000"/>
              </a:lnSpc>
              <a:spcBef>
                <a:spcPts val="0"/>
              </a:spcBef>
              <a:spcAft>
                <a:spcPts val="60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No Fees</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may lead to reduction in university funding if no additional taxes raised or HE income ring-fenced</a:t>
            </a:r>
          </a:p>
          <a:p>
            <a:pPr marL="0" marR="0" lvl="0" indent="0" algn="l" defTabSz="914400" rtl="0" eaLnBrk="1" fontAlgn="auto" latinLnBrk="0" hangingPunct="1">
              <a:lnSpc>
                <a:spcPct val="114000"/>
              </a:lnSpc>
              <a:spcBef>
                <a:spcPts val="0"/>
              </a:spcBef>
              <a:spcAft>
                <a:spcPts val="60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14000"/>
              </a:lnSpc>
              <a:spcBef>
                <a:spcPts val="0"/>
              </a:spcBef>
              <a:spcAft>
                <a:spcPts val="60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Graduate tax</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similar impact to No Fees scenario, unless until income from graduate tax cover a significant proportion of HE spending</a:t>
            </a:r>
          </a:p>
          <a:p>
            <a:pPr marL="0" marR="0" lvl="0" indent="0" algn="l" defTabSz="914400" rtl="0" eaLnBrk="1" fontAlgn="auto" latinLnBrk="0" hangingPunct="1">
              <a:lnSpc>
                <a:spcPct val="114000"/>
              </a:lnSpc>
              <a:spcBef>
                <a:spcPts val="0"/>
              </a:spcBef>
              <a:spcAft>
                <a:spcPts val="60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xmlns="" id="{DE3FCCAD-68BA-475B-A3D7-510707186284}"/>
              </a:ext>
            </a:extLst>
          </p:cNvPr>
          <p:cNvSpPr txBox="1"/>
          <p:nvPr/>
        </p:nvSpPr>
        <p:spPr>
          <a:xfrm>
            <a:off x="-618414" y="248017"/>
            <a:ext cx="11503750" cy="477054"/>
          </a:xfrm>
          <a:prstGeom prst="rect">
            <a:avLst/>
          </a:prstGeom>
          <a:noFill/>
        </p:spPr>
        <p:txBody>
          <a:bodyPr wrap="square" rtlCol="0">
            <a:spAutoFit/>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8080"/>
                </a:solidFill>
                <a:effectLst/>
                <a:uLnTx/>
                <a:uFillTx/>
                <a:latin typeface="Calibri" panose="020F0502020204030204"/>
                <a:ea typeface="+mn-ea"/>
                <a:cs typeface="+mn-cs"/>
              </a:rPr>
              <a:t>Impact on university funding</a:t>
            </a:r>
          </a:p>
        </p:txBody>
      </p:sp>
      <p:pic>
        <p:nvPicPr>
          <p:cNvPr id="11" name="Picture 10" descr="C:\Users\local admin\Downloads\final-83-14-57-0.png">
            <a:extLst>
              <a:ext uri="{FF2B5EF4-FFF2-40B4-BE49-F238E27FC236}">
                <a16:creationId xmlns:a16="http://schemas.microsoft.com/office/drawing/2014/main" xmlns="" id="{047DF8BF-D3E7-4D60-8203-C47274144AF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57130" y="104814"/>
            <a:ext cx="1616169" cy="763461"/>
          </a:xfrm>
          <a:prstGeom prst="rect">
            <a:avLst/>
          </a:prstGeom>
          <a:noFill/>
          <a:ln>
            <a:noFill/>
          </a:ln>
        </p:spPr>
      </p:pic>
      <p:sp>
        <p:nvSpPr>
          <p:cNvPr id="8" name="Slide Number Placeholder 3">
            <a:extLst>
              <a:ext uri="{FF2B5EF4-FFF2-40B4-BE49-F238E27FC236}">
                <a16:creationId xmlns:a16="http://schemas.microsoft.com/office/drawing/2014/main" xmlns="" id="{A5DE9313-3931-4C92-95BD-5DDAF5BDBE27}"/>
              </a:ext>
            </a:extLst>
          </p:cNvPr>
          <p:cNvSpPr>
            <a:spLocks noGrp="1"/>
          </p:cNvSpPr>
          <p:nvPr>
            <p:ph type="sldNum" sz="quarter" idx="12"/>
          </p:nvPr>
        </p:nvSpPr>
        <p:spPr>
          <a:xfrm>
            <a:off x="9448800" y="6531126"/>
            <a:ext cx="2743200" cy="365125"/>
          </a:xfrm>
        </p:spPr>
        <p:txBody>
          <a:bodyPr/>
          <a:lstStyle/>
          <a:p>
            <a:pPr defTabSz="457200"/>
            <a:fld id="{ED9DE18E-F2A3-4858-8433-156A7BE29166}" type="slidenum">
              <a:rPr lang="en-GB">
                <a:solidFill>
                  <a:prstClr val="white"/>
                </a:solidFill>
                <a:latin typeface="Calibri" panose="020F0502020204030204"/>
              </a:rPr>
              <a:pPr defTabSz="457200"/>
              <a:t>94</a:t>
            </a:fld>
            <a:endParaRPr lang="en-GB" dirty="0">
              <a:solidFill>
                <a:prstClr val="white"/>
              </a:solidFill>
              <a:latin typeface="Calibri" panose="020F0502020204030204"/>
            </a:endParaRPr>
          </a:p>
        </p:txBody>
      </p:sp>
    </p:spTree>
    <p:extLst>
      <p:ext uri="{BB962C8B-B14F-4D97-AF65-F5344CB8AC3E}">
        <p14:creationId xmlns:p14="http://schemas.microsoft.com/office/powerpoint/2010/main" val="16147966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0C400F7-B1AC-4094-A486-22FFA41058D6}"/>
              </a:ext>
            </a:extLst>
          </p:cNvPr>
          <p:cNvSpPr/>
          <p:nvPr/>
        </p:nvSpPr>
        <p:spPr>
          <a:xfrm>
            <a:off x="0" y="6473169"/>
            <a:ext cx="12192000" cy="384831"/>
          </a:xfrm>
          <a:prstGeom prst="rect">
            <a:avLst/>
          </a:prstGeom>
          <a:solidFill>
            <a:srgbClr val="11A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 name="Oval 1">
            <a:extLst>
              <a:ext uri="{FF2B5EF4-FFF2-40B4-BE49-F238E27FC236}">
                <a16:creationId xmlns:a16="http://schemas.microsoft.com/office/drawing/2014/main" xmlns="" id="{3AF1AE03-2D04-47EC-98DE-FC27E44E484E}"/>
              </a:ext>
            </a:extLst>
          </p:cNvPr>
          <p:cNvSpPr/>
          <p:nvPr/>
        </p:nvSpPr>
        <p:spPr>
          <a:xfrm>
            <a:off x="595618" y="868273"/>
            <a:ext cx="1980000" cy="1980000"/>
          </a:xfrm>
          <a:prstGeom prst="ellipse">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72C20423-EED9-4F11-8BCA-CE25032BFE62}"/>
              </a:ext>
            </a:extLst>
          </p:cNvPr>
          <p:cNvSpPr txBox="1"/>
          <p:nvPr/>
        </p:nvSpPr>
        <p:spPr>
          <a:xfrm>
            <a:off x="2713270" y="1330416"/>
            <a:ext cx="625456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Higher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Fee loan: £9,250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Maintenance loan: max £11,350 (average loan = £6K, students starting 2016/17) </a:t>
            </a:r>
          </a:p>
        </p:txBody>
      </p:sp>
      <p:sp>
        <p:nvSpPr>
          <p:cNvPr id="12" name="Oval 11">
            <a:extLst>
              <a:ext uri="{FF2B5EF4-FFF2-40B4-BE49-F238E27FC236}">
                <a16:creationId xmlns:a16="http://schemas.microsoft.com/office/drawing/2014/main" xmlns="" id="{BBEEB752-459F-428D-B8C0-AE4409118CF1}"/>
              </a:ext>
            </a:extLst>
          </p:cNvPr>
          <p:cNvSpPr/>
          <p:nvPr/>
        </p:nvSpPr>
        <p:spPr>
          <a:xfrm>
            <a:off x="5133461" y="4521223"/>
            <a:ext cx="208800" cy="208800"/>
          </a:xfrm>
          <a:prstGeom prst="ellipse">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xmlns="" id="{ED05DCB7-E900-4EAC-8214-3417FDC6ADE1}"/>
              </a:ext>
            </a:extLst>
          </p:cNvPr>
          <p:cNvSpPr txBox="1"/>
          <p:nvPr/>
        </p:nvSpPr>
        <p:spPr>
          <a:xfrm>
            <a:off x="5706831" y="4075946"/>
            <a:ext cx="5089800"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Level 4+ apprenticeships (aged 19+)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Students don’t pay. Funding bands between £2,500 and £27,000, paid for with apprenticeship levy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Apprentice salary: from £3.5/hour (circa £7k/year, less than a maintenance loan for undergraduate students)</a:t>
            </a:r>
          </a:p>
        </p:txBody>
      </p:sp>
      <p:sp>
        <p:nvSpPr>
          <p:cNvPr id="15" name="Oval 14">
            <a:extLst>
              <a:ext uri="{FF2B5EF4-FFF2-40B4-BE49-F238E27FC236}">
                <a16:creationId xmlns:a16="http://schemas.microsoft.com/office/drawing/2014/main" xmlns="" id="{EC9B25F7-DBCC-46D7-A43D-62186638D858}"/>
              </a:ext>
            </a:extLst>
          </p:cNvPr>
          <p:cNvSpPr/>
          <p:nvPr/>
        </p:nvSpPr>
        <p:spPr>
          <a:xfrm>
            <a:off x="6910041" y="5800137"/>
            <a:ext cx="57600" cy="57600"/>
          </a:xfrm>
          <a:prstGeom prst="ellipse">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xmlns="" id="{B0C08AC7-DBD1-47BE-B5CF-58E06BFBB0A4}"/>
              </a:ext>
            </a:extLst>
          </p:cNvPr>
          <p:cNvSpPr txBox="1"/>
          <p:nvPr/>
        </p:nvSpPr>
        <p:spPr>
          <a:xfrm>
            <a:off x="7333519" y="5381895"/>
            <a:ext cx="4612404" cy="9694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Level 4+ FE education and skills (aged 19+)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Advanced learner loans averaging £2,400 (2016/17). Loan caps between £600-£8,600 for the whole of the qualification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No maintenance loans (some bursaries available)</a:t>
            </a:r>
          </a:p>
        </p:txBody>
      </p:sp>
      <p:sp>
        <p:nvSpPr>
          <p:cNvPr id="17" name="Oval 16">
            <a:extLst>
              <a:ext uri="{FF2B5EF4-FFF2-40B4-BE49-F238E27FC236}">
                <a16:creationId xmlns:a16="http://schemas.microsoft.com/office/drawing/2014/main" xmlns="" id="{77FF4228-6BA4-4DB9-AF93-59B29AD73B90}"/>
              </a:ext>
            </a:extLst>
          </p:cNvPr>
          <p:cNvSpPr/>
          <p:nvPr/>
        </p:nvSpPr>
        <p:spPr>
          <a:xfrm>
            <a:off x="2963642" y="2706376"/>
            <a:ext cx="1080000" cy="1080000"/>
          </a:xfrm>
          <a:prstGeom prst="ellipse">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xmlns="" id="{D0153E49-866C-48F4-B5E8-90A7E4EA847E}"/>
              </a:ext>
            </a:extLst>
          </p:cNvPr>
          <p:cNvSpPr txBox="1"/>
          <p:nvPr/>
        </p:nvSpPr>
        <p:spPr>
          <a:xfrm>
            <a:off x="4383252" y="2761628"/>
            <a:ext cx="5685854" cy="9694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Level 3 FE education and skills (aged 19+)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Advanced learner loans averaging £2,400 (2016/17). Loan caps between £300-£11,350 for the whole of the qualification.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No maintenance loans (some bursaries available)</a:t>
            </a:r>
          </a:p>
        </p:txBody>
      </p:sp>
      <p:sp>
        <p:nvSpPr>
          <p:cNvPr id="20" name="TextBox 19">
            <a:extLst>
              <a:ext uri="{FF2B5EF4-FFF2-40B4-BE49-F238E27FC236}">
                <a16:creationId xmlns:a16="http://schemas.microsoft.com/office/drawing/2014/main" xmlns="" id="{49CC83C1-AA49-4307-9882-C94E73DC270D}"/>
              </a:ext>
            </a:extLst>
          </p:cNvPr>
          <p:cNvSpPr txBox="1"/>
          <p:nvPr/>
        </p:nvSpPr>
        <p:spPr>
          <a:xfrm>
            <a:off x="-618414" y="248017"/>
            <a:ext cx="11503750" cy="477054"/>
          </a:xfrm>
          <a:prstGeom prst="rect">
            <a:avLst/>
          </a:prstGeom>
          <a:noFill/>
        </p:spPr>
        <p:txBody>
          <a:bodyPr wrap="square" rtlCol="0">
            <a:spAutoFit/>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8080"/>
                </a:solidFill>
                <a:effectLst/>
                <a:uLnTx/>
                <a:uFillTx/>
                <a:latin typeface="Calibri" panose="020F0502020204030204"/>
                <a:ea typeface="+mn-ea"/>
                <a:cs typeface="+mn-cs"/>
              </a:rPr>
              <a:t>What deal for the other 50% who don’t go to university?</a:t>
            </a:r>
          </a:p>
        </p:txBody>
      </p:sp>
      <p:pic>
        <p:nvPicPr>
          <p:cNvPr id="21" name="Picture 20" descr="C:\Users\local admin\Downloads\final-83-14-57-0.png">
            <a:extLst>
              <a:ext uri="{FF2B5EF4-FFF2-40B4-BE49-F238E27FC236}">
                <a16:creationId xmlns:a16="http://schemas.microsoft.com/office/drawing/2014/main" xmlns="" id="{F70BFAA9-ACF9-4D97-AB0B-873E376E063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57130" y="104814"/>
            <a:ext cx="1616169" cy="763461"/>
          </a:xfrm>
          <a:prstGeom prst="rect">
            <a:avLst/>
          </a:prstGeom>
          <a:noFill/>
          <a:ln>
            <a:noFill/>
          </a:ln>
        </p:spPr>
      </p:pic>
      <p:sp>
        <p:nvSpPr>
          <p:cNvPr id="19" name="Rectangle: Rounded Corners 18">
            <a:extLst>
              <a:ext uri="{FF2B5EF4-FFF2-40B4-BE49-F238E27FC236}">
                <a16:creationId xmlns:a16="http://schemas.microsoft.com/office/drawing/2014/main" xmlns="" id="{556AE3F8-F496-497E-8FAE-175D4D5EA6CD}"/>
              </a:ext>
            </a:extLst>
          </p:cNvPr>
          <p:cNvSpPr/>
          <p:nvPr/>
        </p:nvSpPr>
        <p:spPr>
          <a:xfrm>
            <a:off x="1104142" y="4080736"/>
            <a:ext cx="1748115" cy="1748201"/>
          </a:xfrm>
          <a:prstGeom prst="roundRect">
            <a:avLst/>
          </a:prstGeom>
          <a:solidFill>
            <a:srgbClr val="11A08A"/>
          </a:solidFill>
          <a:ln>
            <a:solidFill>
              <a:srgbClr val="C4E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And many others joining the labour market or becoming NEETS with low level qualifications</a:t>
            </a:r>
          </a:p>
        </p:txBody>
      </p:sp>
      <p:sp>
        <p:nvSpPr>
          <p:cNvPr id="22" name="Slide Number Placeholder 3">
            <a:extLst>
              <a:ext uri="{FF2B5EF4-FFF2-40B4-BE49-F238E27FC236}">
                <a16:creationId xmlns:a16="http://schemas.microsoft.com/office/drawing/2014/main" xmlns="" id="{AEBB5819-012D-4CD4-B0DB-6F4560BDC5D5}"/>
              </a:ext>
            </a:extLst>
          </p:cNvPr>
          <p:cNvSpPr>
            <a:spLocks noGrp="1"/>
          </p:cNvSpPr>
          <p:nvPr>
            <p:ph type="sldNum" sz="quarter" idx="12"/>
          </p:nvPr>
        </p:nvSpPr>
        <p:spPr>
          <a:xfrm>
            <a:off x="9448800" y="6531126"/>
            <a:ext cx="2743200" cy="365125"/>
          </a:xfrm>
        </p:spPr>
        <p:txBody>
          <a:bodyPr/>
          <a:lstStyle/>
          <a:p>
            <a:pPr defTabSz="457200"/>
            <a:fld id="{ED9DE18E-F2A3-4858-8433-156A7BE29166}" type="slidenum">
              <a:rPr lang="en-GB">
                <a:solidFill>
                  <a:prstClr val="white"/>
                </a:solidFill>
                <a:latin typeface="Calibri" panose="020F0502020204030204"/>
              </a:rPr>
              <a:pPr defTabSz="457200"/>
              <a:t>95</a:t>
            </a:fld>
            <a:endParaRPr lang="en-GB" dirty="0">
              <a:solidFill>
                <a:prstClr val="white"/>
              </a:solidFill>
              <a:latin typeface="Calibri" panose="020F0502020204030204"/>
            </a:endParaRPr>
          </a:p>
        </p:txBody>
      </p:sp>
    </p:spTree>
    <p:extLst>
      <p:ext uri="{BB962C8B-B14F-4D97-AF65-F5344CB8AC3E}">
        <p14:creationId xmlns:p14="http://schemas.microsoft.com/office/powerpoint/2010/main" val="381434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2" grpId="0" animBg="1"/>
      <p:bldP spid="14" grpId="0"/>
      <p:bldP spid="15" grpId="0" animBg="1"/>
      <p:bldP spid="16" grpId="0"/>
      <p:bldP spid="17" grpId="0" animBg="1"/>
      <p:bldP spid="18" grpId="0"/>
      <p:bldP spid="19"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0C400F7-B1AC-4094-A486-22FFA41058D6}"/>
              </a:ext>
            </a:extLst>
          </p:cNvPr>
          <p:cNvSpPr/>
          <p:nvPr/>
        </p:nvSpPr>
        <p:spPr>
          <a:xfrm>
            <a:off x="0" y="6477348"/>
            <a:ext cx="12192000" cy="384831"/>
          </a:xfrm>
          <a:prstGeom prst="rect">
            <a:avLst/>
          </a:prstGeom>
          <a:solidFill>
            <a:srgbClr val="11A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3" name="TextBox 12">
            <a:extLst>
              <a:ext uri="{FF2B5EF4-FFF2-40B4-BE49-F238E27FC236}">
                <a16:creationId xmlns:a16="http://schemas.microsoft.com/office/drawing/2014/main" xmlns="" id="{577DD3C2-E829-4782-B430-40C561BDFB08}"/>
              </a:ext>
            </a:extLst>
          </p:cNvPr>
          <p:cNvSpPr txBox="1"/>
          <p:nvPr/>
        </p:nvSpPr>
        <p:spPr>
          <a:xfrm>
            <a:off x="736175" y="849643"/>
            <a:ext cx="887454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What a </a:t>
            </a:r>
            <a:r>
              <a:rPr kumimoji="0" lang="en-GB" sz="1500" b="1" i="0" u="none" strike="noStrike" kern="1200" cap="none" spc="0" normalizeH="0" baseline="0" noProof="0" dirty="0">
                <a:ln>
                  <a:noFill/>
                </a:ln>
                <a:solidFill>
                  <a:srgbClr val="008080"/>
                </a:solidFill>
                <a:effectLst/>
                <a:uLnTx/>
                <a:uFillTx/>
                <a:latin typeface="Calibri" panose="020F0502020204030204"/>
                <a:ea typeface="+mn-ea"/>
                <a:cs typeface="+mn-cs"/>
              </a:rPr>
              <a:t>post-18 education and training voucher </a:t>
            </a: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could look like: a lifetime tertiary education entitlement, which could be drawn down as a loan in whatever instalments an individual pleases, whenever they wish, and used at any approved tertiary institution (EPI’s Wolf, A., </a:t>
            </a:r>
            <a:r>
              <a:rPr kumimoji="0" lang="en-GB" sz="1500" b="0" i="0" u="none" strike="noStrike" kern="1200" cap="none" spc="0" normalizeH="0" baseline="0" noProof="0" dirty="0" err="1">
                <a:ln>
                  <a:noFill/>
                </a:ln>
                <a:solidFill>
                  <a:prstClr val="black"/>
                </a:solidFill>
                <a:effectLst/>
                <a:uLnTx/>
                <a:uFillTx/>
                <a:latin typeface="Calibri" panose="020F0502020204030204"/>
                <a:ea typeface="+mn-ea"/>
                <a:cs typeface="+mn-cs"/>
              </a:rPr>
              <a:t>Sellen</a:t>
            </a: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 P., Dominguez-</a:t>
            </a:r>
            <a:r>
              <a:rPr kumimoji="0" lang="en-GB" sz="1500" b="0" i="0" u="none" strike="noStrike" kern="1200" cap="none" spc="0" normalizeH="0" baseline="0" noProof="0" dirty="0" err="1">
                <a:ln>
                  <a:noFill/>
                </a:ln>
                <a:solidFill>
                  <a:prstClr val="black"/>
                </a:solidFill>
                <a:effectLst/>
                <a:uLnTx/>
                <a:uFillTx/>
                <a:latin typeface="Calibri" panose="020F0502020204030204"/>
                <a:ea typeface="+mn-ea"/>
                <a:cs typeface="+mn-cs"/>
              </a:rPr>
              <a:t>Reig</a:t>
            </a: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 G. (2016) </a:t>
            </a:r>
            <a:r>
              <a:rPr kumimoji="0" lang="en-GB" sz="1500" b="0" i="1" u="none" strike="noStrike" kern="1200" cap="none" spc="0" normalizeH="0" baseline="0" noProof="0" dirty="0">
                <a:ln>
                  <a:noFill/>
                </a:ln>
                <a:solidFill>
                  <a:prstClr val="black"/>
                </a:solidFill>
                <a:effectLst/>
                <a:uLnTx/>
                <a:uFillTx/>
                <a:latin typeface="Calibri" panose="020F0502020204030204"/>
                <a:ea typeface="+mn-ea"/>
                <a:cs typeface="+mn-cs"/>
              </a:rPr>
              <a:t>Remaking Tertiary Education: can we create a system that is fair and fit for purpose?)</a:t>
            </a:r>
            <a:endPar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peech Bubble: Rectangle 2">
            <a:extLst>
              <a:ext uri="{FF2B5EF4-FFF2-40B4-BE49-F238E27FC236}">
                <a16:creationId xmlns:a16="http://schemas.microsoft.com/office/drawing/2014/main" xmlns="" id="{EEEC3FD4-63F2-438F-807A-9AA34652B3E3}"/>
              </a:ext>
            </a:extLst>
          </p:cNvPr>
          <p:cNvSpPr/>
          <p:nvPr/>
        </p:nvSpPr>
        <p:spPr>
          <a:xfrm>
            <a:off x="857248" y="2104758"/>
            <a:ext cx="3234609" cy="638041"/>
          </a:xfrm>
          <a:prstGeom prst="wedgeRectCallout">
            <a:avLst>
              <a:gd name="adj1" fmla="val -19043"/>
              <a:gd name="adj2" fmla="val 14654"/>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Would this lead to fee escalation in the FE sector?</a:t>
            </a:r>
          </a:p>
        </p:txBody>
      </p:sp>
      <p:sp>
        <p:nvSpPr>
          <p:cNvPr id="21" name="Speech Bubble: Rectangle 20">
            <a:extLst>
              <a:ext uri="{FF2B5EF4-FFF2-40B4-BE49-F238E27FC236}">
                <a16:creationId xmlns:a16="http://schemas.microsoft.com/office/drawing/2014/main" xmlns="" id="{0C05F3CA-C2DF-4A3F-980E-76298B3372C1}"/>
              </a:ext>
            </a:extLst>
          </p:cNvPr>
          <p:cNvSpPr/>
          <p:nvPr/>
        </p:nvSpPr>
        <p:spPr>
          <a:xfrm>
            <a:off x="857248" y="3014899"/>
            <a:ext cx="3234609" cy="732768"/>
          </a:xfrm>
          <a:prstGeom prst="wedgeRectCallout">
            <a:avLst>
              <a:gd name="adj1" fmla="val -19043"/>
              <a:gd name="adj2" fmla="val 14654"/>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Some technical education is already delivered at HEIs</a:t>
            </a:r>
          </a:p>
        </p:txBody>
      </p:sp>
      <p:sp>
        <p:nvSpPr>
          <p:cNvPr id="23" name="Speech Bubble: Rectangle 22">
            <a:extLst>
              <a:ext uri="{FF2B5EF4-FFF2-40B4-BE49-F238E27FC236}">
                <a16:creationId xmlns:a16="http://schemas.microsoft.com/office/drawing/2014/main" xmlns="" id="{C4A29E9A-DA6C-4E8A-839E-115A3B44F103}"/>
              </a:ext>
            </a:extLst>
          </p:cNvPr>
          <p:cNvSpPr/>
          <p:nvPr/>
        </p:nvSpPr>
        <p:spPr>
          <a:xfrm>
            <a:off x="857248" y="3924577"/>
            <a:ext cx="3234609" cy="1093380"/>
          </a:xfrm>
          <a:prstGeom prst="wedgeRectCallout">
            <a:avLst>
              <a:gd name="adj1" fmla="val -19043"/>
              <a:gd name="adj2" fmla="val 14654"/>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Low repayment expectations may suggest that bringing higher technical education under the same system isn’t advisable</a:t>
            </a:r>
          </a:p>
        </p:txBody>
      </p:sp>
      <p:sp>
        <p:nvSpPr>
          <p:cNvPr id="4" name="Arrow: Right 3">
            <a:extLst>
              <a:ext uri="{FF2B5EF4-FFF2-40B4-BE49-F238E27FC236}">
                <a16:creationId xmlns:a16="http://schemas.microsoft.com/office/drawing/2014/main" xmlns="" id="{E7B5651D-665C-44B5-A2B6-51207CE1FB3E}"/>
              </a:ext>
            </a:extLst>
          </p:cNvPr>
          <p:cNvSpPr/>
          <p:nvPr/>
        </p:nvSpPr>
        <p:spPr>
          <a:xfrm>
            <a:off x="4582396" y="2352934"/>
            <a:ext cx="2142252" cy="238125"/>
          </a:xfrm>
          <a:prstGeom prst="rightArrow">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Speech Bubble: Rectangle 30">
            <a:extLst>
              <a:ext uri="{FF2B5EF4-FFF2-40B4-BE49-F238E27FC236}">
                <a16:creationId xmlns:a16="http://schemas.microsoft.com/office/drawing/2014/main" xmlns="" id="{54E8CF3A-B4E6-4B0C-B26F-0672D48DD7C2}"/>
              </a:ext>
            </a:extLst>
          </p:cNvPr>
          <p:cNvSpPr/>
          <p:nvPr/>
        </p:nvSpPr>
        <p:spPr>
          <a:xfrm>
            <a:off x="7215187" y="3012487"/>
            <a:ext cx="3819525" cy="735180"/>
          </a:xfrm>
          <a:prstGeom prst="wedgeRectCallout">
            <a:avLst>
              <a:gd name="adj1" fmla="val -19043"/>
              <a:gd name="adj2" fmla="val 14654"/>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Non-HE provision could improve diversity of technical education – few high-level technical qualifications are delivered outside</a:t>
            </a:r>
          </a:p>
        </p:txBody>
      </p:sp>
      <p:sp>
        <p:nvSpPr>
          <p:cNvPr id="34" name="Speech Bubble: Rectangle 33">
            <a:extLst>
              <a:ext uri="{FF2B5EF4-FFF2-40B4-BE49-F238E27FC236}">
                <a16:creationId xmlns:a16="http://schemas.microsoft.com/office/drawing/2014/main" xmlns="" id="{3B6C852B-AD1C-4CBD-A0A0-812746A42E92}"/>
              </a:ext>
            </a:extLst>
          </p:cNvPr>
          <p:cNvSpPr/>
          <p:nvPr/>
        </p:nvSpPr>
        <p:spPr>
          <a:xfrm>
            <a:off x="7215186" y="4126278"/>
            <a:ext cx="3819525" cy="737135"/>
          </a:xfrm>
          <a:prstGeom prst="wedgeRectCallout">
            <a:avLst>
              <a:gd name="adj1" fmla="val -19043"/>
              <a:gd name="adj2" fmla="val 14654"/>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RAB charge for advanced learner loans expected to be 10% higher than for HE (HL WA112640)</a:t>
            </a:r>
          </a:p>
        </p:txBody>
      </p:sp>
      <p:sp>
        <p:nvSpPr>
          <p:cNvPr id="35" name="Speech Bubble: Rectangle 34">
            <a:extLst>
              <a:ext uri="{FF2B5EF4-FFF2-40B4-BE49-F238E27FC236}">
                <a16:creationId xmlns:a16="http://schemas.microsoft.com/office/drawing/2014/main" xmlns="" id="{AF9649E5-2805-454F-9303-230038C0B207}"/>
              </a:ext>
            </a:extLst>
          </p:cNvPr>
          <p:cNvSpPr/>
          <p:nvPr/>
        </p:nvSpPr>
        <p:spPr>
          <a:xfrm>
            <a:off x="7215186" y="2221109"/>
            <a:ext cx="3819525" cy="445778"/>
          </a:xfrm>
          <a:prstGeom prst="wedgeRectCallout">
            <a:avLst>
              <a:gd name="adj1" fmla="val -19043"/>
              <a:gd name="adj2" fmla="val 14654"/>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There can be different caps across qualifications or caps on loans</a:t>
            </a:r>
          </a:p>
        </p:txBody>
      </p:sp>
      <p:sp>
        <p:nvSpPr>
          <p:cNvPr id="28" name="TextBox 27">
            <a:extLst>
              <a:ext uri="{FF2B5EF4-FFF2-40B4-BE49-F238E27FC236}">
                <a16:creationId xmlns:a16="http://schemas.microsoft.com/office/drawing/2014/main" xmlns="" id="{6FCA3B71-AFCC-459F-AFCA-7421ADDA9D45}"/>
              </a:ext>
            </a:extLst>
          </p:cNvPr>
          <p:cNvSpPr txBox="1"/>
          <p:nvPr/>
        </p:nvSpPr>
        <p:spPr>
          <a:xfrm>
            <a:off x="-618414" y="248017"/>
            <a:ext cx="11503750" cy="477054"/>
          </a:xfrm>
          <a:prstGeom prst="rect">
            <a:avLst/>
          </a:prstGeom>
          <a:noFill/>
        </p:spPr>
        <p:txBody>
          <a:bodyPr wrap="square" rtlCol="0">
            <a:spAutoFit/>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8080"/>
                </a:solidFill>
                <a:effectLst/>
                <a:uLnTx/>
                <a:uFillTx/>
                <a:latin typeface="Calibri" panose="020F0502020204030204"/>
                <a:ea typeface="+mn-ea"/>
                <a:cs typeface="+mn-cs"/>
              </a:rPr>
              <a:t>What deal for the other 50% who don’t go to university?</a:t>
            </a:r>
          </a:p>
        </p:txBody>
      </p:sp>
      <p:pic>
        <p:nvPicPr>
          <p:cNvPr id="30" name="Picture 29" descr="C:\Users\local admin\Downloads\final-83-14-57-0.png">
            <a:extLst>
              <a:ext uri="{FF2B5EF4-FFF2-40B4-BE49-F238E27FC236}">
                <a16:creationId xmlns:a16="http://schemas.microsoft.com/office/drawing/2014/main" xmlns="" id="{29DB0FD1-BD81-4A46-881E-287CAF5DFCB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57130" y="104814"/>
            <a:ext cx="1616169" cy="763461"/>
          </a:xfrm>
          <a:prstGeom prst="rect">
            <a:avLst/>
          </a:prstGeom>
          <a:noFill/>
          <a:ln>
            <a:noFill/>
          </a:ln>
        </p:spPr>
      </p:pic>
      <p:sp>
        <p:nvSpPr>
          <p:cNvPr id="33" name="Arrow: Right 32">
            <a:extLst>
              <a:ext uri="{FF2B5EF4-FFF2-40B4-BE49-F238E27FC236}">
                <a16:creationId xmlns:a16="http://schemas.microsoft.com/office/drawing/2014/main" xmlns="" id="{598BBF8D-B717-48F6-89EB-C21D5CE0B1A7}"/>
              </a:ext>
            </a:extLst>
          </p:cNvPr>
          <p:cNvSpPr/>
          <p:nvPr/>
        </p:nvSpPr>
        <p:spPr>
          <a:xfrm>
            <a:off x="4582396" y="4317942"/>
            <a:ext cx="2142252" cy="238125"/>
          </a:xfrm>
          <a:prstGeom prst="rightArrow">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Arrow: Right 35">
            <a:extLst>
              <a:ext uri="{FF2B5EF4-FFF2-40B4-BE49-F238E27FC236}">
                <a16:creationId xmlns:a16="http://schemas.microsoft.com/office/drawing/2014/main" xmlns="" id="{DC62E8CB-091C-46FB-8440-CA9E7D500DDE}"/>
              </a:ext>
            </a:extLst>
          </p:cNvPr>
          <p:cNvSpPr/>
          <p:nvPr/>
        </p:nvSpPr>
        <p:spPr>
          <a:xfrm>
            <a:off x="4582396" y="3230684"/>
            <a:ext cx="2142252" cy="238125"/>
          </a:xfrm>
          <a:prstGeom prst="rightArrow">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Speech Bubble: Rectangle 36">
            <a:extLst>
              <a:ext uri="{FF2B5EF4-FFF2-40B4-BE49-F238E27FC236}">
                <a16:creationId xmlns:a16="http://schemas.microsoft.com/office/drawing/2014/main" xmlns="" id="{F14D0B2C-2B69-40AE-927E-01BF103A7F9D}"/>
              </a:ext>
            </a:extLst>
          </p:cNvPr>
          <p:cNvSpPr/>
          <p:nvPr/>
        </p:nvSpPr>
        <p:spPr>
          <a:xfrm>
            <a:off x="857248" y="5259662"/>
            <a:ext cx="3234609" cy="692576"/>
          </a:xfrm>
          <a:prstGeom prst="wedgeRectCallout">
            <a:avLst>
              <a:gd name="adj1" fmla="val -19043"/>
              <a:gd name="adj2" fmla="val 14654"/>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As HE spending is largely in the form of loans, it cannot easily be transferred to FE spending</a:t>
            </a:r>
          </a:p>
        </p:txBody>
      </p:sp>
      <p:sp>
        <p:nvSpPr>
          <p:cNvPr id="39" name="Speech Bubble: Rectangle 38">
            <a:extLst>
              <a:ext uri="{FF2B5EF4-FFF2-40B4-BE49-F238E27FC236}">
                <a16:creationId xmlns:a16="http://schemas.microsoft.com/office/drawing/2014/main" xmlns="" id="{96E5987A-71B5-4D8F-9303-1153225C9908}"/>
              </a:ext>
            </a:extLst>
          </p:cNvPr>
          <p:cNvSpPr/>
          <p:nvPr/>
        </p:nvSpPr>
        <p:spPr>
          <a:xfrm>
            <a:off x="7215186" y="5117782"/>
            <a:ext cx="3819525" cy="834456"/>
          </a:xfrm>
          <a:prstGeom prst="wedgeRectCallout">
            <a:avLst>
              <a:gd name="adj1" fmla="val -19043"/>
              <a:gd name="adj2" fmla="val 14654"/>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Only under the current form of government accounts, and a unified HE/FE loans system would address this within the current accounting framework</a:t>
            </a:r>
          </a:p>
        </p:txBody>
      </p:sp>
      <p:sp>
        <p:nvSpPr>
          <p:cNvPr id="40" name="Arrow: Right 39">
            <a:extLst>
              <a:ext uri="{FF2B5EF4-FFF2-40B4-BE49-F238E27FC236}">
                <a16:creationId xmlns:a16="http://schemas.microsoft.com/office/drawing/2014/main" xmlns="" id="{EAFB583B-FE1B-435C-867E-4D687EEEADE1}"/>
              </a:ext>
            </a:extLst>
          </p:cNvPr>
          <p:cNvSpPr/>
          <p:nvPr/>
        </p:nvSpPr>
        <p:spPr>
          <a:xfrm>
            <a:off x="4582395" y="5441653"/>
            <a:ext cx="2142252" cy="238125"/>
          </a:xfrm>
          <a:prstGeom prst="rightArrow">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Slide Number Placeholder 3">
            <a:extLst>
              <a:ext uri="{FF2B5EF4-FFF2-40B4-BE49-F238E27FC236}">
                <a16:creationId xmlns:a16="http://schemas.microsoft.com/office/drawing/2014/main" xmlns="" id="{069B5C14-B10F-45AB-89BF-ABD961F67150}"/>
              </a:ext>
            </a:extLst>
          </p:cNvPr>
          <p:cNvSpPr>
            <a:spLocks noGrp="1"/>
          </p:cNvSpPr>
          <p:nvPr>
            <p:ph type="sldNum" sz="quarter" idx="12"/>
          </p:nvPr>
        </p:nvSpPr>
        <p:spPr>
          <a:xfrm>
            <a:off x="9448800" y="6531126"/>
            <a:ext cx="2743200" cy="365125"/>
          </a:xfrm>
        </p:spPr>
        <p:txBody>
          <a:bodyPr/>
          <a:lstStyle/>
          <a:p>
            <a:pPr defTabSz="457200"/>
            <a:fld id="{ED9DE18E-F2A3-4858-8433-156A7BE29166}" type="slidenum">
              <a:rPr lang="en-GB">
                <a:solidFill>
                  <a:prstClr val="white"/>
                </a:solidFill>
                <a:latin typeface="Calibri" panose="020F0502020204030204"/>
              </a:rPr>
              <a:pPr defTabSz="457200"/>
              <a:t>96</a:t>
            </a:fld>
            <a:endParaRPr lang="en-GB" dirty="0">
              <a:solidFill>
                <a:prstClr val="white"/>
              </a:solidFill>
              <a:latin typeface="Calibri" panose="020F0502020204030204"/>
            </a:endParaRPr>
          </a:p>
        </p:txBody>
      </p:sp>
    </p:spTree>
    <p:extLst>
      <p:ext uri="{BB962C8B-B14F-4D97-AF65-F5344CB8AC3E}">
        <p14:creationId xmlns:p14="http://schemas.microsoft.com/office/powerpoint/2010/main" val="428654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P spid="23" grpId="0" animBg="1"/>
      <p:bldP spid="4" grpId="0" animBg="1"/>
      <p:bldP spid="31" grpId="0" animBg="1"/>
      <p:bldP spid="34" grpId="0" animBg="1"/>
      <p:bldP spid="35" grpId="0" animBg="1"/>
      <p:bldP spid="33" grpId="0" animBg="1"/>
      <p:bldP spid="36" grpId="0" animBg="1"/>
      <p:bldP spid="37" grpId="0" animBg="1"/>
      <p:bldP spid="39" grpId="0" animBg="1"/>
      <p:bldP spid="40"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0C400F7-B1AC-4094-A486-22FFA41058D6}"/>
              </a:ext>
            </a:extLst>
          </p:cNvPr>
          <p:cNvSpPr/>
          <p:nvPr/>
        </p:nvSpPr>
        <p:spPr>
          <a:xfrm>
            <a:off x="0" y="6473169"/>
            <a:ext cx="12192000" cy="384831"/>
          </a:xfrm>
          <a:prstGeom prst="rect">
            <a:avLst/>
          </a:prstGeom>
          <a:solidFill>
            <a:srgbClr val="11A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3" name="TextBox 12">
            <a:extLst>
              <a:ext uri="{FF2B5EF4-FFF2-40B4-BE49-F238E27FC236}">
                <a16:creationId xmlns:a16="http://schemas.microsoft.com/office/drawing/2014/main" xmlns="" id="{577DD3C2-E829-4782-B430-40C561BDFB08}"/>
              </a:ext>
            </a:extLst>
          </p:cNvPr>
          <p:cNvSpPr txBox="1"/>
          <p:nvPr/>
        </p:nvSpPr>
        <p:spPr>
          <a:xfrm>
            <a:off x="797290" y="1689713"/>
            <a:ext cx="10582224" cy="3200876"/>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600"/>
              </a:spcAft>
              <a:buClrTx/>
              <a:buSzTx/>
              <a:buFontTx/>
              <a:buNone/>
              <a:tabLst/>
              <a:defRPr/>
            </a:pPr>
            <a:r>
              <a:rPr kumimoji="0" lang="en-GB" sz="3200" b="1"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Options</a:t>
            </a:r>
          </a:p>
          <a:p>
            <a:pPr marL="0" marR="0" lvl="0" indent="0" algn="l" defTabSz="914400" rtl="0" eaLnBrk="1" fontAlgn="auto" latinLnBrk="0" hangingPunct="1">
              <a:lnSpc>
                <a:spcPct val="200000"/>
              </a:lnSpc>
              <a:spcBef>
                <a:spcPts val="0"/>
              </a:spcBef>
              <a:spcAft>
                <a:spcPts val="600"/>
              </a:spcAft>
              <a:buClrTx/>
              <a:buSzTx/>
              <a:buFontTx/>
              <a:buNone/>
              <a:tabLst/>
              <a:defRPr/>
            </a:pPr>
            <a:r>
              <a:rPr kumimoji="0" lang="en-GB" sz="3200" b="1"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Outcomes</a:t>
            </a:r>
          </a:p>
          <a:p>
            <a:pPr marL="0" marR="0" lvl="0" indent="0" algn="l" defTabSz="914400" rtl="0" eaLnBrk="1" fontAlgn="auto" latinLnBrk="0" hangingPunct="1">
              <a:lnSpc>
                <a:spcPct val="200000"/>
              </a:lnSpc>
              <a:spcBef>
                <a:spcPts val="0"/>
              </a:spcBef>
              <a:spcAft>
                <a:spcPts val="60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rPr>
              <a:t>How to choose</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8" name="Picture 27" descr="C:\Users\local admin\Downloads\final-83-14-57-0.png">
            <a:extLst>
              <a:ext uri="{FF2B5EF4-FFF2-40B4-BE49-F238E27FC236}">
                <a16:creationId xmlns:a16="http://schemas.microsoft.com/office/drawing/2014/main" xmlns="" id="{4FF83E6A-3765-46A0-A741-B790FEB5B1C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57130" y="104814"/>
            <a:ext cx="1616169" cy="763461"/>
          </a:xfrm>
          <a:prstGeom prst="rect">
            <a:avLst/>
          </a:prstGeom>
          <a:noFill/>
          <a:ln>
            <a:noFill/>
          </a:ln>
        </p:spPr>
      </p:pic>
      <p:sp>
        <p:nvSpPr>
          <p:cNvPr id="6" name="Slide Number Placeholder 3">
            <a:extLst>
              <a:ext uri="{FF2B5EF4-FFF2-40B4-BE49-F238E27FC236}">
                <a16:creationId xmlns:a16="http://schemas.microsoft.com/office/drawing/2014/main" xmlns="" id="{1FA4C771-EB9D-4557-A742-2A2947E29B58}"/>
              </a:ext>
            </a:extLst>
          </p:cNvPr>
          <p:cNvSpPr>
            <a:spLocks noGrp="1"/>
          </p:cNvSpPr>
          <p:nvPr>
            <p:ph type="sldNum" sz="quarter" idx="12"/>
          </p:nvPr>
        </p:nvSpPr>
        <p:spPr>
          <a:xfrm>
            <a:off x="9448800" y="6531126"/>
            <a:ext cx="2743200" cy="365125"/>
          </a:xfrm>
        </p:spPr>
        <p:txBody>
          <a:bodyPr/>
          <a:lstStyle/>
          <a:p>
            <a:pPr defTabSz="457200"/>
            <a:fld id="{ED9DE18E-F2A3-4858-8433-156A7BE29166}" type="slidenum">
              <a:rPr lang="en-GB">
                <a:solidFill>
                  <a:prstClr val="white"/>
                </a:solidFill>
                <a:latin typeface="Calibri" panose="020F0502020204030204"/>
              </a:rPr>
              <a:pPr defTabSz="457200"/>
              <a:t>97</a:t>
            </a:fld>
            <a:endParaRPr lang="en-GB" dirty="0">
              <a:solidFill>
                <a:prstClr val="white"/>
              </a:solidFill>
              <a:latin typeface="Calibri" panose="020F0502020204030204"/>
            </a:endParaRPr>
          </a:p>
        </p:txBody>
      </p:sp>
    </p:spTree>
    <p:extLst>
      <p:ext uri="{BB962C8B-B14F-4D97-AF65-F5344CB8AC3E}">
        <p14:creationId xmlns:p14="http://schemas.microsoft.com/office/powerpoint/2010/main" val="20477012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1E9A2E-58FB-415D-A271-F1A64073085F}"/>
              </a:ext>
            </a:extLst>
          </p:cNvPr>
          <p:cNvSpPr>
            <a:spLocks noGrp="1"/>
          </p:cNvSpPr>
          <p:nvPr>
            <p:ph type="title"/>
          </p:nvPr>
        </p:nvSpPr>
        <p:spPr>
          <a:xfrm>
            <a:off x="334862" y="84325"/>
            <a:ext cx="7525624" cy="872454"/>
          </a:xfrm>
        </p:spPr>
        <p:txBody>
          <a:bodyPr>
            <a:normAutofit/>
          </a:bodyPr>
          <a:lstStyle/>
          <a:p>
            <a:r>
              <a:rPr lang="en-GB" b="1" dirty="0">
                <a:solidFill>
                  <a:srgbClr val="008080"/>
                </a:solidFill>
                <a:latin typeface="+mn-lt"/>
              </a:rPr>
              <a:t>So, how to choose?</a:t>
            </a:r>
            <a:endParaRPr lang="en-GB" dirty="0"/>
          </a:p>
        </p:txBody>
      </p:sp>
      <p:sp>
        <p:nvSpPr>
          <p:cNvPr id="35" name="Rectangle 34">
            <a:extLst>
              <a:ext uri="{FF2B5EF4-FFF2-40B4-BE49-F238E27FC236}">
                <a16:creationId xmlns:a16="http://schemas.microsoft.com/office/drawing/2014/main" xmlns="" id="{F24B7C86-1BB2-4686-B397-09BA498EA4CA}"/>
              </a:ext>
            </a:extLst>
          </p:cNvPr>
          <p:cNvSpPr/>
          <p:nvPr/>
        </p:nvSpPr>
        <p:spPr>
          <a:xfrm>
            <a:off x="0" y="6473169"/>
            <a:ext cx="12192000" cy="384831"/>
          </a:xfrm>
          <a:prstGeom prst="rect">
            <a:avLst/>
          </a:prstGeom>
          <a:solidFill>
            <a:srgbClr val="11A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aphicFrame>
        <p:nvGraphicFramePr>
          <p:cNvPr id="5" name="Table 4">
            <a:extLst>
              <a:ext uri="{FF2B5EF4-FFF2-40B4-BE49-F238E27FC236}">
                <a16:creationId xmlns:a16="http://schemas.microsoft.com/office/drawing/2014/main" xmlns="" id="{E28EFEED-D95B-4A9F-8182-9965D2C60632}"/>
              </a:ext>
            </a:extLst>
          </p:cNvPr>
          <p:cNvGraphicFramePr>
            <a:graphicFrameLocks noGrp="1"/>
          </p:cNvGraphicFramePr>
          <p:nvPr>
            <p:extLst/>
          </p:nvPr>
        </p:nvGraphicFramePr>
        <p:xfrm>
          <a:off x="1348968" y="1034838"/>
          <a:ext cx="9032818" cy="4407302"/>
        </p:xfrm>
        <a:graphic>
          <a:graphicData uri="http://schemas.openxmlformats.org/drawingml/2006/table">
            <a:tbl>
              <a:tblPr firstRow="1" bandRow="1">
                <a:tableStyleId>{5C22544A-7EE6-4342-B048-85BDC9FD1C3A}</a:tableStyleId>
              </a:tblPr>
              <a:tblGrid>
                <a:gridCol w="1693506">
                  <a:extLst>
                    <a:ext uri="{9D8B030D-6E8A-4147-A177-3AD203B41FA5}">
                      <a16:colId xmlns:a16="http://schemas.microsoft.com/office/drawing/2014/main" xmlns="" val="1751436507"/>
                    </a:ext>
                  </a:extLst>
                </a:gridCol>
                <a:gridCol w="3669656">
                  <a:extLst>
                    <a:ext uri="{9D8B030D-6E8A-4147-A177-3AD203B41FA5}">
                      <a16:colId xmlns:a16="http://schemas.microsoft.com/office/drawing/2014/main" xmlns="" val="3177026360"/>
                    </a:ext>
                  </a:extLst>
                </a:gridCol>
                <a:gridCol w="3669656">
                  <a:extLst>
                    <a:ext uri="{9D8B030D-6E8A-4147-A177-3AD203B41FA5}">
                      <a16:colId xmlns:a16="http://schemas.microsoft.com/office/drawing/2014/main" xmlns="" val="766928308"/>
                    </a:ext>
                  </a:extLst>
                </a:gridCol>
              </a:tblGrid>
              <a:tr h="356253">
                <a:tc>
                  <a:txBody>
                    <a:bodyPr/>
                    <a:lstStyle/>
                    <a:p>
                      <a:endParaRPr lang="en-GB" sz="1600" dirty="0"/>
                    </a:p>
                  </a:txBody>
                  <a:tcPr anchor="ctr">
                    <a:solidFill>
                      <a:srgbClr val="008080"/>
                    </a:solidFill>
                  </a:tcPr>
                </a:tc>
                <a:tc>
                  <a:txBody>
                    <a:bodyPr/>
                    <a:lstStyle/>
                    <a:p>
                      <a:r>
                        <a:rPr lang="en-GB" sz="1600" dirty="0"/>
                        <a:t>If you want…</a:t>
                      </a:r>
                    </a:p>
                  </a:txBody>
                  <a:tcPr anchor="ctr">
                    <a:solidFill>
                      <a:srgbClr val="008080"/>
                    </a:solidFill>
                  </a:tcPr>
                </a:tc>
                <a:tc>
                  <a:txBody>
                    <a:bodyPr/>
                    <a:lstStyle/>
                    <a:p>
                      <a:r>
                        <a:rPr lang="en-GB" sz="1600" dirty="0"/>
                        <a:t>The trade off…</a:t>
                      </a:r>
                    </a:p>
                  </a:txBody>
                  <a:tcPr anchor="ctr">
                    <a:solidFill>
                      <a:srgbClr val="008080"/>
                    </a:solidFill>
                  </a:tcPr>
                </a:tc>
                <a:extLst>
                  <a:ext uri="{0D108BD9-81ED-4DB2-BD59-A6C34878D82A}">
                    <a16:rowId xmlns:a16="http://schemas.microsoft.com/office/drawing/2014/main" xmlns="" val="312245202"/>
                  </a:ext>
                </a:extLst>
              </a:tr>
              <a:tr h="1178376">
                <a:tc>
                  <a:txBody>
                    <a:bodyPr/>
                    <a:lstStyle/>
                    <a:p>
                      <a:r>
                        <a:rPr lang="en-GB" sz="1600" b="1" dirty="0">
                          <a:solidFill>
                            <a:schemeClr val="bg1"/>
                          </a:solidFill>
                        </a:rPr>
                        <a:t>Income contingent loans</a:t>
                      </a:r>
                    </a:p>
                  </a:txBody>
                  <a:tcPr anchor="ctr">
                    <a:solidFill>
                      <a:srgbClr val="008080"/>
                    </a:solidFill>
                  </a:tcPr>
                </a:tc>
                <a:tc>
                  <a:txBody>
                    <a:bodyPr/>
                    <a:lstStyle/>
                    <a:p>
                      <a:pPr marL="342900" indent="-342900">
                        <a:buSzPct val="200000"/>
                        <a:buFontTx/>
                        <a:buBlip>
                          <a:blip r:embed="rId3">
                            <a:extLst>
                              <a:ext uri="{96DAC541-7B7A-43D3-8B79-37D633B846F1}">
                                <asvg:svgBlip xmlns:asvg="http://schemas.microsoft.com/office/drawing/2016/SVG/main" xmlns="" r:embed="rId4"/>
                              </a:ext>
                            </a:extLst>
                          </a:blip>
                        </a:buBlip>
                      </a:pPr>
                      <a:r>
                        <a:rPr lang="en-GB" sz="1600" dirty="0"/>
                        <a:t>Main beneficiary to pay</a:t>
                      </a:r>
                    </a:p>
                    <a:p>
                      <a:pPr marL="342900" marR="0" lvl="0" indent="-342900" algn="l" defTabSz="914400" rtl="0" eaLnBrk="1" fontAlgn="auto" latinLnBrk="0" hangingPunct="1">
                        <a:lnSpc>
                          <a:spcPct val="100000"/>
                        </a:lnSpc>
                        <a:spcBef>
                          <a:spcPts val="0"/>
                        </a:spcBef>
                        <a:spcAft>
                          <a:spcPts val="0"/>
                        </a:spcAft>
                        <a:buClrTx/>
                        <a:buSzPct val="200000"/>
                        <a:buFontTx/>
                        <a:buBlip>
                          <a:blip r:embed="rId3">
                            <a:extLst>
                              <a:ext uri="{96DAC541-7B7A-43D3-8B79-37D633B846F1}">
                                <asvg:svgBlip xmlns:asvg="http://schemas.microsoft.com/office/drawing/2016/SVG/main" xmlns="" r:embed="rId4"/>
                              </a:ext>
                            </a:extLst>
                          </a:blip>
                        </a:buBlip>
                        <a:tabLst/>
                        <a:defRPr/>
                      </a:pPr>
                      <a:r>
                        <a:rPr lang="en-GB" sz="1600" dirty="0"/>
                        <a:t>Less competition with other Govt spending</a:t>
                      </a:r>
                    </a:p>
                  </a:txBody>
                  <a:tcPr anchor="ctr">
                    <a:solidFill>
                      <a:srgbClr val="C4E7E2"/>
                    </a:solidFill>
                  </a:tcPr>
                </a:tc>
                <a:tc>
                  <a:txBody>
                    <a:bodyPr/>
                    <a:lstStyle/>
                    <a:p>
                      <a:pPr marL="285750" indent="-285750">
                        <a:buSzPct val="200000"/>
                        <a:buBlip>
                          <a:blip r:embed="rId5">
                            <a:extLst>
                              <a:ext uri="{96DAC541-7B7A-43D3-8B79-37D633B846F1}">
                                <asvg:svgBlip xmlns:asvg="http://schemas.microsoft.com/office/drawing/2016/SVG/main" xmlns="" r:embed="rId6"/>
                              </a:ext>
                            </a:extLst>
                          </a:blip>
                        </a:buBlip>
                      </a:pPr>
                      <a:r>
                        <a:rPr lang="en-GB" sz="1600" dirty="0"/>
                        <a:t>Problems of concept of student debt</a:t>
                      </a:r>
                    </a:p>
                    <a:p>
                      <a:pPr marL="285750" indent="-285750">
                        <a:buSzPct val="200000"/>
                        <a:buBlip>
                          <a:blip r:embed="rId5">
                            <a:extLst>
                              <a:ext uri="{96DAC541-7B7A-43D3-8B79-37D633B846F1}">
                                <asvg:svgBlip xmlns:asvg="http://schemas.microsoft.com/office/drawing/2016/SVG/main" xmlns="" r:embed="rId6"/>
                              </a:ext>
                            </a:extLst>
                          </a:blip>
                        </a:buBlip>
                      </a:pPr>
                      <a:r>
                        <a:rPr lang="en-GB" sz="1600" dirty="0"/>
                        <a:t>Little transparency of impact on public spending means inadequate Govt accountability</a:t>
                      </a:r>
                    </a:p>
                  </a:txBody>
                  <a:tcPr anchor="ctr">
                    <a:solidFill>
                      <a:srgbClr val="C4E7E2"/>
                    </a:solidFill>
                  </a:tcPr>
                </a:tc>
                <a:extLst>
                  <a:ext uri="{0D108BD9-81ED-4DB2-BD59-A6C34878D82A}">
                    <a16:rowId xmlns:a16="http://schemas.microsoft.com/office/drawing/2014/main" xmlns="" val="4173027209"/>
                  </a:ext>
                </a:extLst>
              </a:tr>
              <a:tr h="1287992">
                <a:tc>
                  <a:txBody>
                    <a:bodyPr/>
                    <a:lstStyle/>
                    <a:p>
                      <a:r>
                        <a:rPr lang="en-GB" sz="1600" b="1" dirty="0">
                          <a:solidFill>
                            <a:schemeClr val="bg1"/>
                          </a:solidFill>
                        </a:rPr>
                        <a:t>Graduate tax</a:t>
                      </a:r>
                    </a:p>
                  </a:txBody>
                  <a:tcPr anchor="ctr">
                    <a:solidFill>
                      <a:srgbClr val="008080"/>
                    </a:solidFill>
                  </a:tcPr>
                </a:tc>
                <a:tc>
                  <a:txBody>
                    <a:bodyPr/>
                    <a:lstStyle/>
                    <a:p>
                      <a:pPr marL="342900" marR="0" lvl="0" indent="-342900" algn="l" defTabSz="914400" rtl="0" eaLnBrk="1" fontAlgn="auto" latinLnBrk="0" hangingPunct="1">
                        <a:lnSpc>
                          <a:spcPct val="100000"/>
                        </a:lnSpc>
                        <a:spcBef>
                          <a:spcPts val="0"/>
                        </a:spcBef>
                        <a:spcAft>
                          <a:spcPts val="0"/>
                        </a:spcAft>
                        <a:buClrTx/>
                        <a:buSzPct val="200000"/>
                        <a:buFontTx/>
                        <a:buBlip>
                          <a:blip r:embed="rId3">
                            <a:extLst>
                              <a:ext uri="{96DAC541-7B7A-43D3-8B79-37D633B846F1}">
                                <asvg:svgBlip xmlns:asvg="http://schemas.microsoft.com/office/drawing/2016/SVG/main" xmlns="" r:embed="rId4"/>
                              </a:ext>
                            </a:extLst>
                          </a:blip>
                        </a:buBlip>
                        <a:tabLst/>
                        <a:defRPr/>
                      </a:pPr>
                      <a:r>
                        <a:rPr lang="en-GB" sz="1600" dirty="0"/>
                        <a:t>Main beneficiary to pay</a:t>
                      </a:r>
                    </a:p>
                    <a:p>
                      <a:pPr marL="342900" marR="0" lvl="0" indent="-342900" algn="l" defTabSz="914400" rtl="0" eaLnBrk="1" fontAlgn="auto" latinLnBrk="0" hangingPunct="1">
                        <a:lnSpc>
                          <a:spcPct val="100000"/>
                        </a:lnSpc>
                        <a:spcBef>
                          <a:spcPts val="0"/>
                        </a:spcBef>
                        <a:spcAft>
                          <a:spcPts val="0"/>
                        </a:spcAft>
                        <a:buClrTx/>
                        <a:buSzPct val="200000"/>
                        <a:buFontTx/>
                        <a:buBlip>
                          <a:blip r:embed="rId3">
                            <a:extLst>
                              <a:ext uri="{96DAC541-7B7A-43D3-8B79-37D633B846F1}">
                                <asvg:svgBlip xmlns:asvg="http://schemas.microsoft.com/office/drawing/2016/SVG/main" xmlns="" r:embed="rId4"/>
                              </a:ext>
                            </a:extLst>
                          </a:blip>
                        </a:buBlip>
                        <a:tabLst/>
                        <a:defRPr/>
                      </a:pPr>
                      <a:r>
                        <a:rPr lang="en-GB" sz="1600" dirty="0"/>
                        <a:t>Move away from concept of debt</a:t>
                      </a:r>
                    </a:p>
                  </a:txBody>
                  <a:tcPr anchor="ctr">
                    <a:solidFill>
                      <a:srgbClr val="E7F6F3"/>
                    </a:solidFill>
                  </a:tcPr>
                </a:tc>
                <a:tc>
                  <a:txBody>
                    <a:bodyPr/>
                    <a:lstStyle/>
                    <a:p>
                      <a:endParaRPr lang="en-GB" sz="1600" b="1" dirty="0"/>
                    </a:p>
                    <a:p>
                      <a:pPr marL="285750" lvl="0" indent="-285750">
                        <a:buSzPct val="200000"/>
                        <a:buBlip>
                          <a:blip r:embed="rId5">
                            <a:extLst>
                              <a:ext uri="{96DAC541-7B7A-43D3-8B79-37D633B846F1}">
                                <asvg:svgBlip xmlns:asvg="http://schemas.microsoft.com/office/drawing/2016/SVG/main" xmlns="" r:embed="rId6"/>
                              </a:ext>
                            </a:extLst>
                          </a:blip>
                        </a:buBlip>
                      </a:pPr>
                      <a:r>
                        <a:rPr lang="en-GB" sz="1600" dirty="0"/>
                        <a:t>Direct competition with other </a:t>
                      </a:r>
                      <a:r>
                        <a:rPr lang="en-GB" sz="1600"/>
                        <a:t>Govt spending due to immediate </a:t>
                      </a:r>
                      <a:r>
                        <a:rPr lang="en-GB" sz="1600" dirty="0"/>
                        <a:t>impact on deficit</a:t>
                      </a:r>
                    </a:p>
                    <a:p>
                      <a:endParaRPr lang="en-GB" sz="1600" dirty="0"/>
                    </a:p>
                  </a:txBody>
                  <a:tcPr anchor="ctr">
                    <a:solidFill>
                      <a:srgbClr val="E7F6F3"/>
                    </a:solidFill>
                  </a:tcPr>
                </a:tc>
                <a:extLst>
                  <a:ext uri="{0D108BD9-81ED-4DB2-BD59-A6C34878D82A}">
                    <a16:rowId xmlns:a16="http://schemas.microsoft.com/office/drawing/2014/main" xmlns="" val="1922126670"/>
                  </a:ext>
                </a:extLst>
              </a:tr>
              <a:tr h="1562033">
                <a:tc>
                  <a:txBody>
                    <a:bodyPr/>
                    <a:lstStyle/>
                    <a:p>
                      <a:r>
                        <a:rPr lang="en-GB" sz="1600" b="1" dirty="0">
                          <a:solidFill>
                            <a:schemeClr val="bg1"/>
                          </a:solidFill>
                        </a:rPr>
                        <a:t>No fees</a:t>
                      </a:r>
                    </a:p>
                  </a:txBody>
                  <a:tcPr anchor="ctr">
                    <a:solidFill>
                      <a:srgbClr val="008080"/>
                    </a:solidFill>
                  </a:tcPr>
                </a:tc>
                <a:tc>
                  <a:txBody>
                    <a:bodyPr/>
                    <a:lstStyle/>
                    <a:p>
                      <a:pPr marL="342900" marR="0" lvl="0" indent="-342900" algn="l" defTabSz="914400" rtl="0" eaLnBrk="1" fontAlgn="auto" latinLnBrk="0" hangingPunct="1">
                        <a:lnSpc>
                          <a:spcPct val="100000"/>
                        </a:lnSpc>
                        <a:spcBef>
                          <a:spcPts val="0"/>
                        </a:spcBef>
                        <a:spcAft>
                          <a:spcPts val="0"/>
                        </a:spcAft>
                        <a:buClrTx/>
                        <a:buSzPct val="200000"/>
                        <a:buFontTx/>
                        <a:buBlip>
                          <a:blip r:embed="rId3">
                            <a:extLst>
                              <a:ext uri="{96DAC541-7B7A-43D3-8B79-37D633B846F1}">
                                <asvg:svgBlip xmlns:asvg="http://schemas.microsoft.com/office/drawing/2016/SVG/main" xmlns="" r:embed="rId4"/>
                              </a:ext>
                            </a:extLst>
                          </a:blip>
                        </a:buBlip>
                        <a:tabLst/>
                        <a:defRPr/>
                      </a:pPr>
                      <a:r>
                        <a:rPr lang="en-GB" sz="1600" dirty="0"/>
                        <a:t>Principle of “free” education</a:t>
                      </a:r>
                    </a:p>
                  </a:txBody>
                  <a:tcPr anchor="ctr">
                    <a:solidFill>
                      <a:srgbClr val="C4E7E2"/>
                    </a:solidFill>
                  </a:tcPr>
                </a:tc>
                <a:tc>
                  <a:txBody>
                    <a:bodyPr/>
                    <a:lstStyle/>
                    <a:p>
                      <a:pPr>
                        <a:buSzPct val="200000"/>
                      </a:pPr>
                      <a:r>
                        <a:rPr lang="en-GB" sz="1600" dirty="0"/>
                        <a:t>Impact on combination of:</a:t>
                      </a:r>
                    </a:p>
                    <a:p>
                      <a:pPr>
                        <a:buSzPct val="200000"/>
                      </a:pPr>
                      <a:endParaRPr lang="en-GB" sz="1600" dirty="0"/>
                    </a:p>
                    <a:p>
                      <a:pPr marL="285750" lvl="0" indent="-285750">
                        <a:buSzPct val="200000"/>
                        <a:buBlip>
                          <a:blip r:embed="rId5">
                            <a:extLst>
                              <a:ext uri="{96DAC541-7B7A-43D3-8B79-37D633B846F1}">
                                <asvg:svgBlip xmlns:asvg="http://schemas.microsoft.com/office/drawing/2016/SVG/main" xmlns="" r:embed="rId6"/>
                              </a:ext>
                            </a:extLst>
                          </a:blip>
                        </a:buBlip>
                      </a:pPr>
                      <a:r>
                        <a:rPr lang="en-GB" sz="1600" dirty="0"/>
                        <a:t>Access</a:t>
                      </a:r>
                    </a:p>
                    <a:p>
                      <a:pPr marL="285750" lvl="0" indent="-285750">
                        <a:buSzPct val="200000"/>
                        <a:buBlip>
                          <a:blip r:embed="rId5">
                            <a:extLst>
                              <a:ext uri="{96DAC541-7B7A-43D3-8B79-37D633B846F1}">
                                <asvg:svgBlip xmlns:asvg="http://schemas.microsoft.com/office/drawing/2016/SVG/main" xmlns="" r:embed="rId6"/>
                              </a:ext>
                            </a:extLst>
                          </a:blip>
                        </a:buBlip>
                      </a:pPr>
                      <a:r>
                        <a:rPr lang="en-GB" sz="1600" dirty="0"/>
                        <a:t>HE spending</a:t>
                      </a:r>
                    </a:p>
                    <a:p>
                      <a:pPr marL="285750" lvl="0" indent="-285750">
                        <a:buSzPct val="200000"/>
                        <a:buBlip>
                          <a:blip r:embed="rId5">
                            <a:extLst>
                              <a:ext uri="{96DAC541-7B7A-43D3-8B79-37D633B846F1}">
                                <asvg:svgBlip xmlns:asvg="http://schemas.microsoft.com/office/drawing/2016/SVG/main" xmlns="" r:embed="rId6"/>
                              </a:ext>
                            </a:extLst>
                          </a:blip>
                        </a:buBlip>
                      </a:pPr>
                      <a:r>
                        <a:rPr lang="en-GB" sz="1600" dirty="0"/>
                        <a:t>Govt finances</a:t>
                      </a:r>
                    </a:p>
                    <a:p>
                      <a:pPr marL="285750" lvl="0" indent="-285750">
                        <a:buSzPct val="200000"/>
                        <a:buBlip>
                          <a:blip r:embed="rId5">
                            <a:extLst>
                              <a:ext uri="{96DAC541-7B7A-43D3-8B79-37D633B846F1}">
                                <asvg:svgBlip xmlns:asvg="http://schemas.microsoft.com/office/drawing/2016/SVG/main" xmlns="" r:embed="rId6"/>
                              </a:ext>
                            </a:extLst>
                          </a:blip>
                        </a:buBlip>
                      </a:pPr>
                      <a:r>
                        <a:rPr lang="en-GB" sz="1600" dirty="0"/>
                        <a:t>Tax increases</a:t>
                      </a:r>
                    </a:p>
                  </a:txBody>
                  <a:tcPr anchor="ctr">
                    <a:solidFill>
                      <a:srgbClr val="C4E7E2"/>
                    </a:solidFill>
                  </a:tcPr>
                </a:tc>
                <a:extLst>
                  <a:ext uri="{0D108BD9-81ED-4DB2-BD59-A6C34878D82A}">
                    <a16:rowId xmlns:a16="http://schemas.microsoft.com/office/drawing/2014/main" xmlns="" val="3489051354"/>
                  </a:ext>
                </a:extLst>
              </a:tr>
            </a:tbl>
          </a:graphicData>
        </a:graphic>
      </p:graphicFrame>
      <p:sp>
        <p:nvSpPr>
          <p:cNvPr id="6" name="Title 1">
            <a:extLst>
              <a:ext uri="{FF2B5EF4-FFF2-40B4-BE49-F238E27FC236}">
                <a16:creationId xmlns:a16="http://schemas.microsoft.com/office/drawing/2014/main" xmlns="" id="{91116123-4337-425F-AD5B-3F40A72F32B0}"/>
              </a:ext>
            </a:extLst>
          </p:cNvPr>
          <p:cNvSpPr txBox="1">
            <a:spLocks/>
          </p:cNvSpPr>
          <p:nvPr/>
        </p:nvSpPr>
        <p:spPr>
          <a:xfrm>
            <a:off x="2333188" y="5442140"/>
            <a:ext cx="7525624" cy="8724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500" b="1" i="0" u="none" strike="noStrike" kern="1200" cap="none" spc="0" normalizeH="0" baseline="0" noProof="0" dirty="0">
                <a:ln>
                  <a:noFill/>
                </a:ln>
                <a:solidFill>
                  <a:srgbClr val="008080"/>
                </a:solidFill>
                <a:effectLst/>
                <a:uLnTx/>
                <a:uFillTx/>
                <a:latin typeface="Calibri" panose="020F0502020204030204"/>
                <a:ea typeface="+mj-ea"/>
                <a:cs typeface="+mj-cs"/>
              </a:rPr>
              <a:t>Policy design critical for full range of outcomes e.g. access, equity, efficiency</a:t>
            </a:r>
            <a:endParaRPr kumimoji="0" lang="en-GB" sz="25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7" name="Slide Number Placeholder 3">
            <a:extLst>
              <a:ext uri="{FF2B5EF4-FFF2-40B4-BE49-F238E27FC236}">
                <a16:creationId xmlns:a16="http://schemas.microsoft.com/office/drawing/2014/main" xmlns="" id="{9482F984-DDFF-4BF6-9AF5-73CDA260139A}"/>
              </a:ext>
            </a:extLst>
          </p:cNvPr>
          <p:cNvSpPr>
            <a:spLocks noGrp="1"/>
          </p:cNvSpPr>
          <p:nvPr>
            <p:ph type="sldNum" sz="quarter" idx="12"/>
          </p:nvPr>
        </p:nvSpPr>
        <p:spPr>
          <a:xfrm>
            <a:off x="9448800" y="6531126"/>
            <a:ext cx="2743200" cy="365125"/>
          </a:xfrm>
        </p:spPr>
        <p:txBody>
          <a:bodyPr/>
          <a:lstStyle/>
          <a:p>
            <a:pPr defTabSz="457200"/>
            <a:fld id="{ED9DE18E-F2A3-4858-8433-156A7BE29166}" type="slidenum">
              <a:rPr lang="en-GB">
                <a:solidFill>
                  <a:prstClr val="white"/>
                </a:solidFill>
                <a:latin typeface="Calibri" panose="020F0502020204030204"/>
              </a:rPr>
              <a:pPr defTabSz="457200"/>
              <a:t>98</a:t>
            </a:fld>
            <a:endParaRPr lang="en-GB" dirty="0">
              <a:solidFill>
                <a:prstClr val="white"/>
              </a:solidFill>
              <a:latin typeface="Calibri" panose="020F0502020204030204"/>
            </a:endParaRPr>
          </a:p>
        </p:txBody>
      </p:sp>
    </p:spTree>
    <p:extLst>
      <p:ext uri="{BB962C8B-B14F-4D97-AF65-F5344CB8AC3E}">
        <p14:creationId xmlns:p14="http://schemas.microsoft.com/office/powerpoint/2010/main" val="125509056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xmlns="" id="{F24B7C86-1BB2-4686-B397-09BA498EA4CA}"/>
              </a:ext>
            </a:extLst>
          </p:cNvPr>
          <p:cNvSpPr/>
          <p:nvPr/>
        </p:nvSpPr>
        <p:spPr>
          <a:xfrm>
            <a:off x="0" y="6473169"/>
            <a:ext cx="12192000" cy="384831"/>
          </a:xfrm>
          <a:prstGeom prst="rect">
            <a:avLst/>
          </a:prstGeom>
          <a:solidFill>
            <a:srgbClr val="11A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8" name="TextBox 7">
            <a:extLst>
              <a:ext uri="{FF2B5EF4-FFF2-40B4-BE49-F238E27FC236}">
                <a16:creationId xmlns:a16="http://schemas.microsoft.com/office/drawing/2014/main" xmlns="" id="{DF9F87BC-F08C-4317-8FE7-E3731A431E2B}"/>
              </a:ext>
            </a:extLst>
          </p:cNvPr>
          <p:cNvSpPr txBox="1"/>
          <p:nvPr/>
        </p:nvSpPr>
        <p:spPr>
          <a:xfrm>
            <a:off x="760304" y="909948"/>
            <a:ext cx="10671392" cy="501675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Better value for money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Avoid a large further expansion in the cost of HE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Inefficient funding for some courses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High ancillary spending</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Principle of complementarity</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Government accounting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Need to avoid current government accounting rules driving funding decisions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Current accounting system pushes towards status quo</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Currently little political accountability for increased taxpayer costs and underselling loan book.</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Incentives</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 Reduce institutional perverse incentives towards particular courses and pathways and ensure students have more information and more balanced incentives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Perverse incentives created by current funding system</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Unintended consequences of variable fees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Maintenance loans pay more than many apprenticeships</a:t>
            </a:r>
          </a:p>
        </p:txBody>
      </p:sp>
      <p:sp>
        <p:nvSpPr>
          <p:cNvPr id="9" name="Title 1">
            <a:extLst>
              <a:ext uri="{FF2B5EF4-FFF2-40B4-BE49-F238E27FC236}">
                <a16:creationId xmlns:a16="http://schemas.microsoft.com/office/drawing/2014/main" xmlns="" id="{FD565191-520C-404B-AE81-D0178195EC88}"/>
              </a:ext>
            </a:extLst>
          </p:cNvPr>
          <p:cNvSpPr>
            <a:spLocks noGrp="1"/>
          </p:cNvSpPr>
          <p:nvPr>
            <p:ph type="title"/>
          </p:nvPr>
        </p:nvSpPr>
        <p:spPr>
          <a:xfrm>
            <a:off x="334862" y="84325"/>
            <a:ext cx="11099332" cy="872454"/>
          </a:xfrm>
        </p:spPr>
        <p:txBody>
          <a:bodyPr>
            <a:normAutofit/>
          </a:bodyPr>
          <a:lstStyle/>
          <a:p>
            <a:r>
              <a:rPr lang="en-GB" sz="3000" b="1" dirty="0">
                <a:solidFill>
                  <a:srgbClr val="008080"/>
                </a:solidFill>
                <a:latin typeface="+mn-lt"/>
              </a:rPr>
              <a:t>EPI priorities for the Post 18 Review</a:t>
            </a:r>
            <a:endParaRPr lang="en-GB" sz="3000" dirty="0"/>
          </a:p>
        </p:txBody>
      </p:sp>
      <p:sp>
        <p:nvSpPr>
          <p:cNvPr id="5" name="Slide Number Placeholder 3">
            <a:extLst>
              <a:ext uri="{FF2B5EF4-FFF2-40B4-BE49-F238E27FC236}">
                <a16:creationId xmlns:a16="http://schemas.microsoft.com/office/drawing/2014/main" xmlns="" id="{39AC8A79-FF08-4B41-A4DC-5DEFEB1B0441}"/>
              </a:ext>
            </a:extLst>
          </p:cNvPr>
          <p:cNvSpPr>
            <a:spLocks noGrp="1"/>
          </p:cNvSpPr>
          <p:nvPr>
            <p:ph type="sldNum" sz="quarter" idx="12"/>
          </p:nvPr>
        </p:nvSpPr>
        <p:spPr>
          <a:xfrm>
            <a:off x="9448800" y="6531126"/>
            <a:ext cx="2743200" cy="365125"/>
          </a:xfrm>
        </p:spPr>
        <p:txBody>
          <a:bodyPr/>
          <a:lstStyle/>
          <a:p>
            <a:pPr defTabSz="457200"/>
            <a:fld id="{ED9DE18E-F2A3-4858-8433-156A7BE29166}" type="slidenum">
              <a:rPr lang="en-GB">
                <a:solidFill>
                  <a:prstClr val="white"/>
                </a:solidFill>
                <a:latin typeface="Calibri" panose="020F0502020204030204"/>
              </a:rPr>
              <a:pPr defTabSz="457200"/>
              <a:t>99</a:t>
            </a:fld>
            <a:endParaRPr lang="en-GB" dirty="0">
              <a:solidFill>
                <a:prstClr val="white"/>
              </a:solidFill>
              <a:latin typeface="Calibri" panose="020F0502020204030204"/>
            </a:endParaRPr>
          </a:p>
        </p:txBody>
      </p:sp>
    </p:spTree>
    <p:extLst>
      <p:ext uri="{BB962C8B-B14F-4D97-AF65-F5344CB8AC3E}">
        <p14:creationId xmlns:p14="http://schemas.microsoft.com/office/powerpoint/2010/main" val="328320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FS Powerpoint template with examples">
  <a:themeElements>
    <a:clrScheme name="Custom 1">
      <a:dk1>
        <a:srgbClr val="333333"/>
      </a:dk1>
      <a:lt1>
        <a:sysClr val="window" lastClr="FFFFFF"/>
      </a:lt1>
      <a:dk2>
        <a:srgbClr val="317B52"/>
      </a:dk2>
      <a:lt2>
        <a:srgbClr val="AFBC21"/>
      </a:lt2>
      <a:accent1>
        <a:srgbClr val="336750"/>
      </a:accent1>
      <a:accent2>
        <a:srgbClr val="AFBC21"/>
      </a:accent2>
      <a:accent3>
        <a:srgbClr val="D4D00E"/>
      </a:accent3>
      <a:accent4>
        <a:srgbClr val="93A445"/>
      </a:accent4>
      <a:accent5>
        <a:srgbClr val="B3B3B3"/>
      </a:accent5>
      <a:accent6>
        <a:srgbClr val="93A445"/>
      </a:accent6>
      <a:hlink>
        <a:srgbClr val="317B52"/>
      </a:hlink>
      <a:folHlink>
        <a:srgbClr val="317B52"/>
      </a:folHlink>
    </a:clrScheme>
    <a:fontScheme name="IFS report">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Grey 1">
      <a:srgbClr val="333333"/>
    </a:custClr>
    <a:custClr name="Grey 2">
      <a:srgbClr val="666666"/>
    </a:custClr>
    <a:custClr name="Grey 3">
      <a:srgbClr val="808080"/>
    </a:custClr>
    <a:custClr name="Grey 4">
      <a:srgbClr val="B3B3B3"/>
    </a:custClr>
    <a:custClr name="Grey 5">
      <a:srgbClr val="E6E6E6"/>
    </a:custClr>
    <a:custClr name="Grey 6">
      <a:srgbClr val="F2F2F2"/>
    </a:custClr>
    <a:custClr name="Chart 1">
      <a:srgbClr val="F26649"/>
    </a:custClr>
    <a:custClr name="Chart 2">
      <a:srgbClr val="82CEC1"/>
    </a:custClr>
    <a:custClr name="Chart 3">
      <a:srgbClr val="A884BC"/>
    </a:custClr>
    <a:custClr name="Chart 4">
      <a:srgbClr val="FFDD55"/>
    </a:custClr>
  </a:custClrLst>
  <a:extLst>
    <a:ext uri="{05A4C25C-085E-4340-85A3-A5531E510DB2}">
      <thm15:themeFamily xmlns:thm15="http://schemas.microsoft.com/office/thememl/2012/main" name="IFS PowerPoint Template.potx" id="{42C390B4-99F5-48EA-BAA2-78D63104BE2A}" vid="{D100B7F6-EF2E-4536-8EAF-BCE804C0CF52}"/>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2016">
    <a:dk1>
      <a:sysClr val="windowText" lastClr="000000"/>
    </a:dk1>
    <a:lt1>
      <a:sysClr val="window" lastClr="FFFFFF"/>
    </a:lt1>
    <a:dk2>
      <a:srgbClr val="44546A"/>
    </a:dk2>
    <a:lt2>
      <a:srgbClr val="8E9192"/>
    </a:lt2>
    <a:accent1>
      <a:srgbClr val="0070C0"/>
    </a:accent1>
    <a:accent2>
      <a:srgbClr val="D39A48"/>
    </a:accent2>
    <a:accent3>
      <a:srgbClr val="B82A34"/>
    </a:accent3>
    <a:accent4>
      <a:srgbClr val="54BBFB"/>
    </a:accent4>
    <a:accent5>
      <a:srgbClr val="383C69"/>
    </a:accent5>
    <a:accent6>
      <a:srgbClr val="A1D9A1"/>
    </a:accent6>
    <a:hlink>
      <a:srgbClr val="0563C1"/>
    </a:hlink>
    <a:folHlink>
      <a:srgbClr val="954F72"/>
    </a:folHlink>
  </a:clrScheme>
  <a:fontScheme name="2016">
    <a:majorFont>
      <a:latin typeface="Avenir LT Std 45 Book"/>
      <a:ea typeface=""/>
      <a:cs typeface=""/>
    </a:majorFont>
    <a:minorFont>
      <a:latin typeface="Avenir LT Std 45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2016">
    <a:dk1>
      <a:sysClr val="windowText" lastClr="000000"/>
    </a:dk1>
    <a:lt1>
      <a:sysClr val="window" lastClr="FFFFFF"/>
    </a:lt1>
    <a:dk2>
      <a:srgbClr val="44546A"/>
    </a:dk2>
    <a:lt2>
      <a:srgbClr val="8E9192"/>
    </a:lt2>
    <a:accent1>
      <a:srgbClr val="0070C0"/>
    </a:accent1>
    <a:accent2>
      <a:srgbClr val="D39A48"/>
    </a:accent2>
    <a:accent3>
      <a:srgbClr val="B82A34"/>
    </a:accent3>
    <a:accent4>
      <a:srgbClr val="54BBFB"/>
    </a:accent4>
    <a:accent5>
      <a:srgbClr val="383C69"/>
    </a:accent5>
    <a:accent6>
      <a:srgbClr val="A1D9A1"/>
    </a:accent6>
    <a:hlink>
      <a:srgbClr val="0563C1"/>
    </a:hlink>
    <a:folHlink>
      <a:srgbClr val="954F72"/>
    </a:folHlink>
  </a:clrScheme>
  <a:fontScheme name="2016">
    <a:majorFont>
      <a:latin typeface="Avenir LT Std 45 Book"/>
      <a:ea typeface=""/>
      <a:cs typeface=""/>
    </a:majorFont>
    <a:minorFont>
      <a:latin typeface="Avenir LT Std 45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2016">
    <a:dk1>
      <a:sysClr val="windowText" lastClr="000000"/>
    </a:dk1>
    <a:lt1>
      <a:sysClr val="window" lastClr="FFFFFF"/>
    </a:lt1>
    <a:dk2>
      <a:srgbClr val="44546A"/>
    </a:dk2>
    <a:lt2>
      <a:srgbClr val="8E9192"/>
    </a:lt2>
    <a:accent1>
      <a:srgbClr val="0070C0"/>
    </a:accent1>
    <a:accent2>
      <a:srgbClr val="D39A48"/>
    </a:accent2>
    <a:accent3>
      <a:srgbClr val="B82A34"/>
    </a:accent3>
    <a:accent4>
      <a:srgbClr val="54BBFB"/>
    </a:accent4>
    <a:accent5>
      <a:srgbClr val="383C69"/>
    </a:accent5>
    <a:accent6>
      <a:srgbClr val="A1D9A1"/>
    </a:accent6>
    <a:hlink>
      <a:srgbClr val="0563C1"/>
    </a:hlink>
    <a:folHlink>
      <a:srgbClr val="954F72"/>
    </a:folHlink>
  </a:clrScheme>
  <a:fontScheme name="2016">
    <a:majorFont>
      <a:latin typeface="Avenir LT Std 45 Book"/>
      <a:ea typeface=""/>
      <a:cs typeface=""/>
    </a:majorFont>
    <a:minorFont>
      <a:latin typeface="Avenir LT Std 45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5675</Words>
  <Application>Microsoft Office PowerPoint</Application>
  <PresentationFormat>Widescreen</PresentationFormat>
  <Paragraphs>1046</Paragraphs>
  <Slides>126</Slides>
  <Notes>45</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126</vt:i4>
      </vt:variant>
    </vt:vector>
  </HeadingPairs>
  <TitlesOfParts>
    <vt:vector size="138" baseType="lpstr">
      <vt:lpstr>Aparajita</vt:lpstr>
      <vt:lpstr>Arial</vt:lpstr>
      <vt:lpstr>Avenir LT Std 45 Book</vt:lpstr>
      <vt:lpstr>Calibri</vt:lpstr>
      <vt:lpstr>Calibri Light</vt:lpstr>
      <vt:lpstr>Goudy Old Style</vt:lpstr>
      <vt:lpstr>Noto Sans</vt:lpstr>
      <vt:lpstr>Office Theme</vt:lpstr>
      <vt:lpstr>1_Office Theme</vt:lpstr>
      <vt:lpstr>2_Office Theme</vt:lpstr>
      <vt:lpstr>IFS Powerpoint template with examples</vt:lpstr>
      <vt:lpstr>3_Office Theme</vt:lpstr>
      <vt:lpstr>Higher education funding:   a sustainable future?</vt:lpstr>
      <vt:lpstr>Welcome </vt:lpstr>
      <vt:lpstr>Opening remarks </vt:lpstr>
      <vt:lpstr>Appraisal of the current system</vt:lpstr>
      <vt:lpstr>Current system – system ending in 16 days</vt:lpstr>
      <vt:lpstr>Key sources:</vt:lpstr>
      <vt:lpstr>1. Features of the current system</vt:lpstr>
      <vt:lpstr>Loan terms: example</vt:lpstr>
      <vt:lpstr>Tax payer subsidy through write-offs</vt:lpstr>
      <vt:lpstr>More akin to a tax than a loan</vt:lpstr>
      <vt:lpstr>PowerPoint Presentation</vt:lpstr>
      <vt:lpstr>Treatment in Government Accounts</vt:lpstr>
      <vt:lpstr>PowerPoint Presentation</vt:lpstr>
      <vt:lpstr>2. What problems was the current system designed to fix?</vt:lpstr>
      <vt:lpstr>Participation</vt:lpstr>
      <vt:lpstr>Student places: Participation has increased despite increasing fees </vt:lpstr>
      <vt:lpstr>Fair access: Gaps between disadvantaged and others not closing (fast)</vt:lpstr>
      <vt:lpstr>Quality</vt:lpstr>
      <vt:lpstr>System not responsive to changing skills needs</vt:lpstr>
      <vt:lpstr>Deterioration in the student experience</vt:lpstr>
      <vt:lpstr>Sustainability</vt:lpstr>
      <vt:lpstr>Graduates now contribute the majority</vt:lpstr>
      <vt:lpstr>Wealthiest 50% of graduates pay 3 times as much as much as poorest 50% </vt:lpstr>
      <vt:lpstr>New problem: Graduates want lower levels of debt</vt:lpstr>
      <vt:lpstr>PowerPoint Presentation</vt:lpstr>
      <vt:lpstr>PowerPoint Presentation</vt:lpstr>
      <vt:lpstr>Problems post 2012 reforms</vt:lpstr>
      <vt:lpstr>Some challenges in the current higher education system</vt:lpstr>
      <vt:lpstr>Some challenges in the current Higher Education system </vt:lpstr>
      <vt:lpstr>Introduction </vt:lpstr>
      <vt:lpstr>Introduction </vt:lpstr>
      <vt:lpstr>Introduction </vt:lpstr>
      <vt:lpstr>Introduction </vt:lpstr>
      <vt:lpstr>Introduction </vt:lpstr>
      <vt:lpstr>2012 changes to funding</vt:lpstr>
      <vt:lpstr>2012 changes to funding</vt:lpstr>
      <vt:lpstr>2012 changes to funding</vt:lpstr>
      <vt:lpstr>Major implications </vt:lpstr>
      <vt:lpstr>1. Changes in university incentives    </vt:lpstr>
      <vt:lpstr>Major implications </vt:lpstr>
      <vt:lpstr>2. Larger than expected gov. contribution </vt:lpstr>
      <vt:lpstr>2. Larger than expected gov. contribution </vt:lpstr>
      <vt:lpstr>How big is the government contribution?</vt:lpstr>
      <vt:lpstr>How big is the government contribution?</vt:lpstr>
      <vt:lpstr>How big is the government contribution?</vt:lpstr>
      <vt:lpstr>How big is the government contribution? </vt:lpstr>
      <vt:lpstr>How big is the government contribution? </vt:lpstr>
      <vt:lpstr>Major implications </vt:lpstr>
      <vt:lpstr>Distribution of the student contribution</vt:lpstr>
      <vt:lpstr>Distribution of the student contribution</vt:lpstr>
      <vt:lpstr>Distribution of the student contribution </vt:lpstr>
      <vt:lpstr>Distribution of the student contribution</vt:lpstr>
      <vt:lpstr>Distribution of the student contribution</vt:lpstr>
      <vt:lpstr>Distribution of the government contribution</vt:lpstr>
      <vt:lpstr>Large differences in earnings by subject </vt:lpstr>
      <vt:lpstr>Distribution of the government contribution</vt:lpstr>
      <vt:lpstr>Major implications </vt:lpstr>
      <vt:lpstr>Current solutions</vt:lpstr>
      <vt:lpstr>Current solutions</vt:lpstr>
      <vt:lpstr>Are variable fees the answer? </vt:lpstr>
      <vt:lpstr>Are variable fees the answer? </vt:lpstr>
      <vt:lpstr>Conclusion</vt:lpstr>
      <vt:lpstr>Conclusion</vt:lpstr>
      <vt:lpstr>Conclusion</vt:lpstr>
      <vt:lpstr>Thanks for listening </vt:lpstr>
      <vt:lpstr>Q&amp;A with David Robinson &amp;  Dr. Jack Britton </vt:lpstr>
      <vt:lpstr>Should we increase spending on higher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Benchmarking higher education system performance</vt:lpstr>
      <vt:lpstr>PowerPoint Presentation</vt:lpstr>
      <vt:lpstr>Q&amp;A with Luke Sibieta &amp;  Cláudia Sarrico</vt:lpstr>
      <vt:lpstr>Higher education funding:   a sustainable future?</vt:lpstr>
      <vt:lpstr>Rethinking higher education funding Alternatives to the current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how to choose?</vt:lpstr>
      <vt:lpstr>EPI priorities for the Post 18 Review</vt:lpstr>
      <vt:lpstr>EPI priorities for the Post 18 Review</vt:lpstr>
      <vt:lpstr>Q&amp;A with Gerard Dominguez-Reig &amp;  David Robinson </vt:lpstr>
      <vt:lpstr>The options for changing the funding of higher education</vt:lpstr>
      <vt:lpstr>EDUCATION</vt:lpstr>
      <vt:lpstr> Challenging the Edusceptics: the benefits from higher education</vt:lpstr>
      <vt:lpstr>Trends in staff student ratios </vt:lpstr>
      <vt:lpstr>Higher education is never a priority for public spending</vt:lpstr>
      <vt:lpstr>Median Wages: post-graduates, graduates, and non-graduates 2016 </vt:lpstr>
      <vt:lpstr>Marx was right.  </vt:lpstr>
      <vt:lpstr> “Spending” is not the same as  “Public spending” </vt:lpstr>
      <vt:lpstr>“Too many people are going” High v Low participation areas</vt:lpstr>
      <vt:lpstr>‘Too much money is being spent’?  What the £9k fees cover</vt:lpstr>
      <vt:lpstr>Four reasons for the reformed English system</vt:lpstr>
      <vt:lpstr> The ‘academic’ and ‘technical’ divide has gone</vt:lpstr>
      <vt:lpstr>“Good universities should charge more.” </vt:lpstr>
      <vt:lpstr>Competition for students is real</vt:lpstr>
      <vt:lpstr>Some bad ideas to change this system</vt:lpstr>
      <vt:lpstr>Reverse decline in part-time student</vt:lpstr>
      <vt:lpstr>Reverse decline  in sub-degree students</vt:lpstr>
      <vt:lpstr>What: A broader education</vt:lpstr>
      <vt:lpstr>Some better ideas to improve the system  </vt:lpstr>
      <vt:lpstr>The policy challenge</vt:lpstr>
      <vt:lpstr>EDUCATION</vt:lpstr>
      <vt:lpstr>Review of post-18 education and funding</vt:lpstr>
      <vt:lpstr>PowerPoint Presentation</vt:lpstr>
      <vt:lpstr>Closing remarks</vt:lpstr>
      <vt:lpstr>Higher education funding:   a sustainable future?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Higher education funding:   a sustainable future?</dc:title>
  <dc:creator>localadmin</dc:creator>
  <cp:lastModifiedBy>Redlaptop Centreforum</cp:lastModifiedBy>
  <cp:revision>18</cp:revision>
  <cp:lastPrinted>2018-03-20T10:18:26Z</cp:lastPrinted>
  <dcterms:created xsi:type="dcterms:W3CDTF">2018-03-19T12:56:13Z</dcterms:created>
  <dcterms:modified xsi:type="dcterms:W3CDTF">2018-03-22T17:08:30Z</dcterms:modified>
</cp:coreProperties>
</file>