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ppt/notesSlides/notesSlide1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5.xml" ContentType="application/vnd.openxmlformats-officedocument.drawingml.chartshap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43" r:id="rId2"/>
    <p:sldId id="289" r:id="rId3"/>
    <p:sldId id="335" r:id="rId4"/>
    <p:sldId id="261" r:id="rId5"/>
    <p:sldId id="330" r:id="rId6"/>
    <p:sldId id="329" r:id="rId7"/>
    <p:sldId id="336" r:id="rId8"/>
    <p:sldId id="331" r:id="rId9"/>
    <p:sldId id="337" r:id="rId10"/>
    <p:sldId id="342" r:id="rId11"/>
    <p:sldId id="338" r:id="rId12"/>
    <p:sldId id="339" r:id="rId13"/>
    <p:sldId id="340" r:id="rId14"/>
    <p:sldId id="341" r:id="rId15"/>
    <p:sldId id="257" r:id="rId1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1A08A"/>
    <a:srgbClr val="24B689"/>
    <a:srgbClr val="21A77E"/>
    <a:srgbClr val="C3F3ED"/>
    <a:srgbClr val="90E8C0"/>
    <a:srgbClr val="1777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6370" autoAdjust="0"/>
  </p:normalViewPr>
  <p:slideViewPr>
    <p:cSldViewPr snapToGrid="0">
      <p:cViewPr varScale="1">
        <p:scale>
          <a:sx n="86" d="100"/>
          <a:sy n="86" d="100"/>
        </p:scale>
        <p:origin x="6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local%20admin\Documents\Peter\Teachers\TALIS\Analysis\161124%20Ofsted%20conference%20.xlsm"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local%20admin\Documents\Peter\Teachers\TALIS\Analysis\161124%20Ofsted%20conference%20.xlsm"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local%20admin\Documents\Peter\Teachers\TALIS\Analysis\161124%20Ofsted%20conference%20.xlsm"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local%20admin\Documents\Peter\Teachers\TALIS\Analysis\161124%20Ofsted%20conference%20.xlsm"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local%20admin\Documents\Peter\Teachers\TALIS\Analysis\161124%20Ofsted%20conference%20.xlsm"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ysClr val="windowText" lastClr="000000"/>
                </a:solidFill>
                <a:latin typeface="+mn-lt"/>
                <a:ea typeface="+mn-ea"/>
                <a:cs typeface="+mn-cs"/>
              </a:defRPr>
            </a:pPr>
            <a:r>
              <a:rPr lang="en-GB"/>
              <a:t>Teacher attitudes to workload, their profession and their school in TALIS (England, 2013)</a:t>
            </a:r>
          </a:p>
        </c:rich>
      </c:tx>
      <c:overlay val="0"/>
      <c:spPr>
        <a:noFill/>
        <a:ln>
          <a:noFill/>
        </a:ln>
        <a:effectLst/>
      </c:spPr>
      <c:txPr>
        <a:bodyPr rot="0" spcFirstLastPara="1" vertOverflow="ellipsis" vert="horz" wrap="square" anchor="ctr" anchorCtr="1"/>
        <a:lstStyle/>
        <a:p>
          <a:pPr>
            <a:defRPr sz="1320" b="0"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2.3654558285954436E-2"/>
          <c:y val="0.20105758208795332"/>
          <c:w val="0.95620445480568705"/>
          <c:h val="0.48044094488188976"/>
        </c:manualLayout>
      </c:layout>
      <c:ofPieChart>
        <c:ofPieType val="pie"/>
        <c:varyColors val="1"/>
        <c:ser>
          <c:idx val="0"/>
          <c:order val="0"/>
          <c:spPr>
            <a:ln>
              <a:noFill/>
            </a:ln>
          </c:spPr>
          <c:dPt>
            <c:idx val="0"/>
            <c:bubble3D val="0"/>
            <c:spPr>
              <a:solidFill>
                <a:schemeClr val="accent1"/>
              </a:solidFill>
              <a:ln w="19050">
                <a:noFill/>
              </a:ln>
              <a:effectLst/>
            </c:spPr>
            <c:extLst>
              <c:ext xmlns:c16="http://schemas.microsoft.com/office/drawing/2014/chart" uri="{C3380CC4-5D6E-409C-BE32-E72D297353CC}">
                <c16:uniqueId val="{00000001-7A6A-4DCB-9BDD-AF6A1787D3F4}"/>
              </c:ext>
            </c:extLst>
          </c:dPt>
          <c:dPt>
            <c:idx val="1"/>
            <c:bubble3D val="0"/>
            <c:spPr>
              <a:solidFill>
                <a:schemeClr val="accent6">
                  <a:lumMod val="40000"/>
                  <a:lumOff val="60000"/>
                </a:schemeClr>
              </a:solidFill>
              <a:ln w="19050">
                <a:noFill/>
              </a:ln>
              <a:effectLst/>
            </c:spPr>
            <c:extLst>
              <c:ext xmlns:c16="http://schemas.microsoft.com/office/drawing/2014/chart" uri="{C3380CC4-5D6E-409C-BE32-E72D297353CC}">
                <c16:uniqueId val="{00000003-7A6A-4DCB-9BDD-AF6A1787D3F4}"/>
              </c:ext>
            </c:extLst>
          </c:dPt>
          <c:dPt>
            <c:idx val="2"/>
            <c:bubble3D val="0"/>
            <c:spPr>
              <a:solidFill>
                <a:srgbClr val="FF0000"/>
              </a:solidFill>
              <a:ln w="19050">
                <a:noFill/>
              </a:ln>
              <a:effectLst/>
            </c:spPr>
            <c:extLst>
              <c:ext xmlns:c16="http://schemas.microsoft.com/office/drawing/2014/chart" uri="{C3380CC4-5D6E-409C-BE32-E72D297353CC}">
                <c16:uniqueId val="{00000005-7A6A-4DCB-9BDD-AF6A1787D3F4}"/>
              </c:ext>
            </c:extLst>
          </c:dPt>
          <c:dPt>
            <c:idx val="3"/>
            <c:bubble3D val="0"/>
            <c:spPr>
              <a:solidFill>
                <a:schemeClr val="accent2"/>
              </a:solidFill>
              <a:ln w="19050">
                <a:noFill/>
              </a:ln>
              <a:effectLst/>
            </c:spPr>
            <c:extLst>
              <c:ext xmlns:c16="http://schemas.microsoft.com/office/drawing/2014/chart" uri="{C3380CC4-5D6E-409C-BE32-E72D297353CC}">
                <c16:uniqueId val="{00000007-7A6A-4DCB-9BDD-AF6A1787D3F4}"/>
              </c:ext>
            </c:extLst>
          </c:dPt>
          <c:dPt>
            <c:idx val="4"/>
            <c:bubble3D val="0"/>
            <c:spPr>
              <a:solidFill>
                <a:schemeClr val="accent4"/>
              </a:solidFill>
              <a:ln w="19050">
                <a:noFill/>
              </a:ln>
              <a:effectLst/>
            </c:spPr>
            <c:extLst>
              <c:ext xmlns:c16="http://schemas.microsoft.com/office/drawing/2014/chart" uri="{C3380CC4-5D6E-409C-BE32-E72D297353CC}">
                <c16:uniqueId val="{00000009-7A6A-4DCB-9BDD-AF6A1787D3F4}"/>
              </c:ext>
            </c:extLst>
          </c:dPt>
          <c:dPt>
            <c:idx val="5"/>
            <c:bubble3D val="0"/>
            <c:spPr>
              <a:solidFill>
                <a:srgbClr val="B40000"/>
              </a:solidFill>
              <a:ln w="19050">
                <a:noFill/>
              </a:ln>
              <a:effectLst/>
            </c:spPr>
            <c:extLst>
              <c:ext xmlns:c16="http://schemas.microsoft.com/office/drawing/2014/chart" uri="{C3380CC4-5D6E-409C-BE32-E72D297353CC}">
                <c16:uniqueId val="{0000000B-7A6A-4DCB-9BDD-AF6A1787D3F4}"/>
              </c:ext>
            </c:extLst>
          </c:dPt>
          <c:dLbls>
            <c:dLbl>
              <c:idx val="0"/>
              <c:tx>
                <c:rich>
                  <a:bodyPr/>
                  <a:lstStyle/>
                  <a:p>
                    <a:r>
                      <a:rPr lang="en-US"/>
                      <a:t>49%</a:t>
                    </a:r>
                    <a:endParaRPr lang="en-US" dirty="0"/>
                  </a:p>
                </c:rich>
              </c:tx>
              <c:dLblPos val="ct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A6A-4DCB-9BDD-AF6A1787D3F4}"/>
                </c:ext>
              </c:extLst>
            </c:dLbl>
            <c:dLbl>
              <c:idx val="5"/>
              <c:tx>
                <c:rich>
                  <a:bodyPr/>
                  <a:lstStyle/>
                  <a:p>
                    <a:r>
                      <a:rPr lang="en-US"/>
                      <a:t>51%</a:t>
                    </a:r>
                    <a:endParaRPr lang="en-US" dirty="0"/>
                  </a:p>
                </c:rich>
              </c:tx>
              <c:dLblPos val="ct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7A6A-4DCB-9BDD-AF6A1787D3F4}"/>
                </c:ext>
              </c:extLst>
            </c:dLbl>
            <c:numFmt formatCode="0%" sourceLinked="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dLblPos val="ctr"/>
            <c:showLegendKey val="0"/>
            <c:showVal val="0"/>
            <c:showCatName val="0"/>
            <c:showSerName val="0"/>
            <c:showPercent val="1"/>
            <c:showBubbleSize val="0"/>
            <c:showLeaderLines val="0"/>
            <c:extLst>
              <c:ext xmlns:c15="http://schemas.microsoft.com/office/drawing/2012/chart" uri="{CE6537A1-D6FC-4f65-9D91-7224C49458BB}"/>
            </c:extLst>
          </c:dLbls>
          <c:cat>
            <c:strRef>
              <c:f>'Job moves'!$M$16:$M$20</c:f>
              <c:strCache>
                <c:ptCount val="5"/>
                <c:pt idx="0">
                  <c:v>Workload not 'unmanageable'</c:v>
                </c:pt>
                <c:pt idx="1">
                  <c:v>Wouldn't like to move school and teaching still advantageous</c:v>
                </c:pt>
                <c:pt idx="2">
                  <c:v>Wouldn't like to move school, but teaching not advantageous</c:v>
                </c:pt>
                <c:pt idx="3">
                  <c:v>Would like to move school and teaching not advantageous</c:v>
                </c:pt>
                <c:pt idx="4">
                  <c:v>Would like to move school, but teaching still advantageous</c:v>
                </c:pt>
              </c:strCache>
            </c:strRef>
          </c:cat>
          <c:val>
            <c:numRef>
              <c:f>'Job moves'!$N$16:$N$20</c:f>
              <c:numCache>
                <c:formatCode>0.00%</c:formatCode>
                <c:ptCount val="5"/>
                <c:pt idx="0">
                  <c:v>0.48558109999999999</c:v>
                </c:pt>
                <c:pt idx="1">
                  <c:v>0.25861314485243003</c:v>
                </c:pt>
                <c:pt idx="2">
                  <c:v>6.0330379847430005E-2</c:v>
                </c:pt>
                <c:pt idx="3">
                  <c:v>6.6649655940700006E-2</c:v>
                </c:pt>
                <c:pt idx="4">
                  <c:v>0.12882571935943998</c:v>
                </c:pt>
              </c:numCache>
            </c:numRef>
          </c:val>
          <c:extLst>
            <c:ext xmlns:c16="http://schemas.microsoft.com/office/drawing/2014/chart" uri="{C3380CC4-5D6E-409C-BE32-E72D297353CC}">
              <c16:uniqueId val="{0000000C-7A6A-4DCB-9BDD-AF6A1787D3F4}"/>
            </c:ext>
          </c:extLst>
        </c:ser>
        <c:dLbls>
          <c:dLblPos val="ctr"/>
          <c:showLegendKey val="0"/>
          <c:showVal val="1"/>
          <c:showCatName val="0"/>
          <c:showSerName val="0"/>
          <c:showPercent val="0"/>
          <c:showBubbleSize val="0"/>
          <c:showLeaderLines val="0"/>
        </c:dLbls>
        <c:gapWidth val="100"/>
        <c:splitType val="pos"/>
        <c:splitPos val="4"/>
        <c:secondPieSize val="50"/>
        <c:serLines>
          <c:spPr>
            <a:ln w="9525" cap="flat" cmpd="sng" algn="ctr">
              <a:solidFill>
                <a:schemeClr val="tx1">
                  <a:lumMod val="35000"/>
                  <a:lumOff val="65000"/>
                </a:schemeClr>
              </a:solidFill>
              <a:round/>
            </a:ln>
            <a:effectLst/>
          </c:spPr>
        </c:serLines>
      </c:of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100">
          <a:solidFill>
            <a:sysClr val="windowText" lastClr="000000"/>
          </a:solidFill>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strRef>
          <c:f>Turnover!$Y$32</c:f>
          <c:strCache>
            <c:ptCount val="1"/>
            <c:pt idx="0">
              <c:v>Average number of years' teaching experience in current school by overall years of teaching experience (TALIS 2013)</c:v>
            </c:pt>
          </c:strCache>
        </c:strRef>
      </c:tx>
      <c:overlay val="0"/>
      <c:spPr>
        <a:noFill/>
        <a:ln>
          <a:noFill/>
        </a:ln>
        <a:effectLst/>
      </c:spPr>
      <c:txPr>
        <a:bodyPr rot="0" spcFirstLastPara="1" vertOverflow="ellipsis" vert="horz" wrap="square" anchor="ctr" anchorCtr="1"/>
        <a:lstStyle/>
        <a:p>
          <a:pPr>
            <a:defRPr sz="1320" b="0" i="0" u="none" strike="noStrike" kern="1200" spc="0" baseline="0">
              <a:solidFill>
                <a:sysClr val="windowText" lastClr="000000"/>
              </a:solidFill>
              <a:latin typeface="+mn-lt"/>
              <a:ea typeface="+mn-ea"/>
              <a:cs typeface="+mn-cs"/>
            </a:defRPr>
          </a:pPr>
          <a:endParaRPr lang="en-US"/>
        </a:p>
      </c:txPr>
    </c:title>
    <c:autoTitleDeleted val="0"/>
    <c:plotArea>
      <c:layout/>
      <c:lineChart>
        <c:grouping val="standard"/>
        <c:varyColors val="0"/>
        <c:ser>
          <c:idx val="36"/>
          <c:order val="0"/>
          <c:tx>
            <c:strRef>
              <c:f>Turnover!$BG$7</c:f>
              <c:strCache>
                <c:ptCount val="1"/>
                <c:pt idx="0">
                  <c:v>Average</c:v>
                </c:pt>
              </c:strCache>
            </c:strRef>
          </c:tx>
          <c:spPr>
            <a:ln w="28575" cap="rnd">
              <a:solidFill>
                <a:srgbClr val="FF0000"/>
              </a:solidFill>
              <a:prstDash val="dash"/>
              <a:round/>
            </a:ln>
            <a:effectLst/>
          </c:spPr>
          <c:marker>
            <c:symbol val="none"/>
          </c:marker>
          <c:val>
            <c:numRef>
              <c:f>Turnover!$BG$8:$BG$30</c:f>
              <c:numCache>
                <c:formatCode>0.00</c:formatCode>
                <c:ptCount val="23"/>
                <c:pt idx="0">
                  <c:v>0.85845879999999986</c:v>
                </c:pt>
                <c:pt idx="1">
                  <c:v>1.577702575</c:v>
                </c:pt>
                <c:pt idx="2">
                  <c:v>2.1591862499999999</c:v>
                </c:pt>
                <c:pt idx="3">
                  <c:v>2.7407950277777777</c:v>
                </c:pt>
                <c:pt idx="4">
                  <c:v>3.3871404444444453</c:v>
                </c:pt>
                <c:pt idx="5">
                  <c:v>3.916037166666666</c:v>
                </c:pt>
                <c:pt idx="6">
                  <c:v>4.5752123611111104</c:v>
                </c:pt>
                <c:pt idx="7">
                  <c:v>5.1509372777777775</c:v>
                </c:pt>
                <c:pt idx="8">
                  <c:v>5.821656472222223</c:v>
                </c:pt>
                <c:pt idx="9">
                  <c:v>6.1428098333333345</c:v>
                </c:pt>
                <c:pt idx="10">
                  <c:v>6.9166010555555557</c:v>
                </c:pt>
                <c:pt idx="11">
                  <c:v>7.2147252777777782</c:v>
                </c:pt>
                <c:pt idx="12">
                  <c:v>8.0480405555555539</c:v>
                </c:pt>
                <c:pt idx="13">
                  <c:v>8.4415198888888892</c:v>
                </c:pt>
                <c:pt idx="14">
                  <c:v>8.8810911388888893</c:v>
                </c:pt>
                <c:pt idx="15">
                  <c:v>9.5013862500000013</c:v>
                </c:pt>
                <c:pt idx="16">
                  <c:v>10.005500333333334</c:v>
                </c:pt>
                <c:pt idx="17">
                  <c:v>10.424122638888889</c:v>
                </c:pt>
                <c:pt idx="18">
                  <c:v>10.885565694444443</c:v>
                </c:pt>
                <c:pt idx="19">
                  <c:v>10.973935833333332</c:v>
                </c:pt>
                <c:pt idx="20">
                  <c:v>13.377342527777778</c:v>
                </c:pt>
                <c:pt idx="21">
                  <c:v>16.299990166666667</c:v>
                </c:pt>
                <c:pt idx="22">
                  <c:v>20.109074277777779</c:v>
                </c:pt>
              </c:numCache>
            </c:numRef>
          </c:val>
          <c:smooth val="0"/>
          <c:extLst>
            <c:ext xmlns:c16="http://schemas.microsoft.com/office/drawing/2014/chart" uri="{C3380CC4-5D6E-409C-BE32-E72D297353CC}">
              <c16:uniqueId val="{00000000-69F2-4109-822F-C04D1EED7E2B}"/>
            </c:ext>
          </c:extLst>
        </c:ser>
        <c:ser>
          <c:idx val="33"/>
          <c:order val="1"/>
          <c:tx>
            <c:strRef>
              <c:f>Turnover!$BD$7</c:f>
              <c:strCache>
                <c:ptCount val="1"/>
                <c:pt idx="0">
                  <c:v>England</c:v>
                </c:pt>
              </c:strCache>
            </c:strRef>
          </c:tx>
          <c:spPr>
            <a:ln w="28575" cap="rnd">
              <a:solidFill>
                <a:schemeClr val="tx1"/>
              </a:solidFill>
              <a:prstDash val="dash"/>
              <a:round/>
            </a:ln>
            <a:effectLst/>
          </c:spPr>
          <c:marker>
            <c:symbol val="none"/>
          </c:marker>
          <c:cat>
            <c:strRef>
              <c:f>Turnover!$V$8:$V$30</c:f>
              <c:strCache>
                <c:ptCount val="23"/>
                <c:pt idx="0">
                  <c:v>0-1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21-25</c:v>
                </c:pt>
                <c:pt idx="21">
                  <c:v>26-30</c:v>
                </c:pt>
                <c:pt idx="22">
                  <c:v>31+</c:v>
                </c:pt>
              </c:strCache>
            </c:strRef>
          </c:cat>
          <c:val>
            <c:numRef>
              <c:f>Turnover!$BD$8:$BD$30</c:f>
              <c:numCache>
                <c:formatCode>0.00</c:formatCode>
                <c:ptCount val="23"/>
                <c:pt idx="0">
                  <c:v>0.90718589999999999</c:v>
                </c:pt>
                <c:pt idx="1">
                  <c:v>1.7212689999999999</c:v>
                </c:pt>
                <c:pt idx="2">
                  <c:v>2.3821889999999999</c:v>
                </c:pt>
                <c:pt idx="3">
                  <c:v>3.2351139999999998</c:v>
                </c:pt>
                <c:pt idx="4">
                  <c:v>3.8627720000000001</c:v>
                </c:pt>
                <c:pt idx="5">
                  <c:v>4.561547</c:v>
                </c:pt>
                <c:pt idx="6">
                  <c:v>5.1243049999999997</c:v>
                </c:pt>
                <c:pt idx="7">
                  <c:v>5.6891720000000001</c:v>
                </c:pt>
                <c:pt idx="8">
                  <c:v>6.420661</c:v>
                </c:pt>
                <c:pt idx="9">
                  <c:v>6.240316</c:v>
                </c:pt>
                <c:pt idx="10">
                  <c:v>7.647926</c:v>
                </c:pt>
                <c:pt idx="11">
                  <c:v>7.1427820000000004</c:v>
                </c:pt>
                <c:pt idx="12">
                  <c:v>7.9202579999999996</c:v>
                </c:pt>
                <c:pt idx="13">
                  <c:v>9.0210059999999999</c:v>
                </c:pt>
                <c:pt idx="14">
                  <c:v>7.8198879999999997</c:v>
                </c:pt>
                <c:pt idx="15">
                  <c:v>9.4201549999999994</c:v>
                </c:pt>
                <c:pt idx="16">
                  <c:v>9.7335569999999993</c:v>
                </c:pt>
                <c:pt idx="17">
                  <c:v>9.8873960000000007</c:v>
                </c:pt>
                <c:pt idx="18">
                  <c:v>9.7215509999999998</c:v>
                </c:pt>
                <c:pt idx="19">
                  <c:v>9.4796029999999991</c:v>
                </c:pt>
                <c:pt idx="20">
                  <c:v>13.67977</c:v>
                </c:pt>
                <c:pt idx="21">
                  <c:v>16.166830000000001</c:v>
                </c:pt>
                <c:pt idx="22">
                  <c:v>21.256080000000001</c:v>
                </c:pt>
              </c:numCache>
            </c:numRef>
          </c:val>
          <c:smooth val="0"/>
          <c:extLst>
            <c:ext xmlns:c16="http://schemas.microsoft.com/office/drawing/2014/chart" uri="{C3380CC4-5D6E-409C-BE32-E72D297353CC}">
              <c16:uniqueId val="{00000001-69F2-4109-822F-C04D1EED7E2B}"/>
            </c:ext>
          </c:extLst>
        </c:ser>
        <c:ser>
          <c:idx val="0"/>
          <c:order val="2"/>
          <c:tx>
            <c:strRef>
              <c:f>Turnover!$BC$7</c:f>
              <c:strCache>
                <c:ptCount val="1"/>
                <c:pt idx="0">
                  <c:v>Shanghai</c:v>
                </c:pt>
              </c:strCache>
            </c:strRef>
          </c:tx>
          <c:spPr>
            <a:ln w="28575" cap="rnd">
              <a:solidFill>
                <a:schemeClr val="accent6">
                  <a:lumMod val="40000"/>
                  <a:lumOff val="60000"/>
                </a:schemeClr>
              </a:solidFill>
              <a:round/>
            </a:ln>
            <a:effectLst/>
          </c:spPr>
          <c:marker>
            <c:symbol val="none"/>
          </c:marker>
          <c:val>
            <c:numRef>
              <c:f>Turnover!$BC$8:$BC$30</c:f>
              <c:numCache>
                <c:formatCode>0.00</c:formatCode>
                <c:ptCount val="23"/>
                <c:pt idx="0">
                  <c:v>0.97564960000000001</c:v>
                </c:pt>
                <c:pt idx="1">
                  <c:v>1.9097219999999999</c:v>
                </c:pt>
                <c:pt idx="2">
                  <c:v>2.765822</c:v>
                </c:pt>
                <c:pt idx="3">
                  <c:v>3.5449250000000001</c:v>
                </c:pt>
                <c:pt idx="4">
                  <c:v>4.3908370000000003</c:v>
                </c:pt>
                <c:pt idx="5">
                  <c:v>5.120965</c:v>
                </c:pt>
                <c:pt idx="6">
                  <c:v>5.6545810000000003</c:v>
                </c:pt>
                <c:pt idx="7">
                  <c:v>6.7841769999999997</c:v>
                </c:pt>
                <c:pt idx="8">
                  <c:v>7.7403389999999996</c:v>
                </c:pt>
                <c:pt idx="9">
                  <c:v>8.1214870000000001</c:v>
                </c:pt>
                <c:pt idx="10">
                  <c:v>8.6101530000000004</c:v>
                </c:pt>
                <c:pt idx="11">
                  <c:v>9.2613099999999999</c:v>
                </c:pt>
                <c:pt idx="12">
                  <c:v>10.467650000000001</c:v>
                </c:pt>
                <c:pt idx="13">
                  <c:v>10.43567</c:v>
                </c:pt>
                <c:pt idx="14">
                  <c:v>10.95124</c:v>
                </c:pt>
                <c:pt idx="15">
                  <c:v>12.293850000000001</c:v>
                </c:pt>
                <c:pt idx="16">
                  <c:v>10.97893</c:v>
                </c:pt>
                <c:pt idx="17">
                  <c:v>13.56405</c:v>
                </c:pt>
                <c:pt idx="18">
                  <c:v>13.82292</c:v>
                </c:pt>
                <c:pt idx="19">
                  <c:v>14.25963</c:v>
                </c:pt>
                <c:pt idx="20">
                  <c:v>15.095610000000001</c:v>
                </c:pt>
                <c:pt idx="21">
                  <c:v>15.90916</c:v>
                </c:pt>
                <c:pt idx="22">
                  <c:v>15.9808</c:v>
                </c:pt>
              </c:numCache>
            </c:numRef>
          </c:val>
          <c:smooth val="0"/>
          <c:extLst>
            <c:ext xmlns:c16="http://schemas.microsoft.com/office/drawing/2014/chart" uri="{C3380CC4-5D6E-409C-BE32-E72D297353CC}">
              <c16:uniqueId val="{00000002-69F2-4109-822F-C04D1EED7E2B}"/>
            </c:ext>
          </c:extLst>
        </c:ser>
        <c:ser>
          <c:idx val="8"/>
          <c:order val="3"/>
          <c:tx>
            <c:strRef>
              <c:f>Turnover!$AE$7</c:f>
              <c:strCache>
                <c:ptCount val="1"/>
                <c:pt idx="0">
                  <c:v>Finland</c:v>
                </c:pt>
              </c:strCache>
            </c:strRef>
          </c:tx>
          <c:spPr>
            <a:ln w="28575" cap="rnd">
              <a:solidFill>
                <a:srgbClr val="A162D0"/>
              </a:solidFill>
              <a:round/>
            </a:ln>
            <a:effectLst/>
          </c:spPr>
          <c:marker>
            <c:symbol val="none"/>
          </c:marker>
          <c:cat>
            <c:strRef>
              <c:f>Turnover!$V$8:$V$30</c:f>
              <c:strCache>
                <c:ptCount val="23"/>
                <c:pt idx="0">
                  <c:v>0-1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21-25</c:v>
                </c:pt>
                <c:pt idx="21">
                  <c:v>26-30</c:v>
                </c:pt>
                <c:pt idx="22">
                  <c:v>31+</c:v>
                </c:pt>
              </c:strCache>
            </c:strRef>
          </c:cat>
          <c:val>
            <c:numRef>
              <c:f>Turnover!$AE$8:$AE$30</c:f>
              <c:numCache>
                <c:formatCode>0.00</c:formatCode>
                <c:ptCount val="23"/>
                <c:pt idx="0">
                  <c:v>0.75240099999999999</c:v>
                </c:pt>
                <c:pt idx="1">
                  <c:v>1.4857739999999999</c:v>
                </c:pt>
                <c:pt idx="2">
                  <c:v>1.7857609999999999</c:v>
                </c:pt>
                <c:pt idx="3">
                  <c:v>2.3888099999999999</c:v>
                </c:pt>
                <c:pt idx="4">
                  <c:v>2.8697379999999999</c:v>
                </c:pt>
                <c:pt idx="5">
                  <c:v>3.1769050000000001</c:v>
                </c:pt>
                <c:pt idx="6">
                  <c:v>4.2815630000000002</c:v>
                </c:pt>
                <c:pt idx="7">
                  <c:v>5.3029120000000001</c:v>
                </c:pt>
                <c:pt idx="8">
                  <c:v>6.1913770000000001</c:v>
                </c:pt>
                <c:pt idx="9">
                  <c:v>6.0306220000000001</c:v>
                </c:pt>
                <c:pt idx="10">
                  <c:v>8.1128169999999997</c:v>
                </c:pt>
                <c:pt idx="11">
                  <c:v>8.2616619999999994</c:v>
                </c:pt>
                <c:pt idx="12">
                  <c:v>8.6806059999999992</c:v>
                </c:pt>
                <c:pt idx="13">
                  <c:v>9.4830760000000005</c:v>
                </c:pt>
                <c:pt idx="14">
                  <c:v>9.0519259999999999</c:v>
                </c:pt>
                <c:pt idx="15">
                  <c:v>10.96524</c:v>
                </c:pt>
                <c:pt idx="16">
                  <c:v>11.34069</c:v>
                </c:pt>
                <c:pt idx="17">
                  <c:v>11.58173</c:v>
                </c:pt>
                <c:pt idx="18">
                  <c:v>12.93919</c:v>
                </c:pt>
                <c:pt idx="19">
                  <c:v>12.37889</c:v>
                </c:pt>
                <c:pt idx="20">
                  <c:v>15.73082</c:v>
                </c:pt>
                <c:pt idx="21">
                  <c:v>19.501380000000001</c:v>
                </c:pt>
                <c:pt idx="22">
                  <c:v>22.438079999999999</c:v>
                </c:pt>
              </c:numCache>
            </c:numRef>
          </c:val>
          <c:smooth val="0"/>
          <c:extLst>
            <c:ext xmlns:c16="http://schemas.microsoft.com/office/drawing/2014/chart" uri="{C3380CC4-5D6E-409C-BE32-E72D297353CC}">
              <c16:uniqueId val="{00000003-69F2-4109-822F-C04D1EED7E2B}"/>
            </c:ext>
          </c:extLst>
        </c:ser>
        <c:ser>
          <c:idx val="14"/>
          <c:order val="4"/>
          <c:tx>
            <c:strRef>
              <c:f>Turnover!$AK$7</c:f>
              <c:strCache>
                <c:ptCount val="1"/>
                <c:pt idx="0">
                  <c:v>Korea</c:v>
                </c:pt>
              </c:strCache>
            </c:strRef>
          </c:tx>
          <c:spPr>
            <a:ln w="28575" cap="rnd">
              <a:solidFill>
                <a:srgbClr val="97E4FF"/>
              </a:solidFill>
              <a:round/>
            </a:ln>
            <a:effectLst/>
          </c:spPr>
          <c:marker>
            <c:symbol val="none"/>
          </c:marker>
          <c:cat>
            <c:strRef>
              <c:f>Turnover!$V$8:$V$30</c:f>
              <c:strCache>
                <c:ptCount val="23"/>
                <c:pt idx="0">
                  <c:v>0-1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21-25</c:v>
                </c:pt>
                <c:pt idx="21">
                  <c:v>26-30</c:v>
                </c:pt>
                <c:pt idx="22">
                  <c:v>31+</c:v>
                </c:pt>
              </c:strCache>
            </c:strRef>
          </c:cat>
          <c:val>
            <c:numRef>
              <c:f>Turnover!$AK$8:$AK$30</c:f>
              <c:numCache>
                <c:formatCode>0.00</c:formatCode>
                <c:ptCount val="23"/>
                <c:pt idx="0">
                  <c:v>0.62767070000000003</c:v>
                </c:pt>
                <c:pt idx="1">
                  <c:v>1.320762</c:v>
                </c:pt>
                <c:pt idx="2">
                  <c:v>1.6827350000000001</c:v>
                </c:pt>
                <c:pt idx="3">
                  <c:v>2.2125309999999998</c:v>
                </c:pt>
                <c:pt idx="4">
                  <c:v>2.1383290000000001</c:v>
                </c:pt>
                <c:pt idx="5">
                  <c:v>2.0666120000000001</c:v>
                </c:pt>
                <c:pt idx="6">
                  <c:v>2.8334730000000001</c:v>
                </c:pt>
                <c:pt idx="7">
                  <c:v>3.0887699999999998</c:v>
                </c:pt>
                <c:pt idx="8">
                  <c:v>3.6158190000000001</c:v>
                </c:pt>
                <c:pt idx="9">
                  <c:v>3.0422310000000001</c:v>
                </c:pt>
                <c:pt idx="10">
                  <c:v>3.4806870000000001</c:v>
                </c:pt>
                <c:pt idx="11">
                  <c:v>3.2321490000000002</c:v>
                </c:pt>
                <c:pt idx="12">
                  <c:v>3.7234600000000002</c:v>
                </c:pt>
                <c:pt idx="13">
                  <c:v>4.9750930000000002</c:v>
                </c:pt>
                <c:pt idx="14">
                  <c:v>5.4676939999999998</c:v>
                </c:pt>
                <c:pt idx="15">
                  <c:v>4.7415880000000001</c:v>
                </c:pt>
                <c:pt idx="16">
                  <c:v>4.534402</c:v>
                </c:pt>
                <c:pt idx="17">
                  <c:v>4.0730240000000002</c:v>
                </c:pt>
                <c:pt idx="18">
                  <c:v>4.3775230000000001</c:v>
                </c:pt>
                <c:pt idx="19">
                  <c:v>5.4401619999999999</c:v>
                </c:pt>
                <c:pt idx="20">
                  <c:v>4.5006579999999996</c:v>
                </c:pt>
                <c:pt idx="21">
                  <c:v>5.3254080000000004</c:v>
                </c:pt>
                <c:pt idx="22">
                  <c:v>5.1878780000000004</c:v>
                </c:pt>
              </c:numCache>
            </c:numRef>
          </c:val>
          <c:smooth val="0"/>
          <c:extLst>
            <c:ext xmlns:c16="http://schemas.microsoft.com/office/drawing/2014/chart" uri="{C3380CC4-5D6E-409C-BE32-E72D297353CC}">
              <c16:uniqueId val="{00000004-69F2-4109-822F-C04D1EED7E2B}"/>
            </c:ext>
          </c:extLst>
        </c:ser>
        <c:ser>
          <c:idx val="34"/>
          <c:order val="5"/>
          <c:tx>
            <c:strRef>
              <c:f>Turnover!$BE$7</c:f>
              <c:strCache>
                <c:ptCount val="1"/>
                <c:pt idx="0">
                  <c:v>Flanders</c:v>
                </c:pt>
              </c:strCache>
            </c:strRef>
          </c:tx>
          <c:spPr>
            <a:ln w="28575" cap="rnd">
              <a:solidFill>
                <a:srgbClr val="DDAE9B"/>
              </a:solidFill>
              <a:round/>
            </a:ln>
            <a:effectLst/>
          </c:spPr>
          <c:marker>
            <c:symbol val="none"/>
          </c:marker>
          <c:cat>
            <c:strRef>
              <c:f>Turnover!$V$8:$V$30</c:f>
              <c:strCache>
                <c:ptCount val="23"/>
                <c:pt idx="0">
                  <c:v>0-1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21-25</c:v>
                </c:pt>
                <c:pt idx="21">
                  <c:v>26-30</c:v>
                </c:pt>
                <c:pt idx="22">
                  <c:v>31+</c:v>
                </c:pt>
              </c:strCache>
            </c:strRef>
          </c:cat>
          <c:val>
            <c:numRef>
              <c:f>Turnover!$BE$8:$BE$30</c:f>
              <c:numCache>
                <c:formatCode>0.00</c:formatCode>
                <c:ptCount val="23"/>
                <c:pt idx="0">
                  <c:v>0.77205140000000005</c:v>
                </c:pt>
                <c:pt idx="1">
                  <c:v>1.57762</c:v>
                </c:pt>
                <c:pt idx="2">
                  <c:v>2.1155680000000001</c:v>
                </c:pt>
                <c:pt idx="3">
                  <c:v>3.1241599999999998</c:v>
                </c:pt>
                <c:pt idx="4">
                  <c:v>3.8764370000000001</c:v>
                </c:pt>
                <c:pt idx="5">
                  <c:v>4.6672669999999998</c:v>
                </c:pt>
                <c:pt idx="6">
                  <c:v>5.4979199999999997</c:v>
                </c:pt>
                <c:pt idx="7">
                  <c:v>6.2229000000000001</c:v>
                </c:pt>
                <c:pt idx="8">
                  <c:v>7.5763020000000001</c:v>
                </c:pt>
                <c:pt idx="9">
                  <c:v>8.3527100000000001</c:v>
                </c:pt>
                <c:pt idx="10">
                  <c:v>9.7360220000000002</c:v>
                </c:pt>
                <c:pt idx="11">
                  <c:v>10.19158</c:v>
                </c:pt>
                <c:pt idx="12">
                  <c:v>10.908010000000001</c:v>
                </c:pt>
                <c:pt idx="13">
                  <c:v>10.78444</c:v>
                </c:pt>
                <c:pt idx="14">
                  <c:v>12.373530000000001</c:v>
                </c:pt>
                <c:pt idx="15">
                  <c:v>13.243650000000001</c:v>
                </c:pt>
                <c:pt idx="16">
                  <c:v>14.88227</c:v>
                </c:pt>
                <c:pt idx="17">
                  <c:v>15.040699999999999</c:v>
                </c:pt>
                <c:pt idx="18">
                  <c:v>15.65117</c:v>
                </c:pt>
                <c:pt idx="19">
                  <c:v>16.078399999999998</c:v>
                </c:pt>
                <c:pt idx="20">
                  <c:v>18.705310000000001</c:v>
                </c:pt>
                <c:pt idx="21">
                  <c:v>23.04203</c:v>
                </c:pt>
                <c:pt idx="22">
                  <c:v>27.695450000000001</c:v>
                </c:pt>
              </c:numCache>
            </c:numRef>
          </c:val>
          <c:smooth val="0"/>
          <c:extLst>
            <c:ext xmlns:c16="http://schemas.microsoft.com/office/drawing/2014/chart" uri="{C3380CC4-5D6E-409C-BE32-E72D297353CC}">
              <c16:uniqueId val="{00000005-69F2-4109-822F-C04D1EED7E2B}"/>
            </c:ext>
          </c:extLst>
        </c:ser>
        <c:ser>
          <c:idx val="26"/>
          <c:order val="6"/>
          <c:tx>
            <c:strRef>
              <c:f>Turnover!$AW$7</c:f>
              <c:strCache>
                <c:ptCount val="1"/>
                <c:pt idx="0">
                  <c:v>Singapore</c:v>
                </c:pt>
              </c:strCache>
            </c:strRef>
          </c:tx>
          <c:spPr>
            <a:ln w="28575" cap="rnd">
              <a:solidFill>
                <a:schemeClr val="accent4">
                  <a:lumMod val="60000"/>
                  <a:lumOff val="40000"/>
                </a:schemeClr>
              </a:solidFill>
              <a:round/>
            </a:ln>
            <a:effectLst/>
          </c:spPr>
          <c:marker>
            <c:symbol val="none"/>
          </c:marker>
          <c:cat>
            <c:strRef>
              <c:f>Turnover!$V$8:$V$30</c:f>
              <c:strCache>
                <c:ptCount val="23"/>
                <c:pt idx="0">
                  <c:v>0-1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21-25</c:v>
                </c:pt>
                <c:pt idx="21">
                  <c:v>26-30</c:v>
                </c:pt>
                <c:pt idx="22">
                  <c:v>31+</c:v>
                </c:pt>
              </c:strCache>
            </c:strRef>
          </c:cat>
          <c:val>
            <c:numRef>
              <c:f>Turnover!$AW$8:$AW$30</c:f>
              <c:numCache>
                <c:formatCode>0.00</c:formatCode>
                <c:ptCount val="23"/>
                <c:pt idx="0">
                  <c:v>0.90799669999999999</c:v>
                </c:pt>
                <c:pt idx="1">
                  <c:v>1.770402</c:v>
                </c:pt>
                <c:pt idx="2">
                  <c:v>2.432474</c:v>
                </c:pt>
                <c:pt idx="3">
                  <c:v>3.1048249999999999</c:v>
                </c:pt>
                <c:pt idx="4">
                  <c:v>4.0557230000000004</c:v>
                </c:pt>
                <c:pt idx="5">
                  <c:v>4.4890179999999997</c:v>
                </c:pt>
                <c:pt idx="6">
                  <c:v>4.810066</c:v>
                </c:pt>
                <c:pt idx="7">
                  <c:v>5.4918880000000003</c:v>
                </c:pt>
                <c:pt idx="8">
                  <c:v>5.9983250000000004</c:v>
                </c:pt>
                <c:pt idx="9">
                  <c:v>5.8911100000000003</c:v>
                </c:pt>
                <c:pt idx="10">
                  <c:v>6.3389639999999998</c:v>
                </c:pt>
                <c:pt idx="11">
                  <c:v>6.3428209999999998</c:v>
                </c:pt>
                <c:pt idx="12">
                  <c:v>7.0855990000000002</c:v>
                </c:pt>
                <c:pt idx="13">
                  <c:v>8.0915479999999995</c:v>
                </c:pt>
                <c:pt idx="14">
                  <c:v>7.8163320000000001</c:v>
                </c:pt>
                <c:pt idx="15">
                  <c:v>8.1581229999999998</c:v>
                </c:pt>
                <c:pt idx="16">
                  <c:v>9.426463</c:v>
                </c:pt>
                <c:pt idx="17">
                  <c:v>11.08123</c:v>
                </c:pt>
                <c:pt idx="18">
                  <c:v>8.0389610000000005</c:v>
                </c:pt>
                <c:pt idx="19">
                  <c:v>10.39227</c:v>
                </c:pt>
                <c:pt idx="20">
                  <c:v>11.92127</c:v>
                </c:pt>
                <c:pt idx="21">
                  <c:v>12.985849999999999</c:v>
                </c:pt>
                <c:pt idx="22">
                  <c:v>15.419230000000001</c:v>
                </c:pt>
              </c:numCache>
            </c:numRef>
          </c:val>
          <c:smooth val="0"/>
          <c:extLst>
            <c:ext xmlns:c16="http://schemas.microsoft.com/office/drawing/2014/chart" uri="{C3380CC4-5D6E-409C-BE32-E72D297353CC}">
              <c16:uniqueId val="{00000006-69F2-4109-822F-C04D1EED7E2B}"/>
            </c:ext>
          </c:extLst>
        </c:ser>
        <c:ser>
          <c:idx val="18"/>
          <c:order val="7"/>
          <c:tx>
            <c:strRef>
              <c:f>Turnover!$AO$7</c:f>
              <c:strCache>
                <c:ptCount val="1"/>
                <c:pt idx="0">
                  <c:v>Netherlands</c:v>
                </c:pt>
              </c:strCache>
            </c:strRef>
          </c:tx>
          <c:spPr>
            <a:ln w="28575" cap="rnd">
              <a:solidFill>
                <a:srgbClr val="EE6E6E"/>
              </a:solidFill>
              <a:round/>
            </a:ln>
            <a:effectLst/>
          </c:spPr>
          <c:marker>
            <c:symbol val="none"/>
          </c:marker>
          <c:cat>
            <c:strRef>
              <c:f>Turnover!$V$8:$V$30</c:f>
              <c:strCache>
                <c:ptCount val="23"/>
                <c:pt idx="0">
                  <c:v>0-1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21-25</c:v>
                </c:pt>
                <c:pt idx="21">
                  <c:v>26-30</c:v>
                </c:pt>
                <c:pt idx="22">
                  <c:v>31+</c:v>
                </c:pt>
              </c:strCache>
            </c:strRef>
          </c:cat>
          <c:val>
            <c:numRef>
              <c:f>Turnover!$AO$8:$AO$30</c:f>
              <c:numCache>
                <c:formatCode>0.00</c:formatCode>
                <c:ptCount val="23"/>
                <c:pt idx="0">
                  <c:v>0.79646220000000001</c:v>
                </c:pt>
                <c:pt idx="1">
                  <c:v>1.698725</c:v>
                </c:pt>
                <c:pt idx="2">
                  <c:v>2.1341950000000001</c:v>
                </c:pt>
                <c:pt idx="3">
                  <c:v>3.0969639999999998</c:v>
                </c:pt>
                <c:pt idx="4">
                  <c:v>4.0052199999999996</c:v>
                </c:pt>
                <c:pt idx="5">
                  <c:v>4.6807699999999999</c:v>
                </c:pt>
                <c:pt idx="6">
                  <c:v>5.4735880000000003</c:v>
                </c:pt>
                <c:pt idx="7">
                  <c:v>6.0149910000000002</c:v>
                </c:pt>
                <c:pt idx="8">
                  <c:v>6.9530409999999998</c:v>
                </c:pt>
                <c:pt idx="9">
                  <c:v>7.490253</c:v>
                </c:pt>
                <c:pt idx="10">
                  <c:v>8.1267219999999991</c:v>
                </c:pt>
                <c:pt idx="11">
                  <c:v>8.2971190000000004</c:v>
                </c:pt>
                <c:pt idx="12">
                  <c:v>9.7427799999999998</c:v>
                </c:pt>
                <c:pt idx="13">
                  <c:v>9.7304670000000009</c:v>
                </c:pt>
                <c:pt idx="14">
                  <c:v>8.9963540000000002</c:v>
                </c:pt>
                <c:pt idx="15">
                  <c:v>10.55227</c:v>
                </c:pt>
                <c:pt idx="16">
                  <c:v>9.6380060000000007</c:v>
                </c:pt>
                <c:pt idx="17">
                  <c:v>10.822039999999999</c:v>
                </c:pt>
                <c:pt idx="18">
                  <c:v>12.688040000000001</c:v>
                </c:pt>
                <c:pt idx="19">
                  <c:v>10.27556</c:v>
                </c:pt>
                <c:pt idx="20">
                  <c:v>14.74921</c:v>
                </c:pt>
                <c:pt idx="21">
                  <c:v>18.235340000000001</c:v>
                </c:pt>
                <c:pt idx="22">
                  <c:v>23.65607</c:v>
                </c:pt>
              </c:numCache>
            </c:numRef>
          </c:val>
          <c:smooth val="0"/>
          <c:extLst>
            <c:ext xmlns:c16="http://schemas.microsoft.com/office/drawing/2014/chart" uri="{C3380CC4-5D6E-409C-BE32-E72D297353CC}">
              <c16:uniqueId val="{00000007-69F2-4109-822F-C04D1EED7E2B}"/>
            </c:ext>
          </c:extLst>
        </c:ser>
        <c:ser>
          <c:idx val="13"/>
          <c:order val="8"/>
          <c:tx>
            <c:strRef>
              <c:f>Turnover!$AJ$7</c:f>
              <c:strCache>
                <c:ptCount val="1"/>
                <c:pt idx="0">
                  <c:v>Japan</c:v>
                </c:pt>
              </c:strCache>
            </c:strRef>
          </c:tx>
          <c:spPr>
            <a:ln w="28575" cap="rnd">
              <a:solidFill>
                <a:srgbClr val="4D79C7"/>
              </a:solidFill>
              <a:round/>
            </a:ln>
            <a:effectLst/>
          </c:spPr>
          <c:marker>
            <c:symbol val="none"/>
          </c:marker>
          <c:cat>
            <c:strRef>
              <c:f>Turnover!$V$8:$V$30</c:f>
              <c:strCache>
                <c:ptCount val="23"/>
                <c:pt idx="0">
                  <c:v>0-1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21-25</c:v>
                </c:pt>
                <c:pt idx="21">
                  <c:v>26-30</c:v>
                </c:pt>
                <c:pt idx="22">
                  <c:v>31+</c:v>
                </c:pt>
              </c:strCache>
            </c:strRef>
          </c:cat>
          <c:val>
            <c:numRef>
              <c:f>Turnover!$AJ$8:$AJ$30</c:f>
              <c:numCache>
                <c:formatCode>0.00</c:formatCode>
                <c:ptCount val="23"/>
                <c:pt idx="0">
                  <c:v>0.94664579999999998</c:v>
                </c:pt>
                <c:pt idx="1">
                  <c:v>1.5942350000000001</c:v>
                </c:pt>
                <c:pt idx="2">
                  <c:v>2.2343700000000002</c:v>
                </c:pt>
                <c:pt idx="3">
                  <c:v>2.4520309999999998</c:v>
                </c:pt>
                <c:pt idx="4">
                  <c:v>3.0334650000000001</c:v>
                </c:pt>
                <c:pt idx="5">
                  <c:v>2.7811689999999998</c:v>
                </c:pt>
                <c:pt idx="6">
                  <c:v>2.9841700000000002</c:v>
                </c:pt>
                <c:pt idx="7">
                  <c:v>3.6974619999999998</c:v>
                </c:pt>
                <c:pt idx="8">
                  <c:v>3.5668009999999999</c:v>
                </c:pt>
                <c:pt idx="9">
                  <c:v>3.965795</c:v>
                </c:pt>
                <c:pt idx="10">
                  <c:v>4.4254879999999996</c:v>
                </c:pt>
                <c:pt idx="11">
                  <c:v>4.2593569999999996</c:v>
                </c:pt>
                <c:pt idx="12">
                  <c:v>5.363416</c:v>
                </c:pt>
                <c:pt idx="13">
                  <c:v>4.6558669999999998</c:v>
                </c:pt>
                <c:pt idx="14">
                  <c:v>4.2277009999999997</c:v>
                </c:pt>
                <c:pt idx="15">
                  <c:v>4.8209780000000002</c:v>
                </c:pt>
                <c:pt idx="16">
                  <c:v>3.9600580000000001</c:v>
                </c:pt>
                <c:pt idx="17">
                  <c:v>4.3474159999999999</c:v>
                </c:pt>
                <c:pt idx="18">
                  <c:v>5.500934</c:v>
                </c:pt>
                <c:pt idx="19">
                  <c:v>4.4390999999999998</c:v>
                </c:pt>
                <c:pt idx="20">
                  <c:v>5.0432620000000004</c:v>
                </c:pt>
                <c:pt idx="21">
                  <c:v>4.8559580000000002</c:v>
                </c:pt>
                <c:pt idx="22">
                  <c:v>6.3641759999999996</c:v>
                </c:pt>
              </c:numCache>
            </c:numRef>
          </c:val>
          <c:smooth val="0"/>
          <c:extLst>
            <c:ext xmlns:c16="http://schemas.microsoft.com/office/drawing/2014/chart" uri="{C3380CC4-5D6E-409C-BE32-E72D297353CC}">
              <c16:uniqueId val="{00000008-69F2-4109-822F-C04D1EED7E2B}"/>
            </c:ext>
          </c:extLst>
        </c:ser>
        <c:ser>
          <c:idx val="2"/>
          <c:order val="9"/>
          <c:tx>
            <c:strRef>
              <c:f>Turnover!$BB$7</c:f>
              <c:strCache>
                <c:ptCount val="1"/>
                <c:pt idx="0">
                  <c:v>Alberta</c:v>
                </c:pt>
              </c:strCache>
            </c:strRef>
          </c:tx>
          <c:spPr>
            <a:ln w="28575" cap="rnd">
              <a:solidFill>
                <a:schemeClr val="bg1">
                  <a:lumMod val="75000"/>
                </a:schemeClr>
              </a:solidFill>
              <a:round/>
            </a:ln>
            <a:effectLst/>
          </c:spPr>
          <c:marker>
            <c:symbol val="none"/>
          </c:marker>
          <c:val>
            <c:numRef>
              <c:f>Turnover!$BB$8:$BB$30</c:f>
              <c:numCache>
                <c:formatCode>0.00</c:formatCode>
                <c:ptCount val="23"/>
                <c:pt idx="0">
                  <c:v>0.91072810000000004</c:v>
                </c:pt>
                <c:pt idx="1">
                  <c:v>1.4858340000000001</c:v>
                </c:pt>
                <c:pt idx="2">
                  <c:v>1.992362</c:v>
                </c:pt>
                <c:pt idx="3">
                  <c:v>2.4716209999999998</c:v>
                </c:pt>
                <c:pt idx="4">
                  <c:v>3.2425139999999999</c:v>
                </c:pt>
                <c:pt idx="5">
                  <c:v>4.2245939999999997</c:v>
                </c:pt>
                <c:pt idx="6">
                  <c:v>4.4624730000000001</c:v>
                </c:pt>
                <c:pt idx="7">
                  <c:v>5.2058369999999998</c:v>
                </c:pt>
                <c:pt idx="8">
                  <c:v>5.5123769999999999</c:v>
                </c:pt>
                <c:pt idx="9">
                  <c:v>5.5230439999999996</c:v>
                </c:pt>
                <c:pt idx="10">
                  <c:v>5.5476179999999999</c:v>
                </c:pt>
                <c:pt idx="11">
                  <c:v>6.2849019999999998</c:v>
                </c:pt>
                <c:pt idx="12">
                  <c:v>6.6687830000000003</c:v>
                </c:pt>
                <c:pt idx="13">
                  <c:v>7.66303</c:v>
                </c:pt>
                <c:pt idx="14">
                  <c:v>7.918577</c:v>
                </c:pt>
                <c:pt idx="15">
                  <c:v>8.3834900000000001</c:v>
                </c:pt>
                <c:pt idx="16">
                  <c:v>8.1939489999999999</c:v>
                </c:pt>
                <c:pt idx="17">
                  <c:v>8.215052</c:v>
                </c:pt>
                <c:pt idx="18">
                  <c:v>7.8228140000000002</c:v>
                </c:pt>
                <c:pt idx="19">
                  <c:v>9.8518559999999997</c:v>
                </c:pt>
                <c:pt idx="20">
                  <c:v>11.617010000000001</c:v>
                </c:pt>
                <c:pt idx="21">
                  <c:v>15.283049999999999</c:v>
                </c:pt>
                <c:pt idx="22">
                  <c:v>17.268920000000001</c:v>
                </c:pt>
              </c:numCache>
            </c:numRef>
          </c:val>
          <c:smooth val="0"/>
          <c:extLst>
            <c:ext xmlns:c16="http://schemas.microsoft.com/office/drawing/2014/chart" uri="{C3380CC4-5D6E-409C-BE32-E72D297353CC}">
              <c16:uniqueId val="{00000009-69F2-4109-822F-C04D1EED7E2B}"/>
            </c:ext>
          </c:extLst>
        </c:ser>
        <c:ser>
          <c:idx val="3"/>
          <c:order val="10"/>
          <c:tx>
            <c:strRef>
              <c:f>Turnover!$AD$7</c:f>
              <c:strCache>
                <c:ptCount val="1"/>
                <c:pt idx="0">
                  <c:v>Estonia</c:v>
                </c:pt>
              </c:strCache>
            </c:strRef>
          </c:tx>
          <c:spPr>
            <a:ln w="28575" cap="rnd">
              <a:solidFill>
                <a:schemeClr val="accent5">
                  <a:lumMod val="40000"/>
                  <a:lumOff val="60000"/>
                </a:schemeClr>
              </a:solidFill>
              <a:round/>
            </a:ln>
            <a:effectLst/>
          </c:spPr>
          <c:marker>
            <c:symbol val="none"/>
          </c:marker>
          <c:val>
            <c:numRef>
              <c:f>Turnover!$AD$8:$AD$30</c:f>
              <c:numCache>
                <c:formatCode>0.00</c:formatCode>
                <c:ptCount val="23"/>
                <c:pt idx="0">
                  <c:v>0.98611110000000002</c:v>
                </c:pt>
                <c:pt idx="1">
                  <c:v>1.6898249999999999</c:v>
                </c:pt>
                <c:pt idx="2">
                  <c:v>2.4565359999999998</c:v>
                </c:pt>
                <c:pt idx="3">
                  <c:v>2.6775350000000002</c:v>
                </c:pt>
                <c:pt idx="4">
                  <c:v>3.9256579999999999</c:v>
                </c:pt>
                <c:pt idx="5">
                  <c:v>4.4918579999999997</c:v>
                </c:pt>
                <c:pt idx="6">
                  <c:v>5.0642490000000002</c:v>
                </c:pt>
                <c:pt idx="7">
                  <c:v>5.3695820000000003</c:v>
                </c:pt>
                <c:pt idx="8">
                  <c:v>6.4889250000000001</c:v>
                </c:pt>
                <c:pt idx="9">
                  <c:v>7.3269399999999996</c:v>
                </c:pt>
                <c:pt idx="10">
                  <c:v>7.2957669999999997</c:v>
                </c:pt>
                <c:pt idx="11">
                  <c:v>8.7380610000000001</c:v>
                </c:pt>
                <c:pt idx="12">
                  <c:v>9.5981740000000002</c:v>
                </c:pt>
                <c:pt idx="13">
                  <c:v>10.758800000000001</c:v>
                </c:pt>
                <c:pt idx="14">
                  <c:v>10.34022</c:v>
                </c:pt>
                <c:pt idx="15">
                  <c:v>9.625489</c:v>
                </c:pt>
                <c:pt idx="16">
                  <c:v>11.173780000000001</c:v>
                </c:pt>
                <c:pt idx="17">
                  <c:v>11.70237</c:v>
                </c:pt>
                <c:pt idx="18">
                  <c:v>12.11375</c:v>
                </c:pt>
                <c:pt idx="19">
                  <c:v>11.796469999999999</c:v>
                </c:pt>
                <c:pt idx="20">
                  <c:v>15.828620000000001</c:v>
                </c:pt>
                <c:pt idx="21">
                  <c:v>17.578379999999999</c:v>
                </c:pt>
                <c:pt idx="22">
                  <c:v>24.115300000000001</c:v>
                </c:pt>
              </c:numCache>
            </c:numRef>
          </c:val>
          <c:smooth val="0"/>
          <c:extLst>
            <c:ext xmlns:c16="http://schemas.microsoft.com/office/drawing/2014/chart" uri="{C3380CC4-5D6E-409C-BE32-E72D297353CC}">
              <c16:uniqueId val="{0000000A-69F2-4109-822F-C04D1EED7E2B}"/>
            </c:ext>
          </c:extLst>
        </c:ser>
        <c:ser>
          <c:idx val="1"/>
          <c:order val="11"/>
          <c:tx>
            <c:strRef>
              <c:f>Turnover!$W$7</c:f>
              <c:strCache>
                <c:ptCount val="1"/>
                <c:pt idx="0">
                  <c:v>Australia</c:v>
                </c:pt>
              </c:strCache>
            </c:strRef>
          </c:tx>
          <c:spPr>
            <a:ln w="28575" cap="rnd">
              <a:solidFill>
                <a:schemeClr val="tx1">
                  <a:lumMod val="65000"/>
                  <a:lumOff val="35000"/>
                </a:schemeClr>
              </a:solidFill>
              <a:round/>
            </a:ln>
            <a:effectLst/>
          </c:spPr>
          <c:marker>
            <c:symbol val="none"/>
          </c:marker>
          <c:val>
            <c:numRef>
              <c:f>Turnover!$W$8:$W$30</c:f>
              <c:numCache>
                <c:formatCode>0.00</c:formatCode>
                <c:ptCount val="23"/>
                <c:pt idx="0">
                  <c:v>1</c:v>
                </c:pt>
                <c:pt idx="1">
                  <c:v>1.711411</c:v>
                </c:pt>
                <c:pt idx="2">
                  <c:v>2.4262969999999999</c:v>
                </c:pt>
                <c:pt idx="3">
                  <c:v>2.6501869999999998</c:v>
                </c:pt>
                <c:pt idx="4">
                  <c:v>3.551056</c:v>
                </c:pt>
                <c:pt idx="5">
                  <c:v>4.0404270000000002</c:v>
                </c:pt>
                <c:pt idx="6">
                  <c:v>4.5247999999999999</c:v>
                </c:pt>
                <c:pt idx="7">
                  <c:v>5.6099699999999997</c:v>
                </c:pt>
                <c:pt idx="8">
                  <c:v>4.8745630000000002</c:v>
                </c:pt>
                <c:pt idx="9">
                  <c:v>6.0553670000000004</c:v>
                </c:pt>
                <c:pt idx="10">
                  <c:v>7.0545109999999998</c:v>
                </c:pt>
                <c:pt idx="11">
                  <c:v>6.3015759999999998</c:v>
                </c:pt>
                <c:pt idx="12">
                  <c:v>7.3080860000000003</c:v>
                </c:pt>
                <c:pt idx="13">
                  <c:v>7.551825</c:v>
                </c:pt>
                <c:pt idx="14">
                  <c:v>6.4364100000000004</c:v>
                </c:pt>
                <c:pt idx="15">
                  <c:v>6.2712859999999999</c:v>
                </c:pt>
                <c:pt idx="16">
                  <c:v>9.7829409999999992</c:v>
                </c:pt>
                <c:pt idx="17">
                  <c:v>7.9753689999999997</c:v>
                </c:pt>
                <c:pt idx="18">
                  <c:v>9.7099759999999993</c:v>
                </c:pt>
                <c:pt idx="19">
                  <c:v>9.2652359999999998</c:v>
                </c:pt>
                <c:pt idx="20">
                  <c:v>11.207739999999999</c:v>
                </c:pt>
                <c:pt idx="21">
                  <c:v>14.85205</c:v>
                </c:pt>
                <c:pt idx="22">
                  <c:v>16.473050000000001</c:v>
                </c:pt>
              </c:numCache>
            </c:numRef>
          </c:val>
          <c:smooth val="0"/>
          <c:extLst>
            <c:ext xmlns:c16="http://schemas.microsoft.com/office/drawing/2014/chart" uri="{C3380CC4-5D6E-409C-BE32-E72D297353CC}">
              <c16:uniqueId val="{0000000B-69F2-4109-822F-C04D1EED7E2B}"/>
            </c:ext>
          </c:extLst>
        </c:ser>
        <c:dLbls>
          <c:showLegendKey val="0"/>
          <c:showVal val="0"/>
          <c:showCatName val="0"/>
          <c:showSerName val="0"/>
          <c:showPercent val="0"/>
          <c:showBubbleSize val="0"/>
        </c:dLbls>
        <c:smooth val="0"/>
        <c:axId val="362713480"/>
        <c:axId val="362712168"/>
      </c:lineChart>
      <c:catAx>
        <c:axId val="362713480"/>
        <c:scaling>
          <c:orientation val="minMax"/>
        </c:scaling>
        <c:delete val="0"/>
        <c:axPos val="b"/>
        <c:title>
          <c:tx>
            <c:strRef>
              <c:f>Turnover!$U$8</c:f>
              <c:strCache>
                <c:ptCount val="1"/>
                <c:pt idx="0">
                  <c:v>Overall teaching experience (years)</c:v>
                </c:pt>
              </c:strCache>
            </c:strRef>
          </c:tx>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362712168"/>
        <c:crosses val="autoZero"/>
        <c:auto val="1"/>
        <c:lblAlgn val="ctr"/>
        <c:lblOffset val="100"/>
        <c:noMultiLvlLbl val="0"/>
      </c:catAx>
      <c:valAx>
        <c:axId val="362712168"/>
        <c:scaling>
          <c:orientation val="minMax"/>
        </c:scaling>
        <c:delete val="0"/>
        <c:axPos val="l"/>
        <c:majorGridlines>
          <c:spPr>
            <a:ln w="9525" cap="flat" cmpd="sng" algn="ctr">
              <a:solidFill>
                <a:schemeClr val="tx1">
                  <a:lumMod val="15000"/>
                  <a:lumOff val="85000"/>
                </a:schemeClr>
              </a:solidFill>
              <a:round/>
            </a:ln>
            <a:effectLst/>
          </c:spPr>
        </c:majorGridlines>
        <c:title>
          <c:tx>
            <c:strRef>
              <c:f>Turnover!$W$6</c:f>
              <c:strCache>
                <c:ptCount val="1"/>
                <c:pt idx="0">
                  <c:v>Average experience teaching in current school (years)</c:v>
                </c:pt>
              </c:strCache>
            </c:strRef>
          </c:tx>
          <c:overlay val="0"/>
          <c:spPr>
            <a:noFill/>
            <a:ln>
              <a:noFill/>
            </a:ln>
            <a:effectLst/>
          </c:spPr>
          <c:txPr>
            <a:bodyPr rot="-54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362713480"/>
        <c:crosses val="autoZero"/>
        <c:crossBetween val="between"/>
      </c:valAx>
      <c:spPr>
        <a:noFill/>
        <a:ln>
          <a:noFill/>
        </a:ln>
        <a:effectLst/>
      </c:spPr>
    </c:plotArea>
    <c:legend>
      <c:legendPos val="b"/>
      <c:layout>
        <c:manualLayout>
          <c:xMode val="edge"/>
          <c:yMode val="edge"/>
          <c:x val="7.5076377405322872E-2"/>
          <c:y val="0.85451452347720747"/>
          <c:w val="0.75074180845915262"/>
          <c:h val="0.13210755010138781"/>
        </c:manualLayout>
      </c:layout>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100">
          <a:solidFill>
            <a:sysClr val="windowText" lastClr="000000"/>
          </a:solidFill>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ysClr val="windowText" lastClr="000000"/>
                </a:solidFill>
                <a:latin typeface="+mn-lt"/>
                <a:ea typeface="+mn-ea"/>
                <a:cs typeface="+mn-cs"/>
              </a:defRPr>
            </a:pPr>
            <a:r>
              <a:rPr lang="en-US"/>
              <a:t>Average CPD uptake over previous 12 months (TALIS)</a:t>
            </a:r>
          </a:p>
        </c:rich>
      </c:tx>
      <c:overlay val="0"/>
      <c:spPr>
        <a:noFill/>
        <a:ln>
          <a:noFill/>
        </a:ln>
        <a:effectLst/>
      </c:spPr>
      <c:txPr>
        <a:bodyPr rot="0" spcFirstLastPara="1" vertOverflow="ellipsis" vert="horz" wrap="square" anchor="ctr" anchorCtr="1"/>
        <a:lstStyle/>
        <a:p>
          <a:pPr>
            <a:defRPr sz="1320" b="0"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8.1464194928389841E-2"/>
          <c:y val="0.11500772385821306"/>
          <c:w val="0.81927863479563201"/>
          <c:h val="0.52322651765289119"/>
        </c:manualLayout>
      </c:layout>
      <c:barChart>
        <c:barDir val="col"/>
        <c:grouping val="clustered"/>
        <c:varyColors val="0"/>
        <c:ser>
          <c:idx val="0"/>
          <c:order val="0"/>
          <c:tx>
            <c:strRef>
              <c:f>'CPD quantity by Ofsted'!$M$10</c:f>
              <c:strCache>
                <c:ptCount val="1"/>
                <c:pt idx="0">
                  <c:v>Average days for measured CPD categories</c:v>
                </c:pt>
              </c:strCache>
            </c:strRef>
          </c:tx>
          <c:spPr>
            <a:solidFill>
              <a:schemeClr val="accent1"/>
            </a:solidFill>
            <a:ln>
              <a:noFill/>
            </a:ln>
            <a:effectLst/>
          </c:spPr>
          <c:invertIfNegative val="0"/>
          <c:cat>
            <c:multiLvlStrRef>
              <c:f>'CPD quantity by Ofsted'!$K$11:$L$14</c:f>
              <c:multiLvlStrCache>
                <c:ptCount val="4"/>
                <c:lvl>
                  <c:pt idx="0">
                    <c:v>Satisfactory/inadequate               (44)</c:v>
                  </c:pt>
                  <c:pt idx="1">
                    <c:v>Good                               (69)</c:v>
                  </c:pt>
                  <c:pt idx="2">
                    <c:v>Outstanding                      (41)</c:v>
                  </c:pt>
                  <c:pt idx="3">
                    <c:v>Average of 36 countries</c:v>
                  </c:pt>
                </c:lvl>
                <c:lvl>
                  <c:pt idx="0">
                    <c:v>England</c:v>
                  </c:pt>
                  <c:pt idx="3">
                    <c:v> </c:v>
                  </c:pt>
                </c:lvl>
              </c:multiLvlStrCache>
            </c:multiLvlStrRef>
          </c:cat>
          <c:val>
            <c:numRef>
              <c:f>'CPD quantity by Ofsted'!$M$11:$M$14</c:f>
              <c:numCache>
                <c:formatCode>0.00</c:formatCode>
                <c:ptCount val="4"/>
                <c:pt idx="0">
                  <c:v>4.3083809999999998</c:v>
                </c:pt>
                <c:pt idx="1">
                  <c:v>3.7798069999999999</c:v>
                </c:pt>
                <c:pt idx="2">
                  <c:v>4.0004780000000002</c:v>
                </c:pt>
                <c:pt idx="3">
                  <c:v>10.6597604</c:v>
                </c:pt>
              </c:numCache>
            </c:numRef>
          </c:val>
          <c:extLst>
            <c:ext xmlns:c16="http://schemas.microsoft.com/office/drawing/2014/chart" uri="{C3380CC4-5D6E-409C-BE32-E72D297353CC}">
              <c16:uniqueId val="{00000000-37C3-4DCE-B454-5F8656018B65}"/>
            </c:ext>
          </c:extLst>
        </c:ser>
        <c:dLbls>
          <c:showLegendKey val="0"/>
          <c:showVal val="0"/>
          <c:showCatName val="0"/>
          <c:showSerName val="0"/>
          <c:showPercent val="0"/>
          <c:showBubbleSize val="0"/>
        </c:dLbls>
        <c:gapWidth val="219"/>
        <c:axId val="575973592"/>
        <c:axId val="575977856"/>
      </c:barChart>
      <c:lineChart>
        <c:grouping val="standard"/>
        <c:varyColors val="0"/>
        <c:ser>
          <c:idx val="1"/>
          <c:order val="1"/>
          <c:tx>
            <c:strRef>
              <c:f>'CPD quantity by Ofsted'!$N$10</c:f>
              <c:strCache>
                <c:ptCount val="1"/>
                <c:pt idx="0">
                  <c:v>Qualification programme (%)</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multiLvlStrRef>
              <c:f>'CPD quantity by Ofsted'!$K$11:$L$14</c:f>
              <c:multiLvlStrCache>
                <c:ptCount val="4"/>
                <c:lvl>
                  <c:pt idx="0">
                    <c:v>Satisfactory/inadequate               (44)</c:v>
                  </c:pt>
                  <c:pt idx="1">
                    <c:v>Good                               (69)</c:v>
                  </c:pt>
                  <c:pt idx="2">
                    <c:v>Outstanding                      (41)</c:v>
                  </c:pt>
                  <c:pt idx="3">
                    <c:v>Average of 36 countries</c:v>
                  </c:pt>
                </c:lvl>
                <c:lvl>
                  <c:pt idx="0">
                    <c:v>England</c:v>
                  </c:pt>
                  <c:pt idx="3">
                    <c:v> </c:v>
                  </c:pt>
                </c:lvl>
              </c:multiLvlStrCache>
            </c:multiLvlStrRef>
          </c:cat>
          <c:val>
            <c:numRef>
              <c:f>'CPD quantity by Ofsted'!$N$11:$N$14</c:f>
              <c:numCache>
                <c:formatCode>0%</c:formatCode>
                <c:ptCount val="4"/>
                <c:pt idx="0">
                  <c:v>9.3312400000000004E-2</c:v>
                </c:pt>
                <c:pt idx="1">
                  <c:v>0.1035827</c:v>
                </c:pt>
                <c:pt idx="2">
                  <c:v>9.9541400000000002E-2</c:v>
                </c:pt>
                <c:pt idx="3">
                  <c:v>0.17936378571428571</c:v>
                </c:pt>
              </c:numCache>
            </c:numRef>
          </c:val>
          <c:smooth val="0"/>
          <c:extLst>
            <c:ext xmlns:c16="http://schemas.microsoft.com/office/drawing/2014/chart" uri="{C3380CC4-5D6E-409C-BE32-E72D297353CC}">
              <c16:uniqueId val="{00000001-37C3-4DCE-B454-5F8656018B65}"/>
            </c:ext>
          </c:extLst>
        </c:ser>
        <c:ser>
          <c:idx val="2"/>
          <c:order val="2"/>
          <c:tx>
            <c:strRef>
              <c:f>'CPD quantity by Ofsted'!$O$10</c:f>
              <c:strCache>
                <c:ptCount val="1"/>
                <c:pt idx="0">
                  <c:v>Professional development network (%)</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multiLvlStrRef>
              <c:f>'CPD quantity by Ofsted'!$K$11:$L$14</c:f>
              <c:multiLvlStrCache>
                <c:ptCount val="4"/>
                <c:lvl>
                  <c:pt idx="0">
                    <c:v>Satisfactory/inadequate               (44)</c:v>
                  </c:pt>
                  <c:pt idx="1">
                    <c:v>Good                               (69)</c:v>
                  </c:pt>
                  <c:pt idx="2">
                    <c:v>Outstanding                      (41)</c:v>
                  </c:pt>
                  <c:pt idx="3">
                    <c:v>Average of 36 countries</c:v>
                  </c:pt>
                </c:lvl>
                <c:lvl>
                  <c:pt idx="0">
                    <c:v>England</c:v>
                  </c:pt>
                  <c:pt idx="3">
                    <c:v> </c:v>
                  </c:pt>
                </c:lvl>
              </c:multiLvlStrCache>
            </c:multiLvlStrRef>
          </c:cat>
          <c:val>
            <c:numRef>
              <c:f>'CPD quantity by Ofsted'!$O$11:$O$14</c:f>
              <c:numCache>
                <c:formatCode>0%</c:formatCode>
                <c:ptCount val="4"/>
                <c:pt idx="0">
                  <c:v>0.32438689999999998</c:v>
                </c:pt>
                <c:pt idx="1">
                  <c:v>0.31423279999999998</c:v>
                </c:pt>
                <c:pt idx="2">
                  <c:v>0.36802550000000001</c:v>
                </c:pt>
                <c:pt idx="3">
                  <c:v>0.38720220285714291</c:v>
                </c:pt>
              </c:numCache>
            </c:numRef>
          </c:val>
          <c:smooth val="0"/>
          <c:extLst>
            <c:ext xmlns:c16="http://schemas.microsoft.com/office/drawing/2014/chart" uri="{C3380CC4-5D6E-409C-BE32-E72D297353CC}">
              <c16:uniqueId val="{00000002-37C3-4DCE-B454-5F8656018B65}"/>
            </c:ext>
          </c:extLst>
        </c:ser>
        <c:ser>
          <c:idx val="3"/>
          <c:order val="3"/>
          <c:tx>
            <c:strRef>
              <c:f>'CPD quantity by Ofsted'!$P$10</c:f>
              <c:strCache>
                <c:ptCount val="1"/>
                <c:pt idx="0">
                  <c:v>Individual or collaborative research (%)</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multiLvlStrRef>
              <c:f>'CPD quantity by Ofsted'!$K$11:$L$14</c:f>
              <c:multiLvlStrCache>
                <c:ptCount val="4"/>
                <c:lvl>
                  <c:pt idx="0">
                    <c:v>Satisfactory/inadequate               (44)</c:v>
                  </c:pt>
                  <c:pt idx="1">
                    <c:v>Good                               (69)</c:v>
                  </c:pt>
                  <c:pt idx="2">
                    <c:v>Outstanding                      (41)</c:v>
                  </c:pt>
                  <c:pt idx="3">
                    <c:v>Average of 36 countries</c:v>
                  </c:pt>
                </c:lvl>
                <c:lvl>
                  <c:pt idx="0">
                    <c:v>England</c:v>
                  </c:pt>
                  <c:pt idx="3">
                    <c:v> </c:v>
                  </c:pt>
                </c:lvl>
              </c:multiLvlStrCache>
            </c:multiLvlStrRef>
          </c:cat>
          <c:val>
            <c:numRef>
              <c:f>'CPD quantity by Ofsted'!$P$11:$P$14</c:f>
              <c:numCache>
                <c:formatCode>0%</c:formatCode>
                <c:ptCount val="4"/>
                <c:pt idx="0">
                  <c:v>0.25792090000000001</c:v>
                </c:pt>
                <c:pt idx="1">
                  <c:v>0.26926080000000002</c:v>
                </c:pt>
                <c:pt idx="2">
                  <c:v>0.26662849999999999</c:v>
                </c:pt>
                <c:pt idx="3">
                  <c:v>0.34174272857142862</c:v>
                </c:pt>
              </c:numCache>
            </c:numRef>
          </c:val>
          <c:smooth val="0"/>
          <c:extLst>
            <c:ext xmlns:c16="http://schemas.microsoft.com/office/drawing/2014/chart" uri="{C3380CC4-5D6E-409C-BE32-E72D297353CC}">
              <c16:uniqueId val="{00000003-37C3-4DCE-B454-5F8656018B65}"/>
            </c:ext>
          </c:extLst>
        </c:ser>
        <c:ser>
          <c:idx val="4"/>
          <c:order val="4"/>
          <c:tx>
            <c:strRef>
              <c:f>'CPD quantity by Ofsted'!$Q$10</c:f>
              <c:strCache>
                <c:ptCount val="1"/>
                <c:pt idx="0">
                  <c:v>Formal mentoring or peer obs. (%)</c:v>
                </c:pt>
              </c:strCache>
            </c:strRef>
          </c:tx>
          <c:spPr>
            <a:ln w="28575" cap="rnd">
              <a:solidFill>
                <a:srgbClr val="00B050"/>
              </a:solidFill>
              <a:round/>
            </a:ln>
            <a:effectLst/>
          </c:spPr>
          <c:marker>
            <c:symbol val="circle"/>
            <c:size val="5"/>
            <c:spPr>
              <a:solidFill>
                <a:srgbClr val="00B050"/>
              </a:solidFill>
              <a:ln w="9525">
                <a:noFill/>
              </a:ln>
              <a:effectLst/>
            </c:spPr>
          </c:marker>
          <c:cat>
            <c:multiLvlStrRef>
              <c:f>'CPD quantity by Ofsted'!$K$11:$L$14</c:f>
              <c:multiLvlStrCache>
                <c:ptCount val="4"/>
                <c:lvl>
                  <c:pt idx="0">
                    <c:v>Satisfactory/inadequate               (44)</c:v>
                  </c:pt>
                  <c:pt idx="1">
                    <c:v>Good                               (69)</c:v>
                  </c:pt>
                  <c:pt idx="2">
                    <c:v>Outstanding                      (41)</c:v>
                  </c:pt>
                  <c:pt idx="3">
                    <c:v>Average of 36 countries</c:v>
                  </c:pt>
                </c:lvl>
                <c:lvl>
                  <c:pt idx="0">
                    <c:v>England</c:v>
                  </c:pt>
                  <c:pt idx="3">
                    <c:v> </c:v>
                  </c:pt>
                </c:lvl>
              </c:multiLvlStrCache>
            </c:multiLvlStrRef>
          </c:cat>
          <c:val>
            <c:numRef>
              <c:f>'CPD quantity by Ofsted'!$Q$11:$Q$14</c:f>
              <c:numCache>
                <c:formatCode>0%</c:formatCode>
                <c:ptCount val="4"/>
                <c:pt idx="0">
                  <c:v>0.62366869999999996</c:v>
                </c:pt>
                <c:pt idx="1">
                  <c:v>0.53267960000000003</c:v>
                </c:pt>
                <c:pt idx="2">
                  <c:v>0.58578560000000002</c:v>
                </c:pt>
                <c:pt idx="3">
                  <c:v>0.31579190571428567</c:v>
                </c:pt>
              </c:numCache>
            </c:numRef>
          </c:val>
          <c:smooth val="0"/>
          <c:extLst>
            <c:ext xmlns:c16="http://schemas.microsoft.com/office/drawing/2014/chart" uri="{C3380CC4-5D6E-409C-BE32-E72D297353CC}">
              <c16:uniqueId val="{00000004-37C3-4DCE-B454-5F8656018B65}"/>
            </c:ext>
          </c:extLst>
        </c:ser>
        <c:dLbls>
          <c:showLegendKey val="0"/>
          <c:showVal val="0"/>
          <c:showCatName val="0"/>
          <c:showSerName val="0"/>
          <c:showPercent val="0"/>
          <c:showBubbleSize val="0"/>
        </c:dLbls>
        <c:marker val="1"/>
        <c:smooth val="0"/>
        <c:axId val="441836456"/>
        <c:axId val="584499808"/>
      </c:lineChart>
      <c:catAx>
        <c:axId val="575973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575977856"/>
        <c:crosses val="autoZero"/>
        <c:auto val="1"/>
        <c:lblAlgn val="ctr"/>
        <c:lblOffset val="100"/>
        <c:noMultiLvlLbl val="0"/>
      </c:catAx>
      <c:valAx>
        <c:axId val="5759778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r>
                  <a:rPr lang="en-US"/>
                  <a:t>Average no. days</a:t>
                </a:r>
              </a:p>
            </c:rich>
          </c:tx>
          <c:overlay val="0"/>
          <c:spPr>
            <a:noFill/>
            <a:ln>
              <a:noFill/>
            </a:ln>
            <a:effectLst/>
          </c:spPr>
          <c:txPr>
            <a:bodyPr rot="-54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575973592"/>
        <c:crosses val="autoZero"/>
        <c:crossBetween val="between"/>
      </c:valAx>
      <c:valAx>
        <c:axId val="584499808"/>
        <c:scaling>
          <c:orientation val="minMax"/>
          <c:max val="1"/>
        </c:scaling>
        <c:delete val="0"/>
        <c:axPos val="r"/>
        <c:title>
          <c:tx>
            <c:rich>
              <a:bodyPr rot="-54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r>
                  <a:rPr lang="en-US"/>
                  <a:t>Proportion of teachers</a:t>
                </a:r>
              </a:p>
            </c:rich>
          </c:tx>
          <c:layout>
            <c:manualLayout>
              <c:xMode val="edge"/>
              <c:yMode val="edge"/>
              <c:x val="0.96168319333467711"/>
              <c:y val="0.24705627856771564"/>
            </c:manualLayout>
          </c:layout>
          <c:overlay val="0"/>
          <c:spPr>
            <a:noFill/>
            <a:ln>
              <a:noFill/>
            </a:ln>
            <a:effectLst/>
          </c:spPr>
          <c:txPr>
            <a:bodyPr rot="-54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441836456"/>
        <c:crosses val="max"/>
        <c:crossBetween val="between"/>
      </c:valAx>
      <c:catAx>
        <c:axId val="441836456"/>
        <c:scaling>
          <c:orientation val="minMax"/>
        </c:scaling>
        <c:delete val="1"/>
        <c:axPos val="b"/>
        <c:numFmt formatCode="General" sourceLinked="1"/>
        <c:majorTickMark val="out"/>
        <c:minorTickMark val="none"/>
        <c:tickLblPos val="nextTo"/>
        <c:crossAx val="584499808"/>
        <c:crosses val="autoZero"/>
        <c:auto val="1"/>
        <c:lblAlgn val="ctr"/>
        <c:lblOffset val="100"/>
        <c:noMultiLvlLbl val="0"/>
      </c:catAx>
      <c:spPr>
        <a:noFill/>
        <a:ln>
          <a:noFill/>
        </a:ln>
        <a:effectLst/>
      </c:spPr>
    </c:plotArea>
    <c:legend>
      <c:legendPos val="b"/>
      <c:layout>
        <c:manualLayout>
          <c:xMode val="edge"/>
          <c:yMode val="edge"/>
          <c:x val="3.5890808265345589E-2"/>
          <c:y val="0.82113665093147459"/>
          <c:w val="0.84474918493637541"/>
          <c:h val="0.14441814862689267"/>
        </c:manualLayout>
      </c:layout>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100">
          <a:solidFill>
            <a:sysClr val="windowText" lastClr="000000"/>
          </a:solidFill>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09692753923001"/>
          <c:y val="0.14644904311584167"/>
          <c:w val="0.74186778376840823"/>
          <c:h val="0.74996082776085149"/>
        </c:manualLayout>
      </c:layout>
      <c:lineChart>
        <c:grouping val="standard"/>
        <c:varyColors val="0"/>
        <c:ser>
          <c:idx val="3"/>
          <c:order val="0"/>
          <c:tx>
            <c:strRef>
              <c:f>'Hours by school'!$AM$10</c:f>
              <c:strCache>
                <c:ptCount val="1"/>
                <c:pt idx="0">
                  <c:v>50th</c:v>
                </c:pt>
              </c:strCache>
            </c:strRef>
          </c:tx>
          <c:spPr>
            <a:ln w="28575" cap="rnd">
              <a:solidFill>
                <a:schemeClr val="tx1">
                  <a:lumMod val="50000"/>
                  <a:lumOff val="50000"/>
                </a:schemeClr>
              </a:solidFill>
              <a:round/>
            </a:ln>
            <a:effectLst/>
          </c:spPr>
          <c:marker>
            <c:symbol val="none"/>
          </c:marker>
          <c:cat>
            <c:numRef>
              <c:f>'Hours by school'!$AJ$11:$AJ$146</c:f>
              <c:numCache>
                <c:formatCode>General</c:formatCode>
                <c:ptCount val="136"/>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numCache>
            </c:numRef>
          </c:cat>
          <c:val>
            <c:numRef>
              <c:f>'Hours by school'!$AM$11:$AM$146</c:f>
              <c:numCache>
                <c:formatCode>General</c:formatCode>
                <c:ptCount val="136"/>
                <c:pt idx="0">
                  <c:v>33</c:v>
                </c:pt>
                <c:pt idx="1">
                  <c:v>40</c:v>
                </c:pt>
                <c:pt idx="2">
                  <c:v>40</c:v>
                </c:pt>
                <c:pt idx="3">
                  <c:v>40</c:v>
                </c:pt>
                <c:pt idx="4">
                  <c:v>42</c:v>
                </c:pt>
                <c:pt idx="5">
                  <c:v>42</c:v>
                </c:pt>
                <c:pt idx="6">
                  <c:v>42</c:v>
                </c:pt>
                <c:pt idx="7">
                  <c:v>42</c:v>
                </c:pt>
                <c:pt idx="8">
                  <c:v>42.5</c:v>
                </c:pt>
                <c:pt idx="9">
                  <c:v>42.5</c:v>
                </c:pt>
                <c:pt idx="10">
                  <c:v>42.5</c:v>
                </c:pt>
                <c:pt idx="11">
                  <c:v>43.5</c:v>
                </c:pt>
                <c:pt idx="12">
                  <c:v>44</c:v>
                </c:pt>
                <c:pt idx="13">
                  <c:v>44</c:v>
                </c:pt>
                <c:pt idx="14">
                  <c:v>44.5</c:v>
                </c:pt>
                <c:pt idx="15">
                  <c:v>44.5</c:v>
                </c:pt>
                <c:pt idx="16">
                  <c:v>45</c:v>
                </c:pt>
                <c:pt idx="17">
                  <c:v>45</c:v>
                </c:pt>
                <c:pt idx="18">
                  <c:v>45</c:v>
                </c:pt>
                <c:pt idx="19">
                  <c:v>45</c:v>
                </c:pt>
                <c:pt idx="20">
                  <c:v>45</c:v>
                </c:pt>
                <c:pt idx="21">
                  <c:v>45</c:v>
                </c:pt>
                <c:pt idx="22">
                  <c:v>45</c:v>
                </c:pt>
                <c:pt idx="23">
                  <c:v>45</c:v>
                </c:pt>
                <c:pt idx="24">
                  <c:v>45</c:v>
                </c:pt>
                <c:pt idx="25">
                  <c:v>45</c:v>
                </c:pt>
                <c:pt idx="26">
                  <c:v>45</c:v>
                </c:pt>
                <c:pt idx="27">
                  <c:v>45</c:v>
                </c:pt>
                <c:pt idx="28">
                  <c:v>45</c:v>
                </c:pt>
                <c:pt idx="29">
                  <c:v>45</c:v>
                </c:pt>
                <c:pt idx="30">
                  <c:v>45</c:v>
                </c:pt>
                <c:pt idx="31">
                  <c:v>45</c:v>
                </c:pt>
                <c:pt idx="32">
                  <c:v>45</c:v>
                </c:pt>
                <c:pt idx="33">
                  <c:v>45.5</c:v>
                </c:pt>
                <c:pt idx="34">
                  <c:v>46</c:v>
                </c:pt>
                <c:pt idx="35">
                  <c:v>46</c:v>
                </c:pt>
                <c:pt idx="36">
                  <c:v>46</c:v>
                </c:pt>
                <c:pt idx="37">
                  <c:v>46</c:v>
                </c:pt>
                <c:pt idx="38">
                  <c:v>46.5</c:v>
                </c:pt>
                <c:pt idx="39">
                  <c:v>46.5</c:v>
                </c:pt>
                <c:pt idx="40">
                  <c:v>47</c:v>
                </c:pt>
                <c:pt idx="41">
                  <c:v>47.5</c:v>
                </c:pt>
                <c:pt idx="42">
                  <c:v>47.5</c:v>
                </c:pt>
                <c:pt idx="43">
                  <c:v>47.5</c:v>
                </c:pt>
                <c:pt idx="44">
                  <c:v>47.5</c:v>
                </c:pt>
                <c:pt idx="45">
                  <c:v>47.5</c:v>
                </c:pt>
                <c:pt idx="46">
                  <c:v>47.5</c:v>
                </c:pt>
                <c:pt idx="47">
                  <c:v>48</c:v>
                </c:pt>
                <c:pt idx="48">
                  <c:v>48</c:v>
                </c:pt>
                <c:pt idx="49">
                  <c:v>48</c:v>
                </c:pt>
                <c:pt idx="50">
                  <c:v>48.5</c:v>
                </c:pt>
                <c:pt idx="51">
                  <c:v>48.5</c:v>
                </c:pt>
                <c:pt idx="52">
                  <c:v>48.5</c:v>
                </c:pt>
                <c:pt idx="53">
                  <c:v>48.5</c:v>
                </c:pt>
                <c:pt idx="54">
                  <c:v>49</c:v>
                </c:pt>
                <c:pt idx="55">
                  <c:v>49</c:v>
                </c:pt>
                <c:pt idx="56">
                  <c:v>49</c:v>
                </c:pt>
                <c:pt idx="57">
                  <c:v>49.5</c:v>
                </c:pt>
                <c:pt idx="58">
                  <c:v>50</c:v>
                </c:pt>
                <c:pt idx="59">
                  <c:v>50</c:v>
                </c:pt>
                <c:pt idx="60">
                  <c:v>50</c:v>
                </c:pt>
                <c:pt idx="61">
                  <c:v>50</c:v>
                </c:pt>
                <c:pt idx="62">
                  <c:v>50</c:v>
                </c:pt>
                <c:pt idx="63">
                  <c:v>50</c:v>
                </c:pt>
                <c:pt idx="64">
                  <c:v>50</c:v>
                </c:pt>
                <c:pt idx="65">
                  <c:v>50</c:v>
                </c:pt>
                <c:pt idx="66">
                  <c:v>50</c:v>
                </c:pt>
                <c:pt idx="67">
                  <c:v>50</c:v>
                </c:pt>
                <c:pt idx="68">
                  <c:v>50</c:v>
                </c:pt>
                <c:pt idx="69">
                  <c:v>50</c:v>
                </c:pt>
                <c:pt idx="70">
                  <c:v>50</c:v>
                </c:pt>
                <c:pt idx="71">
                  <c:v>50</c:v>
                </c:pt>
                <c:pt idx="72">
                  <c:v>50</c:v>
                </c:pt>
                <c:pt idx="73">
                  <c:v>50</c:v>
                </c:pt>
                <c:pt idx="74">
                  <c:v>50</c:v>
                </c:pt>
                <c:pt idx="75">
                  <c:v>50</c:v>
                </c:pt>
                <c:pt idx="76">
                  <c:v>50</c:v>
                </c:pt>
                <c:pt idx="77">
                  <c:v>50</c:v>
                </c:pt>
                <c:pt idx="78">
                  <c:v>50</c:v>
                </c:pt>
                <c:pt idx="79">
                  <c:v>50</c:v>
                </c:pt>
                <c:pt idx="80">
                  <c:v>50</c:v>
                </c:pt>
                <c:pt idx="81">
                  <c:v>50</c:v>
                </c:pt>
                <c:pt idx="82">
                  <c:v>50</c:v>
                </c:pt>
                <c:pt idx="83">
                  <c:v>50</c:v>
                </c:pt>
                <c:pt idx="84">
                  <c:v>50</c:v>
                </c:pt>
                <c:pt idx="85">
                  <c:v>50</c:v>
                </c:pt>
                <c:pt idx="86">
                  <c:v>50</c:v>
                </c:pt>
                <c:pt idx="87">
                  <c:v>50</c:v>
                </c:pt>
                <c:pt idx="88">
                  <c:v>50</c:v>
                </c:pt>
                <c:pt idx="89">
                  <c:v>50</c:v>
                </c:pt>
                <c:pt idx="90">
                  <c:v>50</c:v>
                </c:pt>
                <c:pt idx="91">
                  <c:v>50</c:v>
                </c:pt>
                <c:pt idx="92">
                  <c:v>50.5</c:v>
                </c:pt>
                <c:pt idx="93">
                  <c:v>51</c:v>
                </c:pt>
                <c:pt idx="94">
                  <c:v>51</c:v>
                </c:pt>
                <c:pt idx="95">
                  <c:v>51</c:v>
                </c:pt>
                <c:pt idx="96">
                  <c:v>51</c:v>
                </c:pt>
                <c:pt idx="97">
                  <c:v>51</c:v>
                </c:pt>
                <c:pt idx="98">
                  <c:v>51</c:v>
                </c:pt>
                <c:pt idx="99">
                  <c:v>51.5</c:v>
                </c:pt>
                <c:pt idx="100">
                  <c:v>51.5</c:v>
                </c:pt>
                <c:pt idx="101">
                  <c:v>52</c:v>
                </c:pt>
                <c:pt idx="102">
                  <c:v>52</c:v>
                </c:pt>
                <c:pt idx="103">
                  <c:v>52</c:v>
                </c:pt>
                <c:pt idx="104">
                  <c:v>52</c:v>
                </c:pt>
                <c:pt idx="105">
                  <c:v>52</c:v>
                </c:pt>
                <c:pt idx="106">
                  <c:v>52</c:v>
                </c:pt>
                <c:pt idx="107">
                  <c:v>52</c:v>
                </c:pt>
                <c:pt idx="108">
                  <c:v>52</c:v>
                </c:pt>
                <c:pt idx="109">
                  <c:v>52</c:v>
                </c:pt>
                <c:pt idx="110">
                  <c:v>52.5</c:v>
                </c:pt>
                <c:pt idx="111">
                  <c:v>52.5</c:v>
                </c:pt>
                <c:pt idx="112">
                  <c:v>52.5</c:v>
                </c:pt>
                <c:pt idx="113">
                  <c:v>53</c:v>
                </c:pt>
                <c:pt idx="114">
                  <c:v>53</c:v>
                </c:pt>
                <c:pt idx="115">
                  <c:v>54</c:v>
                </c:pt>
                <c:pt idx="116">
                  <c:v>54</c:v>
                </c:pt>
                <c:pt idx="117">
                  <c:v>54</c:v>
                </c:pt>
                <c:pt idx="118">
                  <c:v>54</c:v>
                </c:pt>
                <c:pt idx="119">
                  <c:v>54</c:v>
                </c:pt>
                <c:pt idx="120">
                  <c:v>54.5</c:v>
                </c:pt>
                <c:pt idx="121">
                  <c:v>54.5</c:v>
                </c:pt>
                <c:pt idx="122">
                  <c:v>55</c:v>
                </c:pt>
                <c:pt idx="123">
                  <c:v>55</c:v>
                </c:pt>
                <c:pt idx="124">
                  <c:v>55</c:v>
                </c:pt>
                <c:pt idx="125">
                  <c:v>55</c:v>
                </c:pt>
                <c:pt idx="126">
                  <c:v>55.5</c:v>
                </c:pt>
                <c:pt idx="127">
                  <c:v>55.5</c:v>
                </c:pt>
                <c:pt idx="128">
                  <c:v>56</c:v>
                </c:pt>
                <c:pt idx="129">
                  <c:v>56.5</c:v>
                </c:pt>
                <c:pt idx="130">
                  <c:v>57</c:v>
                </c:pt>
                <c:pt idx="131">
                  <c:v>57</c:v>
                </c:pt>
                <c:pt idx="132">
                  <c:v>60</c:v>
                </c:pt>
                <c:pt idx="133">
                  <c:v>60</c:v>
                </c:pt>
                <c:pt idx="134">
                  <c:v>60</c:v>
                </c:pt>
                <c:pt idx="135">
                  <c:v>60</c:v>
                </c:pt>
              </c:numCache>
            </c:numRef>
          </c:val>
          <c:smooth val="0"/>
          <c:extLst>
            <c:ext xmlns:c16="http://schemas.microsoft.com/office/drawing/2014/chart" uri="{C3380CC4-5D6E-409C-BE32-E72D297353CC}">
              <c16:uniqueId val="{00000000-C6F3-4EF0-994B-78E601DACB45}"/>
            </c:ext>
          </c:extLst>
        </c:ser>
        <c:ser>
          <c:idx val="4"/>
          <c:order val="1"/>
          <c:tx>
            <c:strRef>
              <c:f>'Hours by school'!$AN$10</c:f>
              <c:strCache>
                <c:ptCount val="1"/>
                <c:pt idx="0">
                  <c:v>80th</c:v>
                </c:pt>
              </c:strCache>
            </c:strRef>
          </c:tx>
          <c:spPr>
            <a:ln w="28575" cap="rnd">
              <a:noFill/>
              <a:round/>
            </a:ln>
            <a:effectLst/>
          </c:spPr>
          <c:marker>
            <c:symbol val="circle"/>
            <c:size val="3"/>
            <c:spPr>
              <a:solidFill>
                <a:schemeClr val="accent5"/>
              </a:solidFill>
              <a:ln w="9525">
                <a:noFill/>
              </a:ln>
              <a:effectLst/>
            </c:spPr>
          </c:marker>
          <c:cat>
            <c:numRef>
              <c:f>'Hours by school'!$AJ$11:$AJ$146</c:f>
              <c:numCache>
                <c:formatCode>General</c:formatCode>
                <c:ptCount val="136"/>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numCache>
            </c:numRef>
          </c:cat>
          <c:val>
            <c:numRef>
              <c:f>'Hours by school'!$AN$11:$AN$146</c:f>
              <c:numCache>
                <c:formatCode>General</c:formatCode>
                <c:ptCount val="136"/>
                <c:pt idx="0">
                  <c:v>47.5</c:v>
                </c:pt>
                <c:pt idx="1">
                  <c:v>57.5</c:v>
                </c:pt>
                <c:pt idx="2">
                  <c:v>55.5</c:v>
                </c:pt>
                <c:pt idx="3">
                  <c:v>55</c:v>
                </c:pt>
                <c:pt idx="4">
                  <c:v>50</c:v>
                </c:pt>
                <c:pt idx="5">
                  <c:v>55.5</c:v>
                </c:pt>
                <c:pt idx="6">
                  <c:v>56</c:v>
                </c:pt>
                <c:pt idx="7">
                  <c:v>52</c:v>
                </c:pt>
                <c:pt idx="8">
                  <c:v>60</c:v>
                </c:pt>
                <c:pt idx="9">
                  <c:v>50</c:v>
                </c:pt>
                <c:pt idx="10">
                  <c:v>50</c:v>
                </c:pt>
                <c:pt idx="11">
                  <c:v>53</c:v>
                </c:pt>
                <c:pt idx="12">
                  <c:v>55</c:v>
                </c:pt>
                <c:pt idx="13">
                  <c:v>55</c:v>
                </c:pt>
                <c:pt idx="14">
                  <c:v>55</c:v>
                </c:pt>
                <c:pt idx="15">
                  <c:v>50</c:v>
                </c:pt>
                <c:pt idx="16">
                  <c:v>53</c:v>
                </c:pt>
                <c:pt idx="17">
                  <c:v>51</c:v>
                </c:pt>
                <c:pt idx="18">
                  <c:v>55</c:v>
                </c:pt>
                <c:pt idx="19">
                  <c:v>48</c:v>
                </c:pt>
                <c:pt idx="20">
                  <c:v>58</c:v>
                </c:pt>
                <c:pt idx="21">
                  <c:v>57.5</c:v>
                </c:pt>
                <c:pt idx="22">
                  <c:v>60</c:v>
                </c:pt>
                <c:pt idx="23">
                  <c:v>55</c:v>
                </c:pt>
                <c:pt idx="24">
                  <c:v>55</c:v>
                </c:pt>
                <c:pt idx="25">
                  <c:v>53</c:v>
                </c:pt>
                <c:pt idx="26">
                  <c:v>50</c:v>
                </c:pt>
                <c:pt idx="27">
                  <c:v>52</c:v>
                </c:pt>
                <c:pt idx="28">
                  <c:v>55</c:v>
                </c:pt>
                <c:pt idx="29">
                  <c:v>55</c:v>
                </c:pt>
                <c:pt idx="30">
                  <c:v>50</c:v>
                </c:pt>
                <c:pt idx="31">
                  <c:v>60</c:v>
                </c:pt>
                <c:pt idx="32">
                  <c:v>53.5</c:v>
                </c:pt>
                <c:pt idx="33">
                  <c:v>50</c:v>
                </c:pt>
                <c:pt idx="34">
                  <c:v>56.5</c:v>
                </c:pt>
                <c:pt idx="35">
                  <c:v>53.5</c:v>
                </c:pt>
                <c:pt idx="36">
                  <c:v>57</c:v>
                </c:pt>
                <c:pt idx="37">
                  <c:v>65</c:v>
                </c:pt>
                <c:pt idx="38">
                  <c:v>55</c:v>
                </c:pt>
                <c:pt idx="39">
                  <c:v>50</c:v>
                </c:pt>
                <c:pt idx="40">
                  <c:v>60</c:v>
                </c:pt>
                <c:pt idx="41">
                  <c:v>57</c:v>
                </c:pt>
                <c:pt idx="42">
                  <c:v>56</c:v>
                </c:pt>
                <c:pt idx="43">
                  <c:v>50</c:v>
                </c:pt>
                <c:pt idx="44">
                  <c:v>57.5</c:v>
                </c:pt>
                <c:pt idx="45">
                  <c:v>57</c:v>
                </c:pt>
                <c:pt idx="46">
                  <c:v>60</c:v>
                </c:pt>
                <c:pt idx="47">
                  <c:v>55</c:v>
                </c:pt>
                <c:pt idx="48">
                  <c:v>60</c:v>
                </c:pt>
                <c:pt idx="49">
                  <c:v>61</c:v>
                </c:pt>
                <c:pt idx="50">
                  <c:v>54</c:v>
                </c:pt>
                <c:pt idx="51">
                  <c:v>62</c:v>
                </c:pt>
                <c:pt idx="52">
                  <c:v>60</c:v>
                </c:pt>
                <c:pt idx="53">
                  <c:v>58</c:v>
                </c:pt>
                <c:pt idx="54">
                  <c:v>60</c:v>
                </c:pt>
                <c:pt idx="55">
                  <c:v>58.5</c:v>
                </c:pt>
                <c:pt idx="56">
                  <c:v>50</c:v>
                </c:pt>
                <c:pt idx="57">
                  <c:v>64</c:v>
                </c:pt>
                <c:pt idx="58">
                  <c:v>70</c:v>
                </c:pt>
                <c:pt idx="59">
                  <c:v>60</c:v>
                </c:pt>
                <c:pt idx="60">
                  <c:v>65</c:v>
                </c:pt>
                <c:pt idx="61">
                  <c:v>60</c:v>
                </c:pt>
                <c:pt idx="62">
                  <c:v>60</c:v>
                </c:pt>
                <c:pt idx="63">
                  <c:v>63</c:v>
                </c:pt>
                <c:pt idx="64">
                  <c:v>55</c:v>
                </c:pt>
                <c:pt idx="65">
                  <c:v>60</c:v>
                </c:pt>
                <c:pt idx="66">
                  <c:v>60</c:v>
                </c:pt>
                <c:pt idx="67">
                  <c:v>55</c:v>
                </c:pt>
                <c:pt idx="68">
                  <c:v>79</c:v>
                </c:pt>
                <c:pt idx="69">
                  <c:v>60</c:v>
                </c:pt>
                <c:pt idx="70">
                  <c:v>60</c:v>
                </c:pt>
                <c:pt idx="71">
                  <c:v>60</c:v>
                </c:pt>
                <c:pt idx="72">
                  <c:v>55</c:v>
                </c:pt>
                <c:pt idx="73">
                  <c:v>59.5</c:v>
                </c:pt>
                <c:pt idx="74">
                  <c:v>60</c:v>
                </c:pt>
                <c:pt idx="75">
                  <c:v>60.5</c:v>
                </c:pt>
                <c:pt idx="76">
                  <c:v>56</c:v>
                </c:pt>
                <c:pt idx="77">
                  <c:v>65</c:v>
                </c:pt>
                <c:pt idx="78">
                  <c:v>60</c:v>
                </c:pt>
                <c:pt idx="79">
                  <c:v>60</c:v>
                </c:pt>
                <c:pt idx="80">
                  <c:v>62</c:v>
                </c:pt>
                <c:pt idx="81">
                  <c:v>58</c:v>
                </c:pt>
                <c:pt idx="82">
                  <c:v>55</c:v>
                </c:pt>
                <c:pt idx="83">
                  <c:v>60</c:v>
                </c:pt>
                <c:pt idx="84">
                  <c:v>55</c:v>
                </c:pt>
                <c:pt idx="85">
                  <c:v>60</c:v>
                </c:pt>
                <c:pt idx="86">
                  <c:v>63</c:v>
                </c:pt>
                <c:pt idx="87">
                  <c:v>63.5</c:v>
                </c:pt>
                <c:pt idx="88">
                  <c:v>60</c:v>
                </c:pt>
                <c:pt idx="89">
                  <c:v>60</c:v>
                </c:pt>
                <c:pt idx="90">
                  <c:v>72.5</c:v>
                </c:pt>
                <c:pt idx="91">
                  <c:v>64</c:v>
                </c:pt>
                <c:pt idx="92">
                  <c:v>60</c:v>
                </c:pt>
                <c:pt idx="93">
                  <c:v>60</c:v>
                </c:pt>
                <c:pt idx="94">
                  <c:v>66</c:v>
                </c:pt>
                <c:pt idx="95">
                  <c:v>60</c:v>
                </c:pt>
                <c:pt idx="96">
                  <c:v>60</c:v>
                </c:pt>
                <c:pt idx="97">
                  <c:v>56.5</c:v>
                </c:pt>
                <c:pt idx="98">
                  <c:v>60</c:v>
                </c:pt>
                <c:pt idx="99">
                  <c:v>60</c:v>
                </c:pt>
                <c:pt idx="100">
                  <c:v>60</c:v>
                </c:pt>
                <c:pt idx="101">
                  <c:v>60</c:v>
                </c:pt>
                <c:pt idx="102">
                  <c:v>70</c:v>
                </c:pt>
                <c:pt idx="103">
                  <c:v>60</c:v>
                </c:pt>
                <c:pt idx="104">
                  <c:v>65</c:v>
                </c:pt>
                <c:pt idx="105">
                  <c:v>60</c:v>
                </c:pt>
                <c:pt idx="106">
                  <c:v>56</c:v>
                </c:pt>
                <c:pt idx="107">
                  <c:v>60</c:v>
                </c:pt>
                <c:pt idx="108">
                  <c:v>63</c:v>
                </c:pt>
                <c:pt idx="109">
                  <c:v>60</c:v>
                </c:pt>
                <c:pt idx="110">
                  <c:v>60</c:v>
                </c:pt>
                <c:pt idx="111">
                  <c:v>60</c:v>
                </c:pt>
                <c:pt idx="112">
                  <c:v>60</c:v>
                </c:pt>
                <c:pt idx="113">
                  <c:v>67.5</c:v>
                </c:pt>
                <c:pt idx="114">
                  <c:v>60</c:v>
                </c:pt>
                <c:pt idx="115">
                  <c:v>62</c:v>
                </c:pt>
                <c:pt idx="116">
                  <c:v>55</c:v>
                </c:pt>
                <c:pt idx="117">
                  <c:v>65</c:v>
                </c:pt>
                <c:pt idx="118">
                  <c:v>55</c:v>
                </c:pt>
                <c:pt idx="119">
                  <c:v>55</c:v>
                </c:pt>
                <c:pt idx="120">
                  <c:v>60</c:v>
                </c:pt>
                <c:pt idx="121">
                  <c:v>60</c:v>
                </c:pt>
                <c:pt idx="122">
                  <c:v>60</c:v>
                </c:pt>
                <c:pt idx="123">
                  <c:v>60</c:v>
                </c:pt>
                <c:pt idx="124">
                  <c:v>60</c:v>
                </c:pt>
                <c:pt idx="125">
                  <c:v>60</c:v>
                </c:pt>
                <c:pt idx="126">
                  <c:v>60</c:v>
                </c:pt>
                <c:pt idx="127">
                  <c:v>65</c:v>
                </c:pt>
                <c:pt idx="128">
                  <c:v>60</c:v>
                </c:pt>
                <c:pt idx="129">
                  <c:v>64</c:v>
                </c:pt>
                <c:pt idx="130">
                  <c:v>65</c:v>
                </c:pt>
                <c:pt idx="131">
                  <c:v>63</c:v>
                </c:pt>
                <c:pt idx="132">
                  <c:v>70</c:v>
                </c:pt>
                <c:pt idx="133">
                  <c:v>72</c:v>
                </c:pt>
                <c:pt idx="134">
                  <c:v>73</c:v>
                </c:pt>
                <c:pt idx="135">
                  <c:v>70</c:v>
                </c:pt>
              </c:numCache>
            </c:numRef>
          </c:val>
          <c:smooth val="0"/>
          <c:extLst>
            <c:ext xmlns:c16="http://schemas.microsoft.com/office/drawing/2014/chart" uri="{C3380CC4-5D6E-409C-BE32-E72D297353CC}">
              <c16:uniqueId val="{00000001-C6F3-4EF0-994B-78E601DACB45}"/>
            </c:ext>
          </c:extLst>
        </c:ser>
        <c:ser>
          <c:idx val="2"/>
          <c:order val="2"/>
          <c:tx>
            <c:strRef>
              <c:f>'Hours by school'!$AL$10</c:f>
              <c:strCache>
                <c:ptCount val="1"/>
                <c:pt idx="0">
                  <c:v>20th</c:v>
                </c:pt>
              </c:strCache>
            </c:strRef>
          </c:tx>
          <c:spPr>
            <a:ln w="28575" cap="rnd">
              <a:noFill/>
              <a:round/>
            </a:ln>
            <a:effectLst/>
          </c:spPr>
          <c:marker>
            <c:symbol val="circle"/>
            <c:size val="3"/>
            <c:spPr>
              <a:solidFill>
                <a:srgbClr val="C00000"/>
              </a:solidFill>
              <a:ln w="9525">
                <a:noFill/>
              </a:ln>
              <a:effectLst/>
            </c:spPr>
          </c:marker>
          <c:cat>
            <c:numRef>
              <c:f>'Hours by school'!$AJ$11:$AJ$146</c:f>
              <c:numCache>
                <c:formatCode>General</c:formatCode>
                <c:ptCount val="136"/>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numCache>
            </c:numRef>
          </c:cat>
          <c:val>
            <c:numRef>
              <c:f>'Hours by school'!$AL$11:$AL$146</c:f>
              <c:numCache>
                <c:formatCode>General</c:formatCode>
                <c:ptCount val="136"/>
                <c:pt idx="0">
                  <c:v>24</c:v>
                </c:pt>
                <c:pt idx="1">
                  <c:v>40</c:v>
                </c:pt>
                <c:pt idx="2">
                  <c:v>35.5</c:v>
                </c:pt>
                <c:pt idx="3">
                  <c:v>26</c:v>
                </c:pt>
                <c:pt idx="4">
                  <c:v>28</c:v>
                </c:pt>
                <c:pt idx="5">
                  <c:v>35</c:v>
                </c:pt>
                <c:pt idx="6">
                  <c:v>40</c:v>
                </c:pt>
                <c:pt idx="7">
                  <c:v>32</c:v>
                </c:pt>
                <c:pt idx="8">
                  <c:v>35</c:v>
                </c:pt>
                <c:pt idx="9">
                  <c:v>31</c:v>
                </c:pt>
                <c:pt idx="10">
                  <c:v>20</c:v>
                </c:pt>
                <c:pt idx="11">
                  <c:v>35</c:v>
                </c:pt>
                <c:pt idx="12">
                  <c:v>39</c:v>
                </c:pt>
                <c:pt idx="13">
                  <c:v>33</c:v>
                </c:pt>
                <c:pt idx="14">
                  <c:v>38</c:v>
                </c:pt>
                <c:pt idx="15">
                  <c:v>36</c:v>
                </c:pt>
                <c:pt idx="16">
                  <c:v>25</c:v>
                </c:pt>
                <c:pt idx="17">
                  <c:v>39</c:v>
                </c:pt>
                <c:pt idx="18">
                  <c:v>30</c:v>
                </c:pt>
                <c:pt idx="19">
                  <c:v>38</c:v>
                </c:pt>
                <c:pt idx="20">
                  <c:v>38</c:v>
                </c:pt>
                <c:pt idx="21">
                  <c:v>41.5</c:v>
                </c:pt>
                <c:pt idx="22">
                  <c:v>37</c:v>
                </c:pt>
                <c:pt idx="23">
                  <c:v>40</c:v>
                </c:pt>
                <c:pt idx="24">
                  <c:v>38</c:v>
                </c:pt>
                <c:pt idx="25">
                  <c:v>38</c:v>
                </c:pt>
                <c:pt idx="26">
                  <c:v>35</c:v>
                </c:pt>
                <c:pt idx="27">
                  <c:v>30</c:v>
                </c:pt>
                <c:pt idx="28">
                  <c:v>35</c:v>
                </c:pt>
                <c:pt idx="29">
                  <c:v>40</c:v>
                </c:pt>
                <c:pt idx="30">
                  <c:v>40</c:v>
                </c:pt>
                <c:pt idx="31">
                  <c:v>30</c:v>
                </c:pt>
                <c:pt idx="32">
                  <c:v>36.5</c:v>
                </c:pt>
                <c:pt idx="33">
                  <c:v>40</c:v>
                </c:pt>
                <c:pt idx="34">
                  <c:v>43.5</c:v>
                </c:pt>
                <c:pt idx="35">
                  <c:v>32.5</c:v>
                </c:pt>
                <c:pt idx="36">
                  <c:v>35</c:v>
                </c:pt>
                <c:pt idx="37">
                  <c:v>35</c:v>
                </c:pt>
                <c:pt idx="38">
                  <c:v>40</c:v>
                </c:pt>
                <c:pt idx="39">
                  <c:v>40</c:v>
                </c:pt>
                <c:pt idx="40">
                  <c:v>36.5</c:v>
                </c:pt>
                <c:pt idx="41">
                  <c:v>36</c:v>
                </c:pt>
                <c:pt idx="42">
                  <c:v>38</c:v>
                </c:pt>
                <c:pt idx="43">
                  <c:v>40</c:v>
                </c:pt>
                <c:pt idx="44">
                  <c:v>38</c:v>
                </c:pt>
                <c:pt idx="45">
                  <c:v>42</c:v>
                </c:pt>
                <c:pt idx="46">
                  <c:v>35</c:v>
                </c:pt>
                <c:pt idx="47">
                  <c:v>34</c:v>
                </c:pt>
                <c:pt idx="48">
                  <c:v>32</c:v>
                </c:pt>
                <c:pt idx="49">
                  <c:v>32.5</c:v>
                </c:pt>
                <c:pt idx="50">
                  <c:v>25</c:v>
                </c:pt>
                <c:pt idx="51">
                  <c:v>42.5</c:v>
                </c:pt>
                <c:pt idx="52">
                  <c:v>35</c:v>
                </c:pt>
                <c:pt idx="53">
                  <c:v>40</c:v>
                </c:pt>
                <c:pt idx="54">
                  <c:v>40</c:v>
                </c:pt>
                <c:pt idx="55">
                  <c:v>32</c:v>
                </c:pt>
                <c:pt idx="56">
                  <c:v>40</c:v>
                </c:pt>
                <c:pt idx="57">
                  <c:v>40</c:v>
                </c:pt>
                <c:pt idx="58">
                  <c:v>33.5</c:v>
                </c:pt>
                <c:pt idx="59">
                  <c:v>49</c:v>
                </c:pt>
                <c:pt idx="60">
                  <c:v>45</c:v>
                </c:pt>
                <c:pt idx="61">
                  <c:v>37</c:v>
                </c:pt>
                <c:pt idx="62">
                  <c:v>40</c:v>
                </c:pt>
                <c:pt idx="63">
                  <c:v>30</c:v>
                </c:pt>
                <c:pt idx="64">
                  <c:v>40</c:v>
                </c:pt>
                <c:pt idx="65">
                  <c:v>42</c:v>
                </c:pt>
                <c:pt idx="66">
                  <c:v>35.5</c:v>
                </c:pt>
                <c:pt idx="67">
                  <c:v>45</c:v>
                </c:pt>
                <c:pt idx="68">
                  <c:v>34</c:v>
                </c:pt>
                <c:pt idx="69">
                  <c:v>40</c:v>
                </c:pt>
                <c:pt idx="70">
                  <c:v>40</c:v>
                </c:pt>
                <c:pt idx="71">
                  <c:v>34</c:v>
                </c:pt>
                <c:pt idx="72">
                  <c:v>39</c:v>
                </c:pt>
                <c:pt idx="73">
                  <c:v>35.5</c:v>
                </c:pt>
                <c:pt idx="74">
                  <c:v>40</c:v>
                </c:pt>
                <c:pt idx="75">
                  <c:v>38.5</c:v>
                </c:pt>
                <c:pt idx="76">
                  <c:v>45</c:v>
                </c:pt>
                <c:pt idx="77">
                  <c:v>45</c:v>
                </c:pt>
                <c:pt idx="78">
                  <c:v>44</c:v>
                </c:pt>
                <c:pt idx="79">
                  <c:v>45</c:v>
                </c:pt>
                <c:pt idx="80">
                  <c:v>39</c:v>
                </c:pt>
                <c:pt idx="81">
                  <c:v>42</c:v>
                </c:pt>
                <c:pt idx="82">
                  <c:v>41</c:v>
                </c:pt>
                <c:pt idx="83">
                  <c:v>30</c:v>
                </c:pt>
                <c:pt idx="84">
                  <c:v>40</c:v>
                </c:pt>
                <c:pt idx="85">
                  <c:v>42</c:v>
                </c:pt>
                <c:pt idx="86">
                  <c:v>35</c:v>
                </c:pt>
                <c:pt idx="87">
                  <c:v>42.5</c:v>
                </c:pt>
                <c:pt idx="88">
                  <c:v>40</c:v>
                </c:pt>
                <c:pt idx="89">
                  <c:v>35</c:v>
                </c:pt>
                <c:pt idx="90">
                  <c:v>40</c:v>
                </c:pt>
                <c:pt idx="91">
                  <c:v>40</c:v>
                </c:pt>
                <c:pt idx="92">
                  <c:v>25</c:v>
                </c:pt>
                <c:pt idx="93">
                  <c:v>45</c:v>
                </c:pt>
                <c:pt idx="94">
                  <c:v>35</c:v>
                </c:pt>
                <c:pt idx="95">
                  <c:v>40</c:v>
                </c:pt>
                <c:pt idx="96">
                  <c:v>42.5</c:v>
                </c:pt>
                <c:pt idx="97">
                  <c:v>42.5</c:v>
                </c:pt>
                <c:pt idx="98">
                  <c:v>45</c:v>
                </c:pt>
                <c:pt idx="99">
                  <c:v>35</c:v>
                </c:pt>
                <c:pt idx="100">
                  <c:v>42</c:v>
                </c:pt>
                <c:pt idx="101">
                  <c:v>40.5</c:v>
                </c:pt>
                <c:pt idx="102">
                  <c:v>45</c:v>
                </c:pt>
                <c:pt idx="103">
                  <c:v>42</c:v>
                </c:pt>
                <c:pt idx="104">
                  <c:v>30</c:v>
                </c:pt>
                <c:pt idx="105">
                  <c:v>40</c:v>
                </c:pt>
                <c:pt idx="106">
                  <c:v>40</c:v>
                </c:pt>
                <c:pt idx="107">
                  <c:v>45</c:v>
                </c:pt>
                <c:pt idx="108">
                  <c:v>45</c:v>
                </c:pt>
                <c:pt idx="109">
                  <c:v>50</c:v>
                </c:pt>
                <c:pt idx="110">
                  <c:v>40</c:v>
                </c:pt>
                <c:pt idx="111">
                  <c:v>50</c:v>
                </c:pt>
                <c:pt idx="112">
                  <c:v>42</c:v>
                </c:pt>
                <c:pt idx="113">
                  <c:v>37.5</c:v>
                </c:pt>
                <c:pt idx="114">
                  <c:v>40</c:v>
                </c:pt>
                <c:pt idx="115">
                  <c:v>40</c:v>
                </c:pt>
                <c:pt idx="116">
                  <c:v>45</c:v>
                </c:pt>
                <c:pt idx="117">
                  <c:v>45</c:v>
                </c:pt>
                <c:pt idx="118">
                  <c:v>39</c:v>
                </c:pt>
                <c:pt idx="119">
                  <c:v>34.5</c:v>
                </c:pt>
                <c:pt idx="120">
                  <c:v>30</c:v>
                </c:pt>
                <c:pt idx="121">
                  <c:v>35</c:v>
                </c:pt>
                <c:pt idx="122">
                  <c:v>42</c:v>
                </c:pt>
                <c:pt idx="123">
                  <c:v>42.5</c:v>
                </c:pt>
                <c:pt idx="124">
                  <c:v>36</c:v>
                </c:pt>
                <c:pt idx="125">
                  <c:v>44</c:v>
                </c:pt>
                <c:pt idx="126">
                  <c:v>50</c:v>
                </c:pt>
                <c:pt idx="127">
                  <c:v>47</c:v>
                </c:pt>
                <c:pt idx="128">
                  <c:v>43.5</c:v>
                </c:pt>
                <c:pt idx="129">
                  <c:v>46</c:v>
                </c:pt>
                <c:pt idx="130">
                  <c:v>50</c:v>
                </c:pt>
                <c:pt idx="131">
                  <c:v>42.5</c:v>
                </c:pt>
                <c:pt idx="132">
                  <c:v>52</c:v>
                </c:pt>
                <c:pt idx="133">
                  <c:v>40</c:v>
                </c:pt>
                <c:pt idx="134">
                  <c:v>50</c:v>
                </c:pt>
                <c:pt idx="135">
                  <c:v>47.5</c:v>
                </c:pt>
              </c:numCache>
            </c:numRef>
          </c:val>
          <c:smooth val="0"/>
          <c:extLst>
            <c:ext xmlns:c16="http://schemas.microsoft.com/office/drawing/2014/chart" uri="{C3380CC4-5D6E-409C-BE32-E72D297353CC}">
              <c16:uniqueId val="{00000002-C6F3-4EF0-994B-78E601DACB45}"/>
            </c:ext>
          </c:extLst>
        </c:ser>
        <c:dLbls>
          <c:showLegendKey val="0"/>
          <c:showVal val="0"/>
          <c:showCatName val="0"/>
          <c:showSerName val="0"/>
          <c:showPercent val="0"/>
          <c:showBubbleSize val="0"/>
        </c:dLbls>
        <c:smooth val="0"/>
        <c:axId val="598114904"/>
        <c:axId val="598115560"/>
      </c:lineChart>
      <c:catAx>
        <c:axId val="598114904"/>
        <c:scaling>
          <c:orientation val="minMax"/>
        </c:scaling>
        <c:delete val="0"/>
        <c:axPos val="b"/>
        <c:title>
          <c:tx>
            <c:rich>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sz="1200"/>
                  <a:t>Schools ordered by median full time hours -&gt;</a:t>
                </a:r>
              </a:p>
            </c:rich>
          </c:tx>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598115560"/>
        <c:crosses val="autoZero"/>
        <c:auto val="1"/>
        <c:lblAlgn val="ctr"/>
        <c:lblOffset val="100"/>
        <c:noMultiLvlLbl val="0"/>
      </c:catAx>
      <c:valAx>
        <c:axId val="5981155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sz="1200"/>
                  <a:t>Hours in week reported</a:t>
                </a:r>
              </a:p>
            </c:rich>
          </c:tx>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598114904"/>
        <c:crosses val="autoZero"/>
        <c:crossBetween val="between"/>
      </c:valAx>
      <c:spPr>
        <a:noFill/>
        <a:ln>
          <a:noFill/>
        </a:ln>
        <a:effectLst/>
      </c:spPr>
    </c:plotArea>
    <c:legend>
      <c:legendPos val="r"/>
      <c:layout>
        <c:manualLayout>
          <c:xMode val="edge"/>
          <c:yMode val="edge"/>
          <c:x val="0.88416729903846014"/>
          <c:y val="0.32337461586145955"/>
          <c:w val="0.10672367815168603"/>
          <c:h val="0.16959917698729871"/>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100">
          <a:solidFill>
            <a:sysClr val="windowText" lastClr="000000"/>
          </a:solidFill>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30894792938284"/>
          <c:y val="0.16460353006332926"/>
          <c:w val="0.83186070797907363"/>
          <c:h val="0.62714946182185938"/>
        </c:manualLayout>
      </c:layout>
      <c:lineChart>
        <c:grouping val="standard"/>
        <c:varyColors val="0"/>
        <c:ser>
          <c:idx val="4"/>
          <c:order val="0"/>
          <c:tx>
            <c:strRef>
              <c:f>'Unmanageable by school (2)'!$X$40</c:f>
              <c:strCache>
                <c:ptCount val="1"/>
                <c:pt idx="0">
                  <c:v>Actual</c:v>
                </c:pt>
              </c:strCache>
            </c:strRef>
          </c:tx>
          <c:spPr>
            <a:ln w="25400" cap="rnd">
              <a:noFill/>
              <a:round/>
            </a:ln>
            <a:effectLst/>
          </c:spPr>
          <c:marker>
            <c:symbol val="circle"/>
            <c:size val="3"/>
            <c:spPr>
              <a:solidFill>
                <a:schemeClr val="accent5"/>
              </a:solidFill>
              <a:ln w="9525">
                <a:noFill/>
              </a:ln>
              <a:effectLst/>
            </c:spPr>
          </c:marker>
          <c:cat>
            <c:numRef>
              <c:f>'Unmanageable by school (2)'!$V$41:$V$181</c:f>
              <c:numCache>
                <c:formatCode>General</c:formatCode>
                <c:ptCount val="14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numCache>
            </c:numRef>
          </c:cat>
          <c:val>
            <c:numRef>
              <c:f>'Unmanageable by school (2)'!$X$41:$X$181</c:f>
              <c:numCache>
                <c:formatCode>0%</c:formatCode>
                <c:ptCount val="141"/>
                <c:pt idx="0">
                  <c:v>0.17391300000000001</c:v>
                </c:pt>
                <c:pt idx="1">
                  <c:v>0.18181820000000001</c:v>
                </c:pt>
                <c:pt idx="2">
                  <c:v>0.18181820000000001</c:v>
                </c:pt>
                <c:pt idx="3">
                  <c:v>0.2105263</c:v>
                </c:pt>
                <c:pt idx="4">
                  <c:v>0.2105263</c:v>
                </c:pt>
                <c:pt idx="5">
                  <c:v>0.23076920000000001</c:v>
                </c:pt>
                <c:pt idx="6">
                  <c:v>0.25</c:v>
                </c:pt>
                <c:pt idx="7">
                  <c:v>0.25263160000000001</c:v>
                </c:pt>
                <c:pt idx="8">
                  <c:v>0.2631579</c:v>
                </c:pt>
                <c:pt idx="9">
                  <c:v>0.26470589999999999</c:v>
                </c:pt>
                <c:pt idx="10">
                  <c:v>0.26666669999999998</c:v>
                </c:pt>
                <c:pt idx="11">
                  <c:v>0.2758621</c:v>
                </c:pt>
                <c:pt idx="12">
                  <c:v>0.2758621</c:v>
                </c:pt>
                <c:pt idx="13">
                  <c:v>0.28767120000000002</c:v>
                </c:pt>
                <c:pt idx="14">
                  <c:v>0.3</c:v>
                </c:pt>
                <c:pt idx="15">
                  <c:v>0.3</c:v>
                </c:pt>
                <c:pt idx="16">
                  <c:v>0.32876709999999998</c:v>
                </c:pt>
                <c:pt idx="17">
                  <c:v>0.3333333</c:v>
                </c:pt>
                <c:pt idx="18">
                  <c:v>0.3333333</c:v>
                </c:pt>
                <c:pt idx="19">
                  <c:v>0.35</c:v>
                </c:pt>
                <c:pt idx="20">
                  <c:v>0.35</c:v>
                </c:pt>
                <c:pt idx="21">
                  <c:v>0.35714289999999999</c:v>
                </c:pt>
                <c:pt idx="22">
                  <c:v>0.36734689999999998</c:v>
                </c:pt>
                <c:pt idx="23">
                  <c:v>0.3684211</c:v>
                </c:pt>
                <c:pt idx="24">
                  <c:v>0.3684211</c:v>
                </c:pt>
                <c:pt idx="25">
                  <c:v>0.375</c:v>
                </c:pt>
                <c:pt idx="26">
                  <c:v>0.4</c:v>
                </c:pt>
                <c:pt idx="27">
                  <c:v>0.4</c:v>
                </c:pt>
                <c:pt idx="28">
                  <c:v>0.4</c:v>
                </c:pt>
                <c:pt idx="29">
                  <c:v>0.4</c:v>
                </c:pt>
                <c:pt idx="30">
                  <c:v>0.4</c:v>
                </c:pt>
                <c:pt idx="31">
                  <c:v>0.4166667</c:v>
                </c:pt>
                <c:pt idx="32">
                  <c:v>0.4166667</c:v>
                </c:pt>
                <c:pt idx="33">
                  <c:v>0.4166667</c:v>
                </c:pt>
                <c:pt idx="34">
                  <c:v>0.41916170000000003</c:v>
                </c:pt>
                <c:pt idx="35">
                  <c:v>0.4210526</c:v>
                </c:pt>
                <c:pt idx="36">
                  <c:v>0.4210526</c:v>
                </c:pt>
                <c:pt idx="37">
                  <c:v>0.42857139999999999</c:v>
                </c:pt>
                <c:pt idx="38">
                  <c:v>0.4375</c:v>
                </c:pt>
                <c:pt idx="39">
                  <c:v>0.44444440000000002</c:v>
                </c:pt>
                <c:pt idx="40">
                  <c:v>0.44615379999999999</c:v>
                </c:pt>
                <c:pt idx="41">
                  <c:v>0.45454549999999999</c:v>
                </c:pt>
                <c:pt idx="42">
                  <c:v>0.45454549999999999</c:v>
                </c:pt>
                <c:pt idx="43">
                  <c:v>0.45714290000000002</c:v>
                </c:pt>
                <c:pt idx="44">
                  <c:v>0.46153850000000002</c:v>
                </c:pt>
                <c:pt idx="45">
                  <c:v>0.46551720000000002</c:v>
                </c:pt>
                <c:pt idx="46">
                  <c:v>0.46666669999999999</c:v>
                </c:pt>
                <c:pt idx="47">
                  <c:v>0.47058820000000001</c:v>
                </c:pt>
                <c:pt idx="48">
                  <c:v>0.47058820000000001</c:v>
                </c:pt>
                <c:pt idx="49">
                  <c:v>0.47058820000000001</c:v>
                </c:pt>
                <c:pt idx="50">
                  <c:v>0.4736842</c:v>
                </c:pt>
                <c:pt idx="51">
                  <c:v>0.4736842</c:v>
                </c:pt>
                <c:pt idx="52">
                  <c:v>0.48</c:v>
                </c:pt>
                <c:pt idx="53">
                  <c:v>0.48571429999999999</c:v>
                </c:pt>
                <c:pt idx="54">
                  <c:v>0.48632219999999998</c:v>
                </c:pt>
                <c:pt idx="55">
                  <c:v>0.48648649999999999</c:v>
                </c:pt>
                <c:pt idx="56">
                  <c:v>0.5</c:v>
                </c:pt>
                <c:pt idx="57">
                  <c:v>0.5</c:v>
                </c:pt>
                <c:pt idx="58">
                  <c:v>0.5</c:v>
                </c:pt>
                <c:pt idx="59">
                  <c:v>0.5</c:v>
                </c:pt>
                <c:pt idx="60">
                  <c:v>0.5</c:v>
                </c:pt>
                <c:pt idx="61">
                  <c:v>0.5</c:v>
                </c:pt>
                <c:pt idx="62">
                  <c:v>0.5</c:v>
                </c:pt>
                <c:pt idx="63">
                  <c:v>0.5</c:v>
                </c:pt>
                <c:pt idx="64">
                  <c:v>0.5</c:v>
                </c:pt>
                <c:pt idx="65">
                  <c:v>0.5</c:v>
                </c:pt>
                <c:pt idx="66">
                  <c:v>0.50909090000000001</c:v>
                </c:pt>
                <c:pt idx="67">
                  <c:v>0.5263158</c:v>
                </c:pt>
                <c:pt idx="68">
                  <c:v>0.52941179999999999</c:v>
                </c:pt>
                <c:pt idx="69">
                  <c:v>0.52941179999999999</c:v>
                </c:pt>
                <c:pt idx="70">
                  <c:v>0.53333330000000001</c:v>
                </c:pt>
                <c:pt idx="71">
                  <c:v>0.53333330000000001</c:v>
                </c:pt>
                <c:pt idx="72">
                  <c:v>0.53846150000000004</c:v>
                </c:pt>
                <c:pt idx="73">
                  <c:v>0.54098360000000001</c:v>
                </c:pt>
                <c:pt idx="74">
                  <c:v>0.54545449999999995</c:v>
                </c:pt>
                <c:pt idx="75">
                  <c:v>0.55000000000000004</c:v>
                </c:pt>
                <c:pt idx="76">
                  <c:v>0.55172410000000005</c:v>
                </c:pt>
                <c:pt idx="77">
                  <c:v>0.55357140000000005</c:v>
                </c:pt>
                <c:pt idx="78">
                  <c:v>0.55555560000000004</c:v>
                </c:pt>
                <c:pt idx="79">
                  <c:v>0.55555560000000004</c:v>
                </c:pt>
                <c:pt idx="80">
                  <c:v>0.55555560000000004</c:v>
                </c:pt>
                <c:pt idx="81">
                  <c:v>0.56557380000000002</c:v>
                </c:pt>
                <c:pt idx="82">
                  <c:v>0.56756759999999995</c:v>
                </c:pt>
                <c:pt idx="83">
                  <c:v>0.57142859999999995</c:v>
                </c:pt>
                <c:pt idx="84">
                  <c:v>0.57281550000000003</c:v>
                </c:pt>
                <c:pt idx="85">
                  <c:v>0.57575759999999998</c:v>
                </c:pt>
                <c:pt idx="86">
                  <c:v>0.5789474</c:v>
                </c:pt>
                <c:pt idx="87">
                  <c:v>0.58823530000000002</c:v>
                </c:pt>
                <c:pt idx="88">
                  <c:v>0.58823530000000002</c:v>
                </c:pt>
                <c:pt idx="89">
                  <c:v>0.58823530000000002</c:v>
                </c:pt>
                <c:pt idx="90">
                  <c:v>0.61111110000000002</c:v>
                </c:pt>
                <c:pt idx="91">
                  <c:v>0.6181818</c:v>
                </c:pt>
                <c:pt idx="92">
                  <c:v>0.625</c:v>
                </c:pt>
                <c:pt idx="93">
                  <c:v>0.625</c:v>
                </c:pt>
                <c:pt idx="94">
                  <c:v>0.63157890000000005</c:v>
                </c:pt>
                <c:pt idx="95">
                  <c:v>0.63157890000000005</c:v>
                </c:pt>
                <c:pt idx="96">
                  <c:v>0.63636360000000003</c:v>
                </c:pt>
                <c:pt idx="97">
                  <c:v>0.63963959999999997</c:v>
                </c:pt>
                <c:pt idx="98">
                  <c:v>0.64285709999999996</c:v>
                </c:pt>
                <c:pt idx="99">
                  <c:v>0.64285709999999996</c:v>
                </c:pt>
                <c:pt idx="100">
                  <c:v>0.64285709999999996</c:v>
                </c:pt>
                <c:pt idx="101">
                  <c:v>0.64356440000000004</c:v>
                </c:pt>
                <c:pt idx="102">
                  <c:v>0.64705880000000005</c:v>
                </c:pt>
                <c:pt idx="103">
                  <c:v>0.64705880000000005</c:v>
                </c:pt>
                <c:pt idx="104">
                  <c:v>0.64864860000000002</c:v>
                </c:pt>
                <c:pt idx="105">
                  <c:v>0.65217389999999997</c:v>
                </c:pt>
                <c:pt idx="106">
                  <c:v>0.66666669999999995</c:v>
                </c:pt>
                <c:pt idx="107">
                  <c:v>0.67241379999999995</c:v>
                </c:pt>
                <c:pt idx="108">
                  <c:v>0.6734694</c:v>
                </c:pt>
                <c:pt idx="109">
                  <c:v>0.67567569999999999</c:v>
                </c:pt>
                <c:pt idx="110">
                  <c:v>0.67857140000000005</c:v>
                </c:pt>
                <c:pt idx="111">
                  <c:v>0.68421050000000005</c:v>
                </c:pt>
                <c:pt idx="112">
                  <c:v>0.68421050000000005</c:v>
                </c:pt>
                <c:pt idx="113">
                  <c:v>0.6875</c:v>
                </c:pt>
                <c:pt idx="114">
                  <c:v>0.68965520000000002</c:v>
                </c:pt>
                <c:pt idx="115">
                  <c:v>0.69230769999999997</c:v>
                </c:pt>
                <c:pt idx="116">
                  <c:v>0.7</c:v>
                </c:pt>
                <c:pt idx="117">
                  <c:v>0.70186340000000003</c:v>
                </c:pt>
                <c:pt idx="118">
                  <c:v>0.71428570000000002</c:v>
                </c:pt>
                <c:pt idx="119">
                  <c:v>0.71428570000000002</c:v>
                </c:pt>
                <c:pt idx="120">
                  <c:v>0.72222220000000004</c:v>
                </c:pt>
                <c:pt idx="121">
                  <c:v>0.7241379</c:v>
                </c:pt>
                <c:pt idx="122">
                  <c:v>0.72727269999999999</c:v>
                </c:pt>
                <c:pt idx="123">
                  <c:v>0.72727269999999999</c:v>
                </c:pt>
                <c:pt idx="124">
                  <c:v>0.73333329999999997</c:v>
                </c:pt>
                <c:pt idx="125">
                  <c:v>0.73913039999999997</c:v>
                </c:pt>
                <c:pt idx="126">
                  <c:v>0.75</c:v>
                </c:pt>
                <c:pt idx="127">
                  <c:v>0.75675680000000001</c:v>
                </c:pt>
                <c:pt idx="128">
                  <c:v>0.76470590000000005</c:v>
                </c:pt>
                <c:pt idx="129">
                  <c:v>0.76923079999999999</c:v>
                </c:pt>
                <c:pt idx="130">
                  <c:v>0.77419360000000004</c:v>
                </c:pt>
                <c:pt idx="131">
                  <c:v>0.78571429999999998</c:v>
                </c:pt>
                <c:pt idx="132">
                  <c:v>0.78571429999999998</c:v>
                </c:pt>
                <c:pt idx="133">
                  <c:v>0.8</c:v>
                </c:pt>
                <c:pt idx="134">
                  <c:v>0.8</c:v>
                </c:pt>
                <c:pt idx="135">
                  <c:v>0.8</c:v>
                </c:pt>
                <c:pt idx="136">
                  <c:v>0.8</c:v>
                </c:pt>
                <c:pt idx="137">
                  <c:v>0.8</c:v>
                </c:pt>
                <c:pt idx="138">
                  <c:v>0.80952380000000002</c:v>
                </c:pt>
                <c:pt idx="139">
                  <c:v>0.82233500000000004</c:v>
                </c:pt>
                <c:pt idx="140">
                  <c:v>0.8246445</c:v>
                </c:pt>
              </c:numCache>
            </c:numRef>
          </c:val>
          <c:smooth val="0"/>
          <c:extLst>
            <c:ext xmlns:c16="http://schemas.microsoft.com/office/drawing/2014/chart" uri="{C3380CC4-5D6E-409C-BE32-E72D297353CC}">
              <c16:uniqueId val="{00000000-DA61-4E66-BCF2-1E60F9551841}"/>
            </c:ext>
          </c:extLst>
        </c:ser>
        <c:ser>
          <c:idx val="0"/>
          <c:order val="1"/>
          <c:tx>
            <c:strRef>
              <c:f>'Unmanageable by school (2)'!$Z$39</c:f>
              <c:strCache>
                <c:ptCount val="1"/>
                <c:pt idx="0">
                  <c:v>Random draw assuming same probability in all schools</c:v>
                </c:pt>
              </c:strCache>
            </c:strRef>
          </c:tx>
          <c:spPr>
            <a:ln w="25400" cap="rnd">
              <a:noFill/>
              <a:round/>
            </a:ln>
            <a:effectLst/>
          </c:spPr>
          <c:marker>
            <c:symbol val="circle"/>
            <c:size val="3"/>
            <c:spPr>
              <a:solidFill>
                <a:srgbClr val="FF0000"/>
              </a:solidFill>
              <a:ln w="9525">
                <a:noFill/>
              </a:ln>
              <a:effectLst/>
            </c:spPr>
          </c:marker>
          <c:cat>
            <c:numRef>
              <c:f>'Unmanageable by school (2)'!$V$41:$V$181</c:f>
              <c:numCache>
                <c:formatCode>General</c:formatCode>
                <c:ptCount val="14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numCache>
            </c:numRef>
          </c:cat>
          <c:val>
            <c:numRef>
              <c:f>'Unmanageable by school (2)'!$Z$41:$Z$181</c:f>
              <c:numCache>
                <c:formatCode>0%</c:formatCode>
                <c:ptCount val="141"/>
                <c:pt idx="0">
                  <c:v>0.14285714285714285</c:v>
                </c:pt>
                <c:pt idx="1">
                  <c:v>0.2</c:v>
                </c:pt>
                <c:pt idx="2">
                  <c:v>0.25</c:v>
                </c:pt>
                <c:pt idx="3">
                  <c:v>0.25</c:v>
                </c:pt>
                <c:pt idx="4">
                  <c:v>0.2857142857142857</c:v>
                </c:pt>
                <c:pt idx="5">
                  <c:v>0.3</c:v>
                </c:pt>
                <c:pt idx="6">
                  <c:v>0.3</c:v>
                </c:pt>
                <c:pt idx="7">
                  <c:v>0.33333333333333331</c:v>
                </c:pt>
                <c:pt idx="8">
                  <c:v>0.33333333333333331</c:v>
                </c:pt>
                <c:pt idx="9">
                  <c:v>0.33333333333333331</c:v>
                </c:pt>
                <c:pt idx="10">
                  <c:v>0.33333333333333331</c:v>
                </c:pt>
                <c:pt idx="11">
                  <c:v>0.35294117647058826</c:v>
                </c:pt>
                <c:pt idx="12">
                  <c:v>0.35294117647058826</c:v>
                </c:pt>
                <c:pt idx="13">
                  <c:v>0.35294117647058826</c:v>
                </c:pt>
                <c:pt idx="14">
                  <c:v>0.36363636363636365</c:v>
                </c:pt>
                <c:pt idx="15">
                  <c:v>0.36363636363636365</c:v>
                </c:pt>
                <c:pt idx="16">
                  <c:v>0.36842105263157893</c:v>
                </c:pt>
                <c:pt idx="17">
                  <c:v>0.36842105263157893</c:v>
                </c:pt>
                <c:pt idx="18">
                  <c:v>0.38095238095238093</c:v>
                </c:pt>
                <c:pt idx="19">
                  <c:v>0.38461538461538464</c:v>
                </c:pt>
                <c:pt idx="20">
                  <c:v>0.3888888888888889</c:v>
                </c:pt>
                <c:pt idx="21">
                  <c:v>0.3888888888888889</c:v>
                </c:pt>
                <c:pt idx="22">
                  <c:v>0.39130434782608697</c:v>
                </c:pt>
                <c:pt idx="23">
                  <c:v>0.4</c:v>
                </c:pt>
                <c:pt idx="24">
                  <c:v>0.4</c:v>
                </c:pt>
                <c:pt idx="25">
                  <c:v>0.4</c:v>
                </c:pt>
                <c:pt idx="26">
                  <c:v>0.4</c:v>
                </c:pt>
                <c:pt idx="27">
                  <c:v>0.4</c:v>
                </c:pt>
                <c:pt idx="28">
                  <c:v>0.41176470588235292</c:v>
                </c:pt>
                <c:pt idx="29">
                  <c:v>0.41176470588235292</c:v>
                </c:pt>
                <c:pt idx="30">
                  <c:v>0.41176470588235292</c:v>
                </c:pt>
                <c:pt idx="31">
                  <c:v>0.42105263157894735</c:v>
                </c:pt>
                <c:pt idx="32">
                  <c:v>0.42105263157894735</c:v>
                </c:pt>
                <c:pt idx="33">
                  <c:v>0.42105263157894735</c:v>
                </c:pt>
                <c:pt idx="34">
                  <c:v>0.42105263157894735</c:v>
                </c:pt>
                <c:pt idx="35">
                  <c:v>0.42105263157894735</c:v>
                </c:pt>
                <c:pt idx="36">
                  <c:v>0.42857142857142855</c:v>
                </c:pt>
                <c:pt idx="37">
                  <c:v>0.42857142857142855</c:v>
                </c:pt>
                <c:pt idx="38">
                  <c:v>0.4375</c:v>
                </c:pt>
                <c:pt idx="39">
                  <c:v>0.4375</c:v>
                </c:pt>
                <c:pt idx="40">
                  <c:v>0.44444444444444442</c:v>
                </c:pt>
                <c:pt idx="41">
                  <c:v>0.44444444444444442</c:v>
                </c:pt>
                <c:pt idx="42">
                  <c:v>0.45</c:v>
                </c:pt>
                <c:pt idx="43">
                  <c:v>0.45</c:v>
                </c:pt>
                <c:pt idx="44">
                  <c:v>0.45454545454545453</c:v>
                </c:pt>
                <c:pt idx="45">
                  <c:v>0.45454545454545453</c:v>
                </c:pt>
                <c:pt idx="46">
                  <c:v>0.46153846153846156</c:v>
                </c:pt>
                <c:pt idx="47">
                  <c:v>0.46666666666666667</c:v>
                </c:pt>
                <c:pt idx="48">
                  <c:v>0.46666666666666667</c:v>
                </c:pt>
                <c:pt idx="49">
                  <c:v>0.46666666666666667</c:v>
                </c:pt>
                <c:pt idx="50">
                  <c:v>0.46666666666666667</c:v>
                </c:pt>
                <c:pt idx="51">
                  <c:v>0.47058823529411764</c:v>
                </c:pt>
                <c:pt idx="52">
                  <c:v>0.47058823529411764</c:v>
                </c:pt>
                <c:pt idx="53">
                  <c:v>0.47058823529411764</c:v>
                </c:pt>
                <c:pt idx="54">
                  <c:v>0.47058823529411764</c:v>
                </c:pt>
                <c:pt idx="55">
                  <c:v>0.47058823529411764</c:v>
                </c:pt>
                <c:pt idx="56">
                  <c:v>0.47058823529411764</c:v>
                </c:pt>
                <c:pt idx="57">
                  <c:v>0.47058823529411764</c:v>
                </c:pt>
                <c:pt idx="58">
                  <c:v>0.47368421052631576</c:v>
                </c:pt>
                <c:pt idx="59">
                  <c:v>0.5</c:v>
                </c:pt>
                <c:pt idx="60">
                  <c:v>0.5</c:v>
                </c:pt>
                <c:pt idx="61">
                  <c:v>0.5</c:v>
                </c:pt>
                <c:pt idx="62">
                  <c:v>0.5</c:v>
                </c:pt>
                <c:pt idx="63">
                  <c:v>0.5</c:v>
                </c:pt>
                <c:pt idx="64">
                  <c:v>0.5</c:v>
                </c:pt>
                <c:pt idx="65">
                  <c:v>0.5</c:v>
                </c:pt>
                <c:pt idx="66">
                  <c:v>0.5</c:v>
                </c:pt>
                <c:pt idx="67">
                  <c:v>0.5</c:v>
                </c:pt>
                <c:pt idx="68">
                  <c:v>0.5</c:v>
                </c:pt>
                <c:pt idx="69">
                  <c:v>0.5</c:v>
                </c:pt>
                <c:pt idx="70">
                  <c:v>0.5</c:v>
                </c:pt>
                <c:pt idx="71">
                  <c:v>0.5</c:v>
                </c:pt>
                <c:pt idx="72">
                  <c:v>0.5</c:v>
                </c:pt>
                <c:pt idx="73">
                  <c:v>0.5</c:v>
                </c:pt>
                <c:pt idx="74">
                  <c:v>0.5</c:v>
                </c:pt>
                <c:pt idx="75">
                  <c:v>0.52631578947368418</c:v>
                </c:pt>
                <c:pt idx="76">
                  <c:v>0.52631578947368418</c:v>
                </c:pt>
                <c:pt idx="77">
                  <c:v>0.52631578947368418</c:v>
                </c:pt>
                <c:pt idx="78">
                  <c:v>0.52631578947368418</c:v>
                </c:pt>
                <c:pt idx="79">
                  <c:v>0.52941176470588236</c:v>
                </c:pt>
                <c:pt idx="80">
                  <c:v>0.52941176470588236</c:v>
                </c:pt>
                <c:pt idx="81">
                  <c:v>0.52941176470588236</c:v>
                </c:pt>
                <c:pt idx="82">
                  <c:v>0.53333333333333333</c:v>
                </c:pt>
                <c:pt idx="83">
                  <c:v>0.53846153846153844</c:v>
                </c:pt>
                <c:pt idx="84">
                  <c:v>0.53846153846153844</c:v>
                </c:pt>
                <c:pt idx="85">
                  <c:v>0.53846153846153844</c:v>
                </c:pt>
                <c:pt idx="86">
                  <c:v>0.53846153846153844</c:v>
                </c:pt>
                <c:pt idx="87">
                  <c:v>0.54545454545454541</c:v>
                </c:pt>
                <c:pt idx="88">
                  <c:v>0.54545454545454541</c:v>
                </c:pt>
                <c:pt idx="89">
                  <c:v>0.55000000000000004</c:v>
                </c:pt>
                <c:pt idx="90">
                  <c:v>0.55000000000000004</c:v>
                </c:pt>
                <c:pt idx="91">
                  <c:v>0.5714285714285714</c:v>
                </c:pt>
                <c:pt idx="92">
                  <c:v>0.5714285714285714</c:v>
                </c:pt>
                <c:pt idx="93">
                  <c:v>0.57894736842105265</c:v>
                </c:pt>
                <c:pt idx="94">
                  <c:v>0.57894736842105265</c:v>
                </c:pt>
                <c:pt idx="95">
                  <c:v>0.57894736842105265</c:v>
                </c:pt>
                <c:pt idx="96">
                  <c:v>0.57894736842105265</c:v>
                </c:pt>
                <c:pt idx="97">
                  <c:v>0.58333333333333337</c:v>
                </c:pt>
                <c:pt idx="98">
                  <c:v>0.58333333333333337</c:v>
                </c:pt>
                <c:pt idx="99">
                  <c:v>0.58333333333333337</c:v>
                </c:pt>
                <c:pt idx="100">
                  <c:v>0.58333333333333337</c:v>
                </c:pt>
                <c:pt idx="101">
                  <c:v>0.58333333333333337</c:v>
                </c:pt>
                <c:pt idx="102">
                  <c:v>0.6</c:v>
                </c:pt>
                <c:pt idx="103">
                  <c:v>0.6</c:v>
                </c:pt>
                <c:pt idx="104">
                  <c:v>0.6</c:v>
                </c:pt>
                <c:pt idx="105">
                  <c:v>0.6</c:v>
                </c:pt>
                <c:pt idx="106">
                  <c:v>0.6</c:v>
                </c:pt>
                <c:pt idx="107">
                  <c:v>0.6</c:v>
                </c:pt>
                <c:pt idx="108">
                  <c:v>0.61111111111111116</c:v>
                </c:pt>
                <c:pt idx="109">
                  <c:v>0.61111111111111116</c:v>
                </c:pt>
                <c:pt idx="110">
                  <c:v>0.61111111111111116</c:v>
                </c:pt>
                <c:pt idx="111">
                  <c:v>0.61111111111111116</c:v>
                </c:pt>
                <c:pt idx="112">
                  <c:v>0.61111111111111116</c:v>
                </c:pt>
                <c:pt idx="113">
                  <c:v>0.61111111111111116</c:v>
                </c:pt>
                <c:pt idx="114">
                  <c:v>0.625</c:v>
                </c:pt>
                <c:pt idx="115">
                  <c:v>0.63157894736842102</c:v>
                </c:pt>
                <c:pt idx="116">
                  <c:v>0.63157894736842102</c:v>
                </c:pt>
                <c:pt idx="117">
                  <c:v>0.63636363636363635</c:v>
                </c:pt>
                <c:pt idx="118">
                  <c:v>0.6428571428571429</c:v>
                </c:pt>
                <c:pt idx="119">
                  <c:v>0.6428571428571429</c:v>
                </c:pt>
                <c:pt idx="120">
                  <c:v>0.6470588235294118</c:v>
                </c:pt>
                <c:pt idx="121">
                  <c:v>0.6470588235294118</c:v>
                </c:pt>
                <c:pt idx="122">
                  <c:v>0.65</c:v>
                </c:pt>
                <c:pt idx="123">
                  <c:v>0.66666666666666663</c:v>
                </c:pt>
                <c:pt idx="124">
                  <c:v>0.66666666666666663</c:v>
                </c:pt>
                <c:pt idx="125">
                  <c:v>0.66666666666666663</c:v>
                </c:pt>
                <c:pt idx="126">
                  <c:v>0.68181818181818177</c:v>
                </c:pt>
                <c:pt idx="127">
                  <c:v>0.68421052631578949</c:v>
                </c:pt>
                <c:pt idx="128">
                  <c:v>0.68421052631578949</c:v>
                </c:pt>
                <c:pt idx="129">
                  <c:v>0.69230769230769229</c:v>
                </c:pt>
                <c:pt idx="130">
                  <c:v>0.7</c:v>
                </c:pt>
                <c:pt idx="131">
                  <c:v>0.7</c:v>
                </c:pt>
                <c:pt idx="132">
                  <c:v>0.72222222222222221</c:v>
                </c:pt>
                <c:pt idx="133">
                  <c:v>0.72222222222222221</c:v>
                </c:pt>
                <c:pt idx="134">
                  <c:v>0.72727272727272729</c:v>
                </c:pt>
                <c:pt idx="135">
                  <c:v>0.73684210526315785</c:v>
                </c:pt>
                <c:pt idx="136">
                  <c:v>0.73684210526315785</c:v>
                </c:pt>
                <c:pt idx="137">
                  <c:v>0.76470588235294112</c:v>
                </c:pt>
                <c:pt idx="138">
                  <c:v>0.7857142857142857</c:v>
                </c:pt>
                <c:pt idx="139">
                  <c:v>0.81818181818181823</c:v>
                </c:pt>
                <c:pt idx="140">
                  <c:v>0.84615384615384615</c:v>
                </c:pt>
              </c:numCache>
            </c:numRef>
          </c:val>
          <c:smooth val="0"/>
          <c:extLst>
            <c:ext xmlns:c16="http://schemas.microsoft.com/office/drawing/2014/chart" uri="{C3380CC4-5D6E-409C-BE32-E72D297353CC}">
              <c16:uniqueId val="{00000001-DA61-4E66-BCF2-1E60F9551841}"/>
            </c:ext>
          </c:extLst>
        </c:ser>
        <c:dLbls>
          <c:showLegendKey val="0"/>
          <c:showVal val="0"/>
          <c:showCatName val="0"/>
          <c:showSerName val="0"/>
          <c:showPercent val="0"/>
          <c:showBubbleSize val="0"/>
        </c:dLbls>
        <c:marker val="1"/>
        <c:smooth val="0"/>
        <c:axId val="598114904"/>
        <c:axId val="598115560"/>
      </c:lineChart>
      <c:catAx>
        <c:axId val="598114904"/>
        <c:scaling>
          <c:orientation val="minMax"/>
        </c:scaling>
        <c:delete val="0"/>
        <c:axPos val="b"/>
        <c:title>
          <c:tx>
            <c:strRef>
              <c:f>'Unmanageable by school (2)'!$V$40</c:f>
              <c:strCache>
                <c:ptCount val="1"/>
                <c:pt idx="0">
                  <c:v>Schools ordered by proportion --&gt;</c:v>
                </c:pt>
              </c:strCache>
            </c:strRef>
          </c:tx>
          <c:layout>
            <c:manualLayout>
              <c:xMode val="edge"/>
              <c:yMode val="edge"/>
              <c:x val="0.34640950293425293"/>
              <c:y val="0.82770519262981579"/>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598115560"/>
        <c:crosses val="autoZero"/>
        <c:auto val="1"/>
        <c:lblAlgn val="ctr"/>
        <c:lblOffset val="100"/>
        <c:noMultiLvlLbl val="0"/>
      </c:catAx>
      <c:valAx>
        <c:axId val="598115560"/>
        <c:scaling>
          <c:orientation val="minMax"/>
          <c:max val="1"/>
        </c:scaling>
        <c:delete val="0"/>
        <c:axPos val="l"/>
        <c:majorGridlines>
          <c:spPr>
            <a:ln w="9525" cap="flat" cmpd="sng" algn="ctr">
              <a:solidFill>
                <a:schemeClr val="tx1">
                  <a:lumMod val="15000"/>
                  <a:lumOff val="85000"/>
                </a:schemeClr>
              </a:solidFill>
              <a:round/>
            </a:ln>
            <a:effectLst/>
          </c:spPr>
        </c:majorGridlines>
        <c:title>
          <c:tx>
            <c:strRef>
              <c:f>'Unmanageable by school (2)'!$S$35</c:f>
              <c:strCache>
                <c:ptCount val="1"/>
                <c:pt idx="0">
                  <c:v>Proportion citing unmanageable workload</c:v>
                </c:pt>
              </c:strCache>
            </c:strRef>
          </c:tx>
          <c:layout>
            <c:manualLayout>
              <c:xMode val="edge"/>
              <c:yMode val="edge"/>
              <c:x val="1.3663534214780717E-2"/>
              <c:y val="0.18150753768844222"/>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598114904"/>
        <c:crosses val="autoZero"/>
        <c:crossBetween val="between"/>
      </c:valAx>
      <c:spPr>
        <a:noFill/>
        <a:ln>
          <a:noFill/>
        </a:ln>
        <a:effectLst/>
      </c:spPr>
    </c:plotArea>
    <c:legend>
      <c:legendPos val="b"/>
      <c:layout>
        <c:manualLayout>
          <c:xMode val="edge"/>
          <c:yMode val="edge"/>
          <c:x val="2.5052323087714868E-2"/>
          <c:y val="0.90661601973120209"/>
          <c:w val="0.74266508490039607"/>
          <c:h val="5.6533058995766231E-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200">
          <a:solidFill>
            <a:sysClr val="windowText" lastClr="000000"/>
          </a:solidFill>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6">
  <a:schemeClr val="accent3"/>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4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0.87874</cdr:x>
      <cdr:y>0.84716</cdr:y>
    </cdr:from>
    <cdr:to>
      <cdr:x>0.97953</cdr:x>
      <cdr:y>0.9738</cdr:y>
    </cdr:to>
    <cdr:sp macro="" textlink="">
      <cdr:nvSpPr>
        <cdr:cNvPr id="2" name="TextBox 1"/>
        <cdr:cNvSpPr txBox="1"/>
      </cdr:nvSpPr>
      <cdr:spPr>
        <a:xfrm xmlns:a="http://schemas.openxmlformats.org/drawingml/2006/main">
          <a:off x="5314951" y="3695701"/>
          <a:ext cx="609600" cy="5524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900" i="1"/>
            <a:t>Source: DfE (2016</a:t>
          </a:r>
          <a:r>
            <a:rPr lang="en-GB" sz="1100"/>
            <a:t>)</a:t>
          </a:r>
        </a:p>
      </cdr:txBody>
    </cdr:sp>
  </cdr:relSizeAnchor>
</c:userShapes>
</file>

<file path=ppt/drawings/drawing2.xml><?xml version="1.0" encoding="utf-8"?>
<c:userShapes xmlns:c="http://schemas.openxmlformats.org/drawingml/2006/chart">
  <cdr:relSizeAnchor xmlns:cdr="http://schemas.openxmlformats.org/drawingml/2006/chartDrawing">
    <cdr:from>
      <cdr:x>0.87405</cdr:x>
      <cdr:y>0.93144</cdr:y>
    </cdr:from>
    <cdr:to>
      <cdr:x>0.98555</cdr:x>
      <cdr:y>0.99666</cdr:y>
    </cdr:to>
    <cdr:sp macro="" textlink="">
      <cdr:nvSpPr>
        <cdr:cNvPr id="2" name="TextBox 1"/>
        <cdr:cNvSpPr txBox="1"/>
      </cdr:nvSpPr>
      <cdr:spPr>
        <a:xfrm xmlns:a="http://schemas.openxmlformats.org/drawingml/2006/main">
          <a:off x="6048375" y="5305425"/>
          <a:ext cx="771525" cy="3714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900" i="1"/>
            <a:t>Source: OECD,</a:t>
          </a:r>
          <a:r>
            <a:rPr lang="en-GB" sz="900" i="1" baseline="0"/>
            <a:t> 2016</a:t>
          </a:r>
          <a:endParaRPr lang="en-GB" sz="900" i="1"/>
        </a:p>
      </cdr:txBody>
    </cdr:sp>
  </cdr:relSizeAnchor>
</c:userShapes>
</file>

<file path=ppt/drawings/drawing3.xml><?xml version="1.0" encoding="utf-8"?>
<c:userShapes xmlns:c="http://schemas.openxmlformats.org/drawingml/2006/chart">
  <cdr:relSizeAnchor xmlns:cdr="http://schemas.openxmlformats.org/drawingml/2006/chartDrawing">
    <cdr:from>
      <cdr:x>0.74862</cdr:x>
      <cdr:y>0.93238</cdr:y>
    </cdr:from>
    <cdr:to>
      <cdr:x>1</cdr:x>
      <cdr:y>0.99035</cdr:y>
    </cdr:to>
    <cdr:sp macro="" textlink="">
      <cdr:nvSpPr>
        <cdr:cNvPr id="6" name="TextBox 5"/>
        <cdr:cNvSpPr txBox="1"/>
      </cdr:nvSpPr>
      <cdr:spPr>
        <a:xfrm xmlns:a="http://schemas.openxmlformats.org/drawingml/2006/main">
          <a:off x="5162552" y="4333878"/>
          <a:ext cx="1733550" cy="26947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100" i="1" dirty="0"/>
            <a:t>Source: </a:t>
          </a:r>
          <a:r>
            <a:rPr lang="en-GB" sz="900" i="1" dirty="0"/>
            <a:t>OECD/</a:t>
          </a:r>
          <a:r>
            <a:rPr lang="en-GB" sz="900" i="1" dirty="0" err="1"/>
            <a:t>DfE</a:t>
          </a:r>
          <a:r>
            <a:rPr lang="en-GB" sz="900" i="1" dirty="0"/>
            <a:t> (2016)</a:t>
          </a:r>
        </a:p>
      </cdr:txBody>
    </cdr:sp>
  </cdr:relSizeAnchor>
</c:userShapes>
</file>

<file path=ppt/drawings/drawing4.xml><?xml version="1.0" encoding="utf-8"?>
<c:userShapes xmlns:c="http://schemas.openxmlformats.org/drawingml/2006/chart">
  <cdr:relSizeAnchor xmlns:cdr="http://schemas.openxmlformats.org/drawingml/2006/chartDrawing">
    <cdr:from>
      <cdr:x>0.11987</cdr:x>
      <cdr:y>0.03015</cdr:y>
    </cdr:from>
    <cdr:to>
      <cdr:x>0.92611</cdr:x>
      <cdr:y>0.11055</cdr:y>
    </cdr:to>
    <cdr:sp macro="" textlink="">
      <cdr:nvSpPr>
        <cdr:cNvPr id="2" name="TextBox 1"/>
        <cdr:cNvSpPr txBox="1"/>
      </cdr:nvSpPr>
      <cdr:spPr>
        <a:xfrm xmlns:a="http://schemas.openxmlformats.org/drawingml/2006/main">
          <a:off x="695325" y="114300"/>
          <a:ext cx="4676775"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400" dirty="0"/>
            <a:t>Distribution</a:t>
          </a:r>
          <a:r>
            <a:rPr lang="en-GB" sz="1400" baseline="0" dirty="0"/>
            <a:t> of recorded full time hours by school in TALIS (England, 2013)</a:t>
          </a:r>
          <a:endParaRPr lang="en-GB" sz="1400" dirty="0"/>
        </a:p>
      </cdr:txBody>
    </cdr:sp>
  </cdr:relSizeAnchor>
</c:userShapes>
</file>

<file path=ppt/drawings/drawing5.xml><?xml version="1.0" encoding="utf-8"?>
<c:userShapes xmlns:c="http://schemas.openxmlformats.org/drawingml/2006/chart">
  <cdr:relSizeAnchor xmlns:cdr="http://schemas.openxmlformats.org/drawingml/2006/chartDrawing">
    <cdr:from>
      <cdr:x>0.12403</cdr:x>
      <cdr:y>0.01988</cdr:y>
    </cdr:from>
    <cdr:to>
      <cdr:x>0.91803</cdr:x>
      <cdr:y>0.14908</cdr:y>
    </cdr:to>
    <cdr:sp macro="" textlink="">
      <cdr:nvSpPr>
        <cdr:cNvPr id="2" name="TextBox 1"/>
        <cdr:cNvSpPr txBox="1"/>
      </cdr:nvSpPr>
      <cdr:spPr>
        <a:xfrm xmlns:a="http://schemas.openxmlformats.org/drawingml/2006/main">
          <a:off x="792736" y="82573"/>
          <a:ext cx="5074665" cy="53655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GB" sz="1200" dirty="0"/>
            <a:t>School distribution of proportion of teachers citing 'unmanageable'</a:t>
          </a:r>
          <a:r>
            <a:rPr lang="en-GB" sz="1200" baseline="0" dirty="0"/>
            <a:t> workload in TALIS (England, 2013) </a:t>
          </a:r>
          <a:endParaRPr lang="en-GB" sz="1200" dirty="0"/>
        </a:p>
      </cdr:txBody>
    </cdr:sp>
  </cdr:relSizeAnchor>
  <cdr:relSizeAnchor xmlns:cdr="http://schemas.openxmlformats.org/drawingml/2006/chartDrawing">
    <cdr:from>
      <cdr:x>0.79419</cdr:x>
      <cdr:y>0.9196</cdr:y>
    </cdr:from>
    <cdr:to>
      <cdr:x>1</cdr:x>
      <cdr:y>0.99497</cdr:y>
    </cdr:to>
    <cdr:sp macro="" textlink="">
      <cdr:nvSpPr>
        <cdr:cNvPr id="3" name="TextBox 2"/>
        <cdr:cNvSpPr txBox="1"/>
      </cdr:nvSpPr>
      <cdr:spPr>
        <a:xfrm xmlns:a="http://schemas.openxmlformats.org/drawingml/2006/main">
          <a:off x="4429124" y="3486150"/>
          <a:ext cx="1147763" cy="2857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900" i="1"/>
            <a:t>Source:</a:t>
          </a:r>
          <a:r>
            <a:rPr lang="en-GB" sz="900" i="1" baseline="0"/>
            <a:t> DfE, 2016</a:t>
          </a:r>
          <a:endParaRPr lang="en-GB" sz="900" i="1"/>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68D1AFA-D164-46B7-A686-8FBFEB48E01C}" type="datetimeFigureOut">
              <a:rPr lang="en-US" smtClean="0"/>
              <a:t>12/8/2016</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1C39E14-BF74-4D59-9976-1D403F636407}" type="slidenum">
              <a:rPr lang="en-US" smtClean="0"/>
              <a:t>‹#›</a:t>
            </a:fld>
            <a:endParaRPr lang="en-US"/>
          </a:p>
        </p:txBody>
      </p:sp>
    </p:spTree>
    <p:extLst>
      <p:ext uri="{BB962C8B-B14F-4D97-AF65-F5344CB8AC3E}">
        <p14:creationId xmlns:p14="http://schemas.microsoft.com/office/powerpoint/2010/main" val="1723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FC0C6D7-49F6-40A0-9FB5-2D55D55DD7DE}" type="slidenum">
              <a:rPr lang="en-GB" smtClean="0"/>
              <a:t>1</a:t>
            </a:fld>
            <a:endParaRPr lang="en-GB"/>
          </a:p>
        </p:txBody>
      </p:sp>
    </p:spTree>
    <p:extLst>
      <p:ext uri="{BB962C8B-B14F-4D97-AF65-F5344CB8AC3E}">
        <p14:creationId xmlns:p14="http://schemas.microsoft.com/office/powerpoint/2010/main" val="12900779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Wingdings" panose="05000000000000000000" pitchFamily="2" charset="2"/>
              <a:buChar char="q"/>
            </a:pPr>
            <a:endParaRPr lang="en-GB" sz="1400" dirty="0"/>
          </a:p>
        </p:txBody>
      </p:sp>
      <p:sp>
        <p:nvSpPr>
          <p:cNvPr id="4" name="Slide Number Placeholder 3"/>
          <p:cNvSpPr>
            <a:spLocks noGrp="1"/>
          </p:cNvSpPr>
          <p:nvPr>
            <p:ph type="sldNum" sz="quarter" idx="10"/>
          </p:nvPr>
        </p:nvSpPr>
        <p:spPr/>
        <p:txBody>
          <a:bodyPr/>
          <a:lstStyle/>
          <a:p>
            <a:fld id="{0FC0C6D7-49F6-40A0-9FB5-2D55D55DD7DE}" type="slidenum">
              <a:rPr lang="en-GB" smtClean="0"/>
              <a:t>10</a:t>
            </a:fld>
            <a:endParaRPr lang="en-GB"/>
          </a:p>
        </p:txBody>
      </p:sp>
    </p:spTree>
    <p:extLst>
      <p:ext uri="{BB962C8B-B14F-4D97-AF65-F5344CB8AC3E}">
        <p14:creationId xmlns:p14="http://schemas.microsoft.com/office/powerpoint/2010/main" val="17930509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Wingdings" panose="05000000000000000000" pitchFamily="2" charset="2"/>
              <a:buChar char="q"/>
            </a:pPr>
            <a:endParaRPr lang="en-GB" sz="1400" dirty="0"/>
          </a:p>
        </p:txBody>
      </p:sp>
      <p:sp>
        <p:nvSpPr>
          <p:cNvPr id="4" name="Slide Number Placeholder 3"/>
          <p:cNvSpPr>
            <a:spLocks noGrp="1"/>
          </p:cNvSpPr>
          <p:nvPr>
            <p:ph type="sldNum" sz="quarter" idx="10"/>
          </p:nvPr>
        </p:nvSpPr>
        <p:spPr/>
        <p:txBody>
          <a:bodyPr/>
          <a:lstStyle/>
          <a:p>
            <a:fld id="{0FC0C6D7-49F6-40A0-9FB5-2D55D55DD7DE}" type="slidenum">
              <a:rPr lang="en-GB" smtClean="0"/>
              <a:t>11</a:t>
            </a:fld>
            <a:endParaRPr lang="en-GB"/>
          </a:p>
        </p:txBody>
      </p:sp>
    </p:spTree>
    <p:extLst>
      <p:ext uri="{BB962C8B-B14F-4D97-AF65-F5344CB8AC3E}">
        <p14:creationId xmlns:p14="http://schemas.microsoft.com/office/powerpoint/2010/main" val="33728004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Wingdings" panose="05000000000000000000" pitchFamily="2" charset="2"/>
              <a:buChar char="q"/>
            </a:pPr>
            <a:endParaRPr lang="en-GB" sz="1400" dirty="0"/>
          </a:p>
        </p:txBody>
      </p:sp>
      <p:sp>
        <p:nvSpPr>
          <p:cNvPr id="4" name="Slide Number Placeholder 3"/>
          <p:cNvSpPr>
            <a:spLocks noGrp="1"/>
          </p:cNvSpPr>
          <p:nvPr>
            <p:ph type="sldNum" sz="quarter" idx="10"/>
          </p:nvPr>
        </p:nvSpPr>
        <p:spPr/>
        <p:txBody>
          <a:bodyPr/>
          <a:lstStyle/>
          <a:p>
            <a:fld id="{0FC0C6D7-49F6-40A0-9FB5-2D55D55DD7DE}" type="slidenum">
              <a:rPr lang="en-GB" smtClean="0"/>
              <a:t>12</a:t>
            </a:fld>
            <a:endParaRPr lang="en-GB"/>
          </a:p>
        </p:txBody>
      </p:sp>
    </p:spTree>
    <p:extLst>
      <p:ext uri="{BB962C8B-B14F-4D97-AF65-F5344CB8AC3E}">
        <p14:creationId xmlns:p14="http://schemas.microsoft.com/office/powerpoint/2010/main" val="7572247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Wingdings" panose="05000000000000000000" pitchFamily="2" charset="2"/>
              <a:buChar char="q"/>
            </a:pPr>
            <a:endParaRPr lang="en-GB" sz="1400" dirty="0"/>
          </a:p>
        </p:txBody>
      </p:sp>
      <p:sp>
        <p:nvSpPr>
          <p:cNvPr id="4" name="Slide Number Placeholder 3"/>
          <p:cNvSpPr>
            <a:spLocks noGrp="1"/>
          </p:cNvSpPr>
          <p:nvPr>
            <p:ph type="sldNum" sz="quarter" idx="10"/>
          </p:nvPr>
        </p:nvSpPr>
        <p:spPr/>
        <p:txBody>
          <a:bodyPr/>
          <a:lstStyle/>
          <a:p>
            <a:fld id="{0FC0C6D7-49F6-40A0-9FB5-2D55D55DD7DE}" type="slidenum">
              <a:rPr lang="en-GB" smtClean="0"/>
              <a:t>13</a:t>
            </a:fld>
            <a:endParaRPr lang="en-GB"/>
          </a:p>
        </p:txBody>
      </p:sp>
    </p:spTree>
    <p:extLst>
      <p:ext uri="{BB962C8B-B14F-4D97-AF65-F5344CB8AC3E}">
        <p14:creationId xmlns:p14="http://schemas.microsoft.com/office/powerpoint/2010/main" val="13688724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Wingdings" panose="05000000000000000000" pitchFamily="2" charset="2"/>
              <a:buChar char="q"/>
            </a:pPr>
            <a:endParaRPr lang="en-GB" sz="1400" dirty="0"/>
          </a:p>
        </p:txBody>
      </p:sp>
      <p:sp>
        <p:nvSpPr>
          <p:cNvPr id="4" name="Slide Number Placeholder 3"/>
          <p:cNvSpPr>
            <a:spLocks noGrp="1"/>
          </p:cNvSpPr>
          <p:nvPr>
            <p:ph type="sldNum" sz="quarter" idx="10"/>
          </p:nvPr>
        </p:nvSpPr>
        <p:spPr/>
        <p:txBody>
          <a:bodyPr/>
          <a:lstStyle/>
          <a:p>
            <a:fld id="{0FC0C6D7-49F6-40A0-9FB5-2D55D55DD7DE}" type="slidenum">
              <a:rPr lang="en-GB" smtClean="0"/>
              <a:t>14</a:t>
            </a:fld>
            <a:endParaRPr lang="en-GB"/>
          </a:p>
        </p:txBody>
      </p:sp>
    </p:spTree>
    <p:extLst>
      <p:ext uri="{BB962C8B-B14F-4D97-AF65-F5344CB8AC3E}">
        <p14:creationId xmlns:p14="http://schemas.microsoft.com/office/powerpoint/2010/main" val="31393466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FC0C6D7-49F6-40A0-9FB5-2D55D55DD7DE}" type="slidenum">
              <a:rPr lang="en-GB" smtClean="0"/>
              <a:t>15</a:t>
            </a:fld>
            <a:endParaRPr lang="en-GB"/>
          </a:p>
        </p:txBody>
      </p:sp>
    </p:spTree>
    <p:extLst>
      <p:ext uri="{BB962C8B-B14F-4D97-AF65-F5344CB8AC3E}">
        <p14:creationId xmlns:p14="http://schemas.microsoft.com/office/powerpoint/2010/main" val="3468570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lang="en-GB" sz="1400" dirty="0"/>
          </a:p>
        </p:txBody>
      </p:sp>
      <p:sp>
        <p:nvSpPr>
          <p:cNvPr id="4" name="Slide Number Placeholder 3"/>
          <p:cNvSpPr>
            <a:spLocks noGrp="1"/>
          </p:cNvSpPr>
          <p:nvPr>
            <p:ph type="sldNum" sz="quarter" idx="10"/>
          </p:nvPr>
        </p:nvSpPr>
        <p:spPr/>
        <p:txBody>
          <a:bodyPr/>
          <a:lstStyle/>
          <a:p>
            <a:fld id="{0FC0C6D7-49F6-40A0-9FB5-2D55D55DD7DE}" type="slidenum">
              <a:rPr lang="en-GB" smtClean="0"/>
              <a:t>2</a:t>
            </a:fld>
            <a:endParaRPr lang="en-GB"/>
          </a:p>
        </p:txBody>
      </p:sp>
    </p:spTree>
    <p:extLst>
      <p:ext uri="{BB962C8B-B14F-4D97-AF65-F5344CB8AC3E}">
        <p14:creationId xmlns:p14="http://schemas.microsoft.com/office/powerpoint/2010/main" val="3616561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lang="en-GB" sz="1400" dirty="0"/>
          </a:p>
        </p:txBody>
      </p:sp>
      <p:sp>
        <p:nvSpPr>
          <p:cNvPr id="4" name="Slide Number Placeholder 3"/>
          <p:cNvSpPr>
            <a:spLocks noGrp="1"/>
          </p:cNvSpPr>
          <p:nvPr>
            <p:ph type="sldNum" sz="quarter" idx="10"/>
          </p:nvPr>
        </p:nvSpPr>
        <p:spPr/>
        <p:txBody>
          <a:bodyPr/>
          <a:lstStyle/>
          <a:p>
            <a:fld id="{0FC0C6D7-49F6-40A0-9FB5-2D55D55DD7DE}" type="slidenum">
              <a:rPr lang="en-GB" smtClean="0"/>
              <a:t>3</a:t>
            </a:fld>
            <a:endParaRPr lang="en-GB"/>
          </a:p>
        </p:txBody>
      </p:sp>
    </p:spTree>
    <p:extLst>
      <p:ext uri="{BB962C8B-B14F-4D97-AF65-F5344CB8AC3E}">
        <p14:creationId xmlns:p14="http://schemas.microsoft.com/office/powerpoint/2010/main" val="2487640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Wingdings" panose="05000000000000000000" pitchFamily="2" charset="2"/>
              <a:buChar char="q"/>
            </a:pPr>
            <a:endParaRPr lang="en-GB" sz="1400" dirty="0"/>
          </a:p>
        </p:txBody>
      </p:sp>
      <p:sp>
        <p:nvSpPr>
          <p:cNvPr id="4" name="Slide Number Placeholder 3"/>
          <p:cNvSpPr>
            <a:spLocks noGrp="1"/>
          </p:cNvSpPr>
          <p:nvPr>
            <p:ph type="sldNum" sz="quarter" idx="10"/>
          </p:nvPr>
        </p:nvSpPr>
        <p:spPr/>
        <p:txBody>
          <a:bodyPr/>
          <a:lstStyle/>
          <a:p>
            <a:fld id="{0FC0C6D7-49F6-40A0-9FB5-2D55D55DD7DE}" type="slidenum">
              <a:rPr lang="en-GB" smtClean="0"/>
              <a:t>4</a:t>
            </a:fld>
            <a:endParaRPr lang="en-GB"/>
          </a:p>
        </p:txBody>
      </p:sp>
    </p:spTree>
    <p:extLst>
      <p:ext uri="{BB962C8B-B14F-4D97-AF65-F5344CB8AC3E}">
        <p14:creationId xmlns:p14="http://schemas.microsoft.com/office/powerpoint/2010/main" val="4111319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Wingdings" panose="05000000000000000000" pitchFamily="2" charset="2"/>
              <a:buChar char="q"/>
            </a:pPr>
            <a:endParaRPr lang="en-GB" sz="1400" dirty="0"/>
          </a:p>
        </p:txBody>
      </p:sp>
      <p:sp>
        <p:nvSpPr>
          <p:cNvPr id="4" name="Slide Number Placeholder 3"/>
          <p:cNvSpPr>
            <a:spLocks noGrp="1"/>
          </p:cNvSpPr>
          <p:nvPr>
            <p:ph type="sldNum" sz="quarter" idx="10"/>
          </p:nvPr>
        </p:nvSpPr>
        <p:spPr/>
        <p:txBody>
          <a:bodyPr/>
          <a:lstStyle/>
          <a:p>
            <a:fld id="{0FC0C6D7-49F6-40A0-9FB5-2D55D55DD7DE}" type="slidenum">
              <a:rPr lang="en-GB" smtClean="0"/>
              <a:t>5</a:t>
            </a:fld>
            <a:endParaRPr lang="en-GB"/>
          </a:p>
        </p:txBody>
      </p:sp>
    </p:spTree>
    <p:extLst>
      <p:ext uri="{BB962C8B-B14F-4D97-AF65-F5344CB8AC3E}">
        <p14:creationId xmlns:p14="http://schemas.microsoft.com/office/powerpoint/2010/main" val="3919314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lang="en-GB" sz="1400" dirty="0"/>
          </a:p>
        </p:txBody>
      </p:sp>
      <p:sp>
        <p:nvSpPr>
          <p:cNvPr id="4" name="Slide Number Placeholder 3"/>
          <p:cNvSpPr>
            <a:spLocks noGrp="1"/>
          </p:cNvSpPr>
          <p:nvPr>
            <p:ph type="sldNum" sz="quarter" idx="10"/>
          </p:nvPr>
        </p:nvSpPr>
        <p:spPr/>
        <p:txBody>
          <a:bodyPr/>
          <a:lstStyle/>
          <a:p>
            <a:fld id="{0FC0C6D7-49F6-40A0-9FB5-2D55D55DD7DE}" type="slidenum">
              <a:rPr lang="en-GB" smtClean="0"/>
              <a:t>6</a:t>
            </a:fld>
            <a:endParaRPr lang="en-GB"/>
          </a:p>
        </p:txBody>
      </p:sp>
    </p:spTree>
    <p:extLst>
      <p:ext uri="{BB962C8B-B14F-4D97-AF65-F5344CB8AC3E}">
        <p14:creationId xmlns:p14="http://schemas.microsoft.com/office/powerpoint/2010/main" val="1979461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lang="en-GB" sz="1400" dirty="0"/>
          </a:p>
        </p:txBody>
      </p:sp>
      <p:sp>
        <p:nvSpPr>
          <p:cNvPr id="4" name="Slide Number Placeholder 3"/>
          <p:cNvSpPr>
            <a:spLocks noGrp="1"/>
          </p:cNvSpPr>
          <p:nvPr>
            <p:ph type="sldNum" sz="quarter" idx="10"/>
          </p:nvPr>
        </p:nvSpPr>
        <p:spPr/>
        <p:txBody>
          <a:bodyPr/>
          <a:lstStyle/>
          <a:p>
            <a:fld id="{0FC0C6D7-49F6-40A0-9FB5-2D55D55DD7DE}" type="slidenum">
              <a:rPr lang="en-GB" smtClean="0"/>
              <a:t>7</a:t>
            </a:fld>
            <a:endParaRPr lang="en-GB"/>
          </a:p>
        </p:txBody>
      </p:sp>
    </p:spTree>
    <p:extLst>
      <p:ext uri="{BB962C8B-B14F-4D97-AF65-F5344CB8AC3E}">
        <p14:creationId xmlns:p14="http://schemas.microsoft.com/office/powerpoint/2010/main" val="1860132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Wingdings" panose="05000000000000000000" pitchFamily="2" charset="2"/>
              <a:buChar char="q"/>
            </a:pPr>
            <a:endParaRPr lang="en-GB" sz="1400" dirty="0"/>
          </a:p>
        </p:txBody>
      </p:sp>
      <p:sp>
        <p:nvSpPr>
          <p:cNvPr id="4" name="Slide Number Placeholder 3"/>
          <p:cNvSpPr>
            <a:spLocks noGrp="1"/>
          </p:cNvSpPr>
          <p:nvPr>
            <p:ph type="sldNum" sz="quarter" idx="10"/>
          </p:nvPr>
        </p:nvSpPr>
        <p:spPr/>
        <p:txBody>
          <a:bodyPr/>
          <a:lstStyle/>
          <a:p>
            <a:fld id="{0FC0C6D7-49F6-40A0-9FB5-2D55D55DD7DE}" type="slidenum">
              <a:rPr lang="en-GB" smtClean="0"/>
              <a:t>8</a:t>
            </a:fld>
            <a:endParaRPr lang="en-GB"/>
          </a:p>
        </p:txBody>
      </p:sp>
    </p:spTree>
    <p:extLst>
      <p:ext uri="{BB962C8B-B14F-4D97-AF65-F5344CB8AC3E}">
        <p14:creationId xmlns:p14="http://schemas.microsoft.com/office/powerpoint/2010/main" val="19389904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Wingdings" panose="05000000000000000000" pitchFamily="2" charset="2"/>
              <a:buChar char="q"/>
            </a:pPr>
            <a:endParaRPr lang="en-GB" sz="1400" dirty="0"/>
          </a:p>
        </p:txBody>
      </p:sp>
      <p:sp>
        <p:nvSpPr>
          <p:cNvPr id="4" name="Slide Number Placeholder 3"/>
          <p:cNvSpPr>
            <a:spLocks noGrp="1"/>
          </p:cNvSpPr>
          <p:nvPr>
            <p:ph type="sldNum" sz="quarter" idx="10"/>
          </p:nvPr>
        </p:nvSpPr>
        <p:spPr/>
        <p:txBody>
          <a:bodyPr/>
          <a:lstStyle/>
          <a:p>
            <a:fld id="{0FC0C6D7-49F6-40A0-9FB5-2D55D55DD7DE}" type="slidenum">
              <a:rPr lang="en-GB" smtClean="0"/>
              <a:t>9</a:t>
            </a:fld>
            <a:endParaRPr lang="en-GB"/>
          </a:p>
        </p:txBody>
      </p:sp>
    </p:spTree>
    <p:extLst>
      <p:ext uri="{BB962C8B-B14F-4D97-AF65-F5344CB8AC3E}">
        <p14:creationId xmlns:p14="http://schemas.microsoft.com/office/powerpoint/2010/main" val="3549273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8A851D1-48C0-43BC-B684-E15AAC1539FF}"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196789-7EE8-488C-AA9F-2E886B71194F}" type="slidenum">
              <a:rPr lang="en-US" smtClean="0"/>
              <a:t>‹#›</a:t>
            </a:fld>
            <a:endParaRPr lang="en-US"/>
          </a:p>
        </p:txBody>
      </p:sp>
    </p:spTree>
    <p:extLst>
      <p:ext uri="{BB962C8B-B14F-4D97-AF65-F5344CB8AC3E}">
        <p14:creationId xmlns:p14="http://schemas.microsoft.com/office/powerpoint/2010/main" val="304661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A851D1-48C0-43BC-B684-E15AAC1539FF}"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196789-7EE8-488C-AA9F-2E886B71194F}" type="slidenum">
              <a:rPr lang="en-US" smtClean="0"/>
              <a:t>‹#›</a:t>
            </a:fld>
            <a:endParaRPr lang="en-US"/>
          </a:p>
        </p:txBody>
      </p:sp>
    </p:spTree>
    <p:extLst>
      <p:ext uri="{BB962C8B-B14F-4D97-AF65-F5344CB8AC3E}">
        <p14:creationId xmlns:p14="http://schemas.microsoft.com/office/powerpoint/2010/main" val="1505916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A851D1-48C0-43BC-B684-E15AAC1539FF}"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196789-7EE8-488C-AA9F-2E886B71194F}" type="slidenum">
              <a:rPr lang="en-US" smtClean="0"/>
              <a:t>‹#›</a:t>
            </a:fld>
            <a:endParaRPr lang="en-US"/>
          </a:p>
        </p:txBody>
      </p:sp>
    </p:spTree>
    <p:extLst>
      <p:ext uri="{BB962C8B-B14F-4D97-AF65-F5344CB8AC3E}">
        <p14:creationId xmlns:p14="http://schemas.microsoft.com/office/powerpoint/2010/main" val="2644582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A851D1-48C0-43BC-B684-E15AAC1539FF}"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196789-7EE8-488C-AA9F-2E886B71194F}" type="slidenum">
              <a:rPr lang="en-US" smtClean="0"/>
              <a:t>‹#›</a:t>
            </a:fld>
            <a:endParaRPr lang="en-US"/>
          </a:p>
        </p:txBody>
      </p:sp>
    </p:spTree>
    <p:extLst>
      <p:ext uri="{BB962C8B-B14F-4D97-AF65-F5344CB8AC3E}">
        <p14:creationId xmlns:p14="http://schemas.microsoft.com/office/powerpoint/2010/main" val="2372076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8A851D1-48C0-43BC-B684-E15AAC1539FF}"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196789-7EE8-488C-AA9F-2E886B71194F}" type="slidenum">
              <a:rPr lang="en-US" smtClean="0"/>
              <a:t>‹#›</a:t>
            </a:fld>
            <a:endParaRPr lang="en-US"/>
          </a:p>
        </p:txBody>
      </p:sp>
    </p:spTree>
    <p:extLst>
      <p:ext uri="{BB962C8B-B14F-4D97-AF65-F5344CB8AC3E}">
        <p14:creationId xmlns:p14="http://schemas.microsoft.com/office/powerpoint/2010/main" val="1218468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8A851D1-48C0-43BC-B684-E15AAC1539FF}"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196789-7EE8-488C-AA9F-2E886B71194F}" type="slidenum">
              <a:rPr lang="en-US" smtClean="0"/>
              <a:t>‹#›</a:t>
            </a:fld>
            <a:endParaRPr lang="en-US"/>
          </a:p>
        </p:txBody>
      </p:sp>
    </p:spTree>
    <p:extLst>
      <p:ext uri="{BB962C8B-B14F-4D97-AF65-F5344CB8AC3E}">
        <p14:creationId xmlns:p14="http://schemas.microsoft.com/office/powerpoint/2010/main" val="42847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8A851D1-48C0-43BC-B684-E15AAC1539FF}" type="datetimeFigureOut">
              <a:rPr lang="en-US" smtClean="0"/>
              <a:t>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196789-7EE8-488C-AA9F-2E886B71194F}" type="slidenum">
              <a:rPr lang="en-US" smtClean="0"/>
              <a:t>‹#›</a:t>
            </a:fld>
            <a:endParaRPr lang="en-US"/>
          </a:p>
        </p:txBody>
      </p:sp>
    </p:spTree>
    <p:extLst>
      <p:ext uri="{BB962C8B-B14F-4D97-AF65-F5344CB8AC3E}">
        <p14:creationId xmlns:p14="http://schemas.microsoft.com/office/powerpoint/2010/main" val="2554623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8A851D1-48C0-43BC-B684-E15AAC1539FF}" type="datetimeFigureOut">
              <a:rPr lang="en-US" smtClean="0"/>
              <a:t>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196789-7EE8-488C-AA9F-2E886B71194F}" type="slidenum">
              <a:rPr lang="en-US" smtClean="0"/>
              <a:t>‹#›</a:t>
            </a:fld>
            <a:endParaRPr lang="en-US"/>
          </a:p>
        </p:txBody>
      </p:sp>
    </p:spTree>
    <p:extLst>
      <p:ext uri="{BB962C8B-B14F-4D97-AF65-F5344CB8AC3E}">
        <p14:creationId xmlns:p14="http://schemas.microsoft.com/office/powerpoint/2010/main" val="91573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A851D1-48C0-43BC-B684-E15AAC1539FF}" type="datetimeFigureOut">
              <a:rPr lang="en-US" smtClean="0"/>
              <a:t>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196789-7EE8-488C-AA9F-2E886B71194F}" type="slidenum">
              <a:rPr lang="en-US" smtClean="0"/>
              <a:t>‹#›</a:t>
            </a:fld>
            <a:endParaRPr lang="en-US"/>
          </a:p>
        </p:txBody>
      </p:sp>
    </p:spTree>
    <p:extLst>
      <p:ext uri="{BB962C8B-B14F-4D97-AF65-F5344CB8AC3E}">
        <p14:creationId xmlns:p14="http://schemas.microsoft.com/office/powerpoint/2010/main" val="1354627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8A851D1-48C0-43BC-B684-E15AAC1539FF}"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196789-7EE8-488C-AA9F-2E886B71194F}" type="slidenum">
              <a:rPr lang="en-US" smtClean="0"/>
              <a:t>‹#›</a:t>
            </a:fld>
            <a:endParaRPr lang="en-US"/>
          </a:p>
        </p:txBody>
      </p:sp>
    </p:spTree>
    <p:extLst>
      <p:ext uri="{BB962C8B-B14F-4D97-AF65-F5344CB8AC3E}">
        <p14:creationId xmlns:p14="http://schemas.microsoft.com/office/powerpoint/2010/main" val="1589810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8A851D1-48C0-43BC-B684-E15AAC1539FF}"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196789-7EE8-488C-AA9F-2E886B71194F}" type="slidenum">
              <a:rPr lang="en-US" smtClean="0"/>
              <a:t>‹#›</a:t>
            </a:fld>
            <a:endParaRPr lang="en-US"/>
          </a:p>
        </p:txBody>
      </p:sp>
    </p:spTree>
    <p:extLst>
      <p:ext uri="{BB962C8B-B14F-4D97-AF65-F5344CB8AC3E}">
        <p14:creationId xmlns:p14="http://schemas.microsoft.com/office/powerpoint/2010/main" val="354979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A851D1-48C0-43BC-B684-E15AAC1539FF}" type="datetimeFigureOut">
              <a:rPr lang="en-US" smtClean="0"/>
              <a:t>12/8/2016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196789-7EE8-488C-AA9F-2E886B71194F}" type="slidenum">
              <a:rPr lang="en-US" smtClean="0"/>
              <a:t>‹#›</a:t>
            </a:fld>
            <a:endParaRPr lang="en-US"/>
          </a:p>
        </p:txBody>
      </p:sp>
    </p:spTree>
    <p:extLst>
      <p:ext uri="{BB962C8B-B14F-4D97-AF65-F5344CB8AC3E}">
        <p14:creationId xmlns:p14="http://schemas.microsoft.com/office/powerpoint/2010/main" val="199505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C:\Users\local admin\Downloads\final-83-14-57-0.png"/>
          <p:cNvPicPr/>
          <p:nvPr/>
        </p:nvPicPr>
        <p:blipFill>
          <a:blip r:embed="rId3">
            <a:extLst>
              <a:ext uri="{28A0092B-C50C-407E-A947-70E740481C1C}">
                <a14:useLocalDpi xmlns:a14="http://schemas.microsoft.com/office/drawing/2010/main" val="0"/>
              </a:ext>
            </a:extLst>
          </a:blip>
          <a:srcRect/>
          <a:stretch>
            <a:fillRect/>
          </a:stretch>
        </p:blipFill>
        <p:spPr bwMode="auto">
          <a:xfrm>
            <a:off x="9141664" y="5042263"/>
            <a:ext cx="2974109" cy="1404842"/>
          </a:xfrm>
          <a:prstGeom prst="rect">
            <a:avLst/>
          </a:prstGeom>
          <a:noFill/>
          <a:ln>
            <a:noFill/>
          </a:ln>
        </p:spPr>
      </p:pic>
      <p:sp>
        <p:nvSpPr>
          <p:cNvPr id="4" name="Rectangle 3"/>
          <p:cNvSpPr/>
          <p:nvPr/>
        </p:nvSpPr>
        <p:spPr>
          <a:xfrm>
            <a:off x="0" y="6473170"/>
            <a:ext cx="12192000" cy="384831"/>
          </a:xfrm>
          <a:prstGeom prst="rect">
            <a:avLst/>
          </a:prstGeom>
          <a:solidFill>
            <a:srgbClr val="11A0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 </a:t>
            </a:r>
          </a:p>
        </p:txBody>
      </p:sp>
      <p:sp>
        <p:nvSpPr>
          <p:cNvPr id="2" name="TextBox 1"/>
          <p:cNvSpPr txBox="1"/>
          <p:nvPr/>
        </p:nvSpPr>
        <p:spPr>
          <a:xfrm>
            <a:off x="11822545" y="6514734"/>
            <a:ext cx="1062182" cy="369332"/>
          </a:xfrm>
          <a:prstGeom prst="rect">
            <a:avLst/>
          </a:prstGeom>
          <a:noFill/>
        </p:spPr>
        <p:txBody>
          <a:bodyPr wrap="square" rtlCol="0">
            <a:spAutoFit/>
          </a:bodyPr>
          <a:lstStyle/>
          <a:p>
            <a:fld id="{AF1AE43D-4287-43A0-ADA4-49B4F7331AD4}" type="slidenum">
              <a:rPr lang="en-GB" smtClean="0">
                <a:solidFill>
                  <a:schemeClr val="bg1"/>
                </a:solidFill>
              </a:rPr>
              <a:t>1</a:t>
            </a:fld>
            <a:endParaRPr lang="en-GB" dirty="0">
              <a:solidFill>
                <a:schemeClr val="bg1"/>
              </a:solidFill>
            </a:endParaRPr>
          </a:p>
        </p:txBody>
      </p:sp>
      <p:sp>
        <p:nvSpPr>
          <p:cNvPr id="6" name="Title 6"/>
          <p:cNvSpPr>
            <a:spLocks noGrp="1"/>
          </p:cNvSpPr>
          <p:nvPr>
            <p:ph type="ctrTitle"/>
          </p:nvPr>
        </p:nvSpPr>
        <p:spPr>
          <a:xfrm>
            <a:off x="221673" y="1954584"/>
            <a:ext cx="11894100" cy="1250161"/>
          </a:xfrm>
        </p:spPr>
        <p:txBody>
          <a:bodyPr>
            <a:noAutofit/>
          </a:bodyPr>
          <a:lstStyle/>
          <a:p>
            <a:br>
              <a:rPr lang="en-GB" sz="4800" b="1" dirty="0">
                <a:solidFill>
                  <a:srgbClr val="11A08A"/>
                </a:solidFill>
                <a:latin typeface="+mn-lt"/>
              </a:rPr>
            </a:br>
            <a:br>
              <a:rPr lang="en-GB" sz="4800" b="1" dirty="0">
                <a:solidFill>
                  <a:srgbClr val="11A08A"/>
                </a:solidFill>
                <a:latin typeface="+mn-lt"/>
              </a:rPr>
            </a:br>
            <a:br>
              <a:rPr lang="en-GB" sz="4800" b="1" dirty="0">
                <a:solidFill>
                  <a:srgbClr val="11A08A"/>
                </a:solidFill>
                <a:latin typeface="+mn-lt"/>
              </a:rPr>
            </a:br>
            <a:br>
              <a:rPr lang="en-GB" sz="4800" b="1" dirty="0">
                <a:solidFill>
                  <a:srgbClr val="11A08A"/>
                </a:solidFill>
                <a:latin typeface="+mn-lt"/>
              </a:rPr>
            </a:br>
            <a:r>
              <a:rPr lang="en-GB" sz="5200" b="1" dirty="0">
                <a:solidFill>
                  <a:srgbClr val="11A08A"/>
                </a:solidFill>
                <a:latin typeface="+mn-lt"/>
              </a:rPr>
              <a:t>Should Ofsted hold schools to account for teacher workload and development?</a:t>
            </a:r>
            <a:br>
              <a:rPr lang="en-GB" sz="4800" b="1" dirty="0">
                <a:solidFill>
                  <a:srgbClr val="11A08A"/>
                </a:solidFill>
                <a:latin typeface="+mn-lt"/>
              </a:rPr>
            </a:br>
            <a:br>
              <a:rPr lang="en-GB" sz="2800" dirty="0">
                <a:solidFill>
                  <a:srgbClr val="11A08A"/>
                </a:solidFill>
              </a:rPr>
            </a:br>
            <a:r>
              <a:rPr lang="en-GB" sz="2800" dirty="0">
                <a:solidFill>
                  <a:srgbClr val="11A08A"/>
                </a:solidFill>
                <a:latin typeface="+mn-lt"/>
              </a:rPr>
              <a:t>Peter Sellen</a:t>
            </a:r>
          </a:p>
        </p:txBody>
      </p:sp>
      <p:sp>
        <p:nvSpPr>
          <p:cNvPr id="3" name="TextBox 2"/>
          <p:cNvSpPr txBox="1"/>
          <p:nvPr/>
        </p:nvSpPr>
        <p:spPr>
          <a:xfrm>
            <a:off x="286328" y="3509302"/>
            <a:ext cx="11905672" cy="523220"/>
          </a:xfrm>
          <a:prstGeom prst="rect">
            <a:avLst/>
          </a:prstGeom>
          <a:noFill/>
        </p:spPr>
        <p:txBody>
          <a:bodyPr wrap="square" rtlCol="0">
            <a:spAutoFit/>
          </a:bodyPr>
          <a:lstStyle/>
          <a:p>
            <a:pPr algn="ctr"/>
            <a:r>
              <a:rPr lang="en-GB" sz="2800" dirty="0">
                <a:solidFill>
                  <a:srgbClr val="11A08A"/>
                </a:solidFill>
              </a:rPr>
              <a:t>November 2016</a:t>
            </a:r>
          </a:p>
        </p:txBody>
      </p:sp>
    </p:spTree>
    <p:extLst>
      <p:ext uri="{BB962C8B-B14F-4D97-AF65-F5344CB8AC3E}">
        <p14:creationId xmlns:p14="http://schemas.microsoft.com/office/powerpoint/2010/main" val="2473295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473170"/>
            <a:ext cx="12192000" cy="384831"/>
          </a:xfrm>
          <a:prstGeom prst="rect">
            <a:avLst/>
          </a:prstGeom>
          <a:solidFill>
            <a:srgbClr val="11A0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 </a:t>
            </a:r>
          </a:p>
        </p:txBody>
      </p:sp>
      <p:sp>
        <p:nvSpPr>
          <p:cNvPr id="2" name="TextBox 1"/>
          <p:cNvSpPr txBox="1"/>
          <p:nvPr/>
        </p:nvSpPr>
        <p:spPr>
          <a:xfrm>
            <a:off x="11822545" y="6514734"/>
            <a:ext cx="1062182" cy="369332"/>
          </a:xfrm>
          <a:prstGeom prst="rect">
            <a:avLst/>
          </a:prstGeom>
          <a:noFill/>
        </p:spPr>
        <p:txBody>
          <a:bodyPr wrap="square" rtlCol="0">
            <a:spAutoFit/>
          </a:bodyPr>
          <a:lstStyle/>
          <a:p>
            <a:fld id="{AF1AE43D-4287-43A0-ADA4-49B4F7331AD4}" type="slidenum">
              <a:rPr lang="en-GB" smtClean="0">
                <a:solidFill>
                  <a:schemeClr val="bg1"/>
                </a:solidFill>
              </a:rPr>
              <a:t>10</a:t>
            </a:fld>
            <a:endParaRPr lang="en-GB" dirty="0">
              <a:solidFill>
                <a:schemeClr val="bg1"/>
              </a:solidFill>
            </a:endParaRPr>
          </a:p>
        </p:txBody>
      </p:sp>
      <p:sp>
        <p:nvSpPr>
          <p:cNvPr id="6" name="Title 6"/>
          <p:cNvSpPr>
            <a:spLocks noGrp="1"/>
          </p:cNvSpPr>
          <p:nvPr>
            <p:ph type="ctrTitle"/>
          </p:nvPr>
        </p:nvSpPr>
        <p:spPr>
          <a:xfrm>
            <a:off x="-1" y="41200"/>
            <a:ext cx="12076771" cy="650176"/>
          </a:xfrm>
        </p:spPr>
        <p:txBody>
          <a:bodyPr anchor="t">
            <a:noAutofit/>
          </a:bodyPr>
          <a:lstStyle/>
          <a:p>
            <a:pPr algn="l"/>
            <a:r>
              <a:rPr lang="en-GB" sz="3600" b="1" dirty="0">
                <a:solidFill>
                  <a:srgbClr val="11A08A"/>
                </a:solidFill>
                <a:latin typeface="Calibri" panose="020F0502020204030204" pitchFamily="34" charset="0"/>
                <a:ea typeface="Times New Roman" panose="02020603050405020304" pitchFamily="18" charset="0"/>
                <a:cs typeface="Times New Roman" panose="02020603050405020304" pitchFamily="18" charset="0"/>
              </a:rPr>
              <a:t>Ofsted’s ‘myth-busting’ is an important step</a:t>
            </a:r>
            <a:br>
              <a:rPr lang="en-US" sz="36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br>
            <a:br>
              <a:rPr lang="en-GB" sz="3600" b="1" dirty="0">
                <a:solidFill>
                  <a:srgbClr val="11A08A"/>
                </a:solidFill>
                <a:latin typeface="+mn-lt"/>
              </a:rPr>
            </a:br>
            <a:endParaRPr lang="en-GB" sz="3600" b="1" dirty="0">
              <a:solidFill>
                <a:srgbClr val="11A08A"/>
              </a:solidFill>
              <a:latin typeface="+mn-lt"/>
            </a:endParaRPr>
          </a:p>
        </p:txBody>
      </p:sp>
      <p:sp>
        <p:nvSpPr>
          <p:cNvPr id="7" name="Title 6"/>
          <p:cNvSpPr txBox="1">
            <a:spLocks/>
          </p:cNvSpPr>
          <p:nvPr/>
        </p:nvSpPr>
        <p:spPr>
          <a:xfrm>
            <a:off x="-404734" y="397889"/>
            <a:ext cx="11642309" cy="482225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indent="-342900" algn="l">
              <a:buClr>
                <a:srgbClr val="11A08A"/>
              </a:buClr>
              <a:buFont typeface="Courier New" panose="02070309020205020404" pitchFamily="49" charset="0"/>
              <a:buChar char="o"/>
            </a:pPr>
            <a:endParaRPr lang="en-GB" sz="1800" dirty="0"/>
          </a:p>
          <a:p>
            <a:pPr algn="l">
              <a:buClr>
                <a:srgbClr val="11A08A"/>
              </a:buClr>
            </a:pPr>
            <a:endParaRPr lang="en-GB" sz="2400" dirty="0">
              <a:latin typeface="+mn-lt"/>
            </a:endParaRPr>
          </a:p>
        </p:txBody>
      </p:sp>
      <p:sp>
        <p:nvSpPr>
          <p:cNvPr id="5" name="Rectangle 4"/>
          <p:cNvSpPr/>
          <p:nvPr/>
        </p:nvSpPr>
        <p:spPr>
          <a:xfrm>
            <a:off x="0" y="2162684"/>
            <a:ext cx="3608598" cy="646331"/>
          </a:xfrm>
          <a:prstGeom prst="rect">
            <a:avLst/>
          </a:prstGeom>
        </p:spPr>
        <p:txBody>
          <a:bodyPr wrap="square">
            <a:spAutoFit/>
          </a:bodyPr>
          <a:lstStyle/>
          <a:p>
            <a:pPr marL="285750" indent="-285750">
              <a:buFont typeface="Arial" panose="020B0604020202020204" pitchFamily="34" charset="0"/>
              <a:buChar char="•"/>
            </a:pPr>
            <a:endParaRPr lang="en-GB" dirty="0">
              <a:solidFill>
                <a:srgbClr val="21A77E"/>
              </a:solidFill>
            </a:endParaRPr>
          </a:p>
          <a:p>
            <a:endParaRPr lang="en-GB" dirty="0">
              <a:solidFill>
                <a:srgbClr val="21A77E"/>
              </a:solidFill>
            </a:endParaRPr>
          </a:p>
        </p:txBody>
      </p:sp>
      <p:sp>
        <p:nvSpPr>
          <p:cNvPr id="3" name="TextBox 2"/>
          <p:cNvSpPr txBox="1"/>
          <p:nvPr/>
        </p:nvSpPr>
        <p:spPr>
          <a:xfrm>
            <a:off x="340327" y="891906"/>
            <a:ext cx="10738194" cy="5047536"/>
          </a:xfrm>
          <a:prstGeom prst="rect">
            <a:avLst/>
          </a:prstGeom>
          <a:noFill/>
        </p:spPr>
        <p:txBody>
          <a:bodyPr wrap="square" rtlCol="0">
            <a:spAutoFit/>
          </a:bodyPr>
          <a:lstStyle/>
          <a:p>
            <a:pPr marL="285750" indent="-285750">
              <a:spcAft>
                <a:spcPts val="1200"/>
              </a:spcAft>
              <a:buFont typeface="Wingdings" panose="05000000000000000000" pitchFamily="2" charset="2"/>
              <a:buChar char="§"/>
            </a:pPr>
            <a:r>
              <a:rPr lang="en-GB" sz="2400" dirty="0">
                <a:solidFill>
                  <a:srgbClr val="11A08A"/>
                </a:solidFill>
              </a:rPr>
              <a:t>In TALIS, average full-time hours worked did not vary significantly across Ofsted ratings, but the proportion citing ‘unmanageable workloads’ was 9%pts higher in satisfactory or inadequate schools compared to good schools</a:t>
            </a:r>
            <a:endParaRPr lang="en-GB" sz="2400" dirty="0">
              <a:solidFill>
                <a:srgbClr val="21A77E"/>
              </a:solidFill>
            </a:endParaRPr>
          </a:p>
          <a:p>
            <a:pPr marL="285750" indent="-285750">
              <a:spcAft>
                <a:spcPts val="1200"/>
              </a:spcAft>
              <a:buFont typeface="Wingdings" panose="05000000000000000000" pitchFamily="2" charset="2"/>
              <a:buChar char="§"/>
            </a:pPr>
            <a:r>
              <a:rPr lang="en-GB" sz="2400" dirty="0">
                <a:solidFill>
                  <a:srgbClr val="11A08A"/>
                </a:solidFill>
              </a:rPr>
              <a:t>In TALIS, 50% disagreed and 27% strongly disagreed that </a:t>
            </a:r>
            <a:r>
              <a:rPr lang="en-GB" sz="2400" i="1" dirty="0">
                <a:solidFill>
                  <a:srgbClr val="11A08A"/>
                </a:solidFill>
              </a:rPr>
              <a:t>“The accountability system</a:t>
            </a:r>
            <a:r>
              <a:rPr lang="en-GB" sz="2400" dirty="0">
                <a:solidFill>
                  <a:srgbClr val="11A08A"/>
                </a:solidFill>
              </a:rPr>
              <a:t> [including Ofsted] </a:t>
            </a:r>
            <a:r>
              <a:rPr lang="en-GB" sz="2400" i="1" dirty="0">
                <a:solidFill>
                  <a:srgbClr val="11A08A"/>
                </a:solidFill>
              </a:rPr>
              <a:t>does not add significantly to my workload”</a:t>
            </a:r>
          </a:p>
          <a:p>
            <a:pPr marL="285750" indent="-285750">
              <a:spcAft>
                <a:spcPts val="1200"/>
              </a:spcAft>
              <a:buFont typeface="Wingdings" panose="05000000000000000000" pitchFamily="2" charset="2"/>
              <a:buChar char="§"/>
            </a:pPr>
            <a:r>
              <a:rPr lang="en-GB" sz="2400" dirty="0">
                <a:solidFill>
                  <a:srgbClr val="11A08A"/>
                </a:solidFill>
              </a:rPr>
              <a:t>In the 2014 Workload Challenge, many teachers highlighted burdensome requirements in schools and linked them to perceptions of what Ofsted “wanted to see”</a:t>
            </a:r>
          </a:p>
          <a:p>
            <a:pPr marL="285750" indent="-285750">
              <a:spcAft>
                <a:spcPts val="1200"/>
              </a:spcAft>
              <a:buFont typeface="Wingdings" panose="05000000000000000000" pitchFamily="2" charset="2"/>
              <a:buChar char="§"/>
            </a:pPr>
            <a:r>
              <a:rPr lang="en-GB" sz="2400" dirty="0">
                <a:solidFill>
                  <a:srgbClr val="11A08A"/>
                </a:solidFill>
              </a:rPr>
              <a:t>Ofsted: </a:t>
            </a:r>
            <a:r>
              <a:rPr lang="en-GB" sz="2400" i="1" dirty="0">
                <a:solidFill>
                  <a:srgbClr val="11A08A"/>
                </a:solidFill>
              </a:rPr>
              <a:t>“While inspectors will consider how written and oral feedback is used to promote learning, Ofsted does not expect to see any written record of oral feedback provided to pupils by teachers”</a:t>
            </a:r>
            <a:r>
              <a:rPr lang="en-GB" sz="2400" dirty="0">
                <a:solidFill>
                  <a:srgbClr val="11A08A"/>
                </a:solidFill>
              </a:rPr>
              <a:t> </a:t>
            </a:r>
            <a:r>
              <a:rPr lang="en-GB" sz="2400" dirty="0" err="1">
                <a:solidFill>
                  <a:srgbClr val="11A08A"/>
                </a:solidFill>
              </a:rPr>
              <a:t>etc</a:t>
            </a:r>
            <a:endParaRPr lang="en-GB" sz="2400" dirty="0">
              <a:solidFill>
                <a:srgbClr val="11A08A"/>
              </a:solidFill>
            </a:endParaRPr>
          </a:p>
          <a:p>
            <a:pPr marL="285750" indent="-285750">
              <a:buFont typeface="Arial" panose="020B0604020202020204" pitchFamily="34" charset="0"/>
              <a:buChar char="•"/>
            </a:pPr>
            <a:endParaRPr lang="en-GB" dirty="0">
              <a:solidFill>
                <a:srgbClr val="21A77E"/>
              </a:solidFill>
            </a:endParaRPr>
          </a:p>
        </p:txBody>
      </p:sp>
      <p:sp>
        <p:nvSpPr>
          <p:cNvPr id="10" name="TextBox 9"/>
          <p:cNvSpPr txBox="1"/>
          <p:nvPr/>
        </p:nvSpPr>
        <p:spPr>
          <a:xfrm>
            <a:off x="4839629" y="6473170"/>
            <a:ext cx="2029522" cy="369332"/>
          </a:xfrm>
          <a:prstGeom prst="rect">
            <a:avLst/>
          </a:prstGeom>
          <a:noFill/>
        </p:spPr>
        <p:txBody>
          <a:bodyPr wrap="square" rtlCol="0">
            <a:spAutoFit/>
          </a:bodyPr>
          <a:lstStyle/>
          <a:p>
            <a:pPr algn="ctr"/>
            <a:r>
              <a:rPr lang="en-GB" dirty="0">
                <a:solidFill>
                  <a:schemeClr val="bg1"/>
                </a:solidFill>
              </a:rPr>
              <a:t>#</a:t>
            </a:r>
            <a:r>
              <a:rPr lang="en-GB" dirty="0" err="1">
                <a:solidFill>
                  <a:schemeClr val="bg1"/>
                </a:solidFill>
              </a:rPr>
              <a:t>OfstedWhereNext</a:t>
            </a:r>
            <a:endParaRPr lang="en-GB" dirty="0">
              <a:solidFill>
                <a:schemeClr val="bg1"/>
              </a:solidFill>
            </a:endParaRPr>
          </a:p>
        </p:txBody>
      </p:sp>
    </p:spTree>
    <p:extLst>
      <p:ext uri="{BB962C8B-B14F-4D97-AF65-F5344CB8AC3E}">
        <p14:creationId xmlns:p14="http://schemas.microsoft.com/office/powerpoint/2010/main" val="4269947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473170"/>
            <a:ext cx="12192000" cy="384831"/>
          </a:xfrm>
          <a:prstGeom prst="rect">
            <a:avLst/>
          </a:prstGeom>
          <a:solidFill>
            <a:srgbClr val="11A0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 </a:t>
            </a:r>
          </a:p>
        </p:txBody>
      </p:sp>
      <p:sp>
        <p:nvSpPr>
          <p:cNvPr id="2" name="TextBox 1"/>
          <p:cNvSpPr txBox="1"/>
          <p:nvPr/>
        </p:nvSpPr>
        <p:spPr>
          <a:xfrm>
            <a:off x="11822545" y="6514734"/>
            <a:ext cx="1062182" cy="369332"/>
          </a:xfrm>
          <a:prstGeom prst="rect">
            <a:avLst/>
          </a:prstGeom>
          <a:noFill/>
        </p:spPr>
        <p:txBody>
          <a:bodyPr wrap="square" rtlCol="0">
            <a:spAutoFit/>
          </a:bodyPr>
          <a:lstStyle/>
          <a:p>
            <a:fld id="{AF1AE43D-4287-43A0-ADA4-49B4F7331AD4}" type="slidenum">
              <a:rPr lang="en-GB" smtClean="0">
                <a:solidFill>
                  <a:schemeClr val="bg1"/>
                </a:solidFill>
              </a:rPr>
              <a:t>11</a:t>
            </a:fld>
            <a:endParaRPr lang="en-GB" dirty="0">
              <a:solidFill>
                <a:schemeClr val="bg1"/>
              </a:solidFill>
            </a:endParaRPr>
          </a:p>
        </p:txBody>
      </p:sp>
      <p:sp>
        <p:nvSpPr>
          <p:cNvPr id="6" name="Title 6"/>
          <p:cNvSpPr>
            <a:spLocks noGrp="1"/>
          </p:cNvSpPr>
          <p:nvPr>
            <p:ph type="ctrTitle"/>
          </p:nvPr>
        </p:nvSpPr>
        <p:spPr>
          <a:xfrm>
            <a:off x="-1" y="41200"/>
            <a:ext cx="12076771" cy="850856"/>
          </a:xfrm>
        </p:spPr>
        <p:txBody>
          <a:bodyPr anchor="t">
            <a:noAutofit/>
          </a:bodyPr>
          <a:lstStyle/>
          <a:p>
            <a:pPr algn="l"/>
            <a:r>
              <a:rPr lang="en-GB" sz="3600" b="1" dirty="0">
                <a:solidFill>
                  <a:srgbClr val="11A08A"/>
                </a:solidFill>
                <a:latin typeface="Calibri" panose="020F0502020204030204" pitchFamily="34" charset="0"/>
                <a:ea typeface="Times New Roman" panose="02020603050405020304" pitchFamily="18" charset="0"/>
                <a:cs typeface="Times New Roman" panose="02020603050405020304" pitchFamily="18" charset="0"/>
              </a:rPr>
              <a:t>TALIS figures suggest Ofsted would struggle to objectively identify ‘high workload’ schools if it were asked to (1)</a:t>
            </a:r>
            <a:br>
              <a:rPr lang="en-US" sz="36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br>
            <a:br>
              <a:rPr lang="en-GB" sz="3600" b="1" dirty="0">
                <a:solidFill>
                  <a:srgbClr val="11A08A"/>
                </a:solidFill>
                <a:latin typeface="+mn-lt"/>
              </a:rPr>
            </a:br>
            <a:endParaRPr lang="en-GB" sz="3600" b="1" dirty="0">
              <a:solidFill>
                <a:srgbClr val="11A08A"/>
              </a:solidFill>
              <a:latin typeface="+mn-lt"/>
            </a:endParaRPr>
          </a:p>
        </p:txBody>
      </p:sp>
      <p:sp>
        <p:nvSpPr>
          <p:cNvPr id="7" name="Title 6"/>
          <p:cNvSpPr txBox="1">
            <a:spLocks/>
          </p:cNvSpPr>
          <p:nvPr/>
        </p:nvSpPr>
        <p:spPr>
          <a:xfrm>
            <a:off x="-404734" y="397889"/>
            <a:ext cx="11642309" cy="482225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indent="-342900" algn="l">
              <a:buClr>
                <a:srgbClr val="11A08A"/>
              </a:buClr>
              <a:buFont typeface="Courier New" panose="02070309020205020404" pitchFamily="49" charset="0"/>
              <a:buChar char="o"/>
            </a:pPr>
            <a:endParaRPr lang="en-GB" sz="1800" dirty="0"/>
          </a:p>
          <a:p>
            <a:pPr algn="l">
              <a:buClr>
                <a:srgbClr val="11A08A"/>
              </a:buClr>
            </a:pPr>
            <a:endParaRPr lang="en-GB" sz="2400" dirty="0">
              <a:latin typeface="+mn-lt"/>
            </a:endParaRPr>
          </a:p>
        </p:txBody>
      </p:sp>
      <p:sp>
        <p:nvSpPr>
          <p:cNvPr id="5" name="Rectangle 4"/>
          <p:cNvSpPr/>
          <p:nvPr/>
        </p:nvSpPr>
        <p:spPr>
          <a:xfrm>
            <a:off x="0" y="2162684"/>
            <a:ext cx="3608598" cy="646331"/>
          </a:xfrm>
          <a:prstGeom prst="rect">
            <a:avLst/>
          </a:prstGeom>
        </p:spPr>
        <p:txBody>
          <a:bodyPr wrap="square">
            <a:spAutoFit/>
          </a:bodyPr>
          <a:lstStyle/>
          <a:p>
            <a:pPr marL="285750" indent="-285750">
              <a:buFont typeface="Arial" panose="020B0604020202020204" pitchFamily="34" charset="0"/>
              <a:buChar char="•"/>
            </a:pPr>
            <a:endParaRPr lang="en-GB" dirty="0">
              <a:solidFill>
                <a:srgbClr val="21A77E"/>
              </a:solidFill>
            </a:endParaRPr>
          </a:p>
          <a:p>
            <a:endParaRPr lang="en-GB" dirty="0">
              <a:solidFill>
                <a:srgbClr val="21A77E"/>
              </a:solidFill>
            </a:endParaRPr>
          </a:p>
        </p:txBody>
      </p:sp>
      <p:sp>
        <p:nvSpPr>
          <p:cNvPr id="3" name="TextBox 2"/>
          <p:cNvSpPr txBox="1"/>
          <p:nvPr/>
        </p:nvSpPr>
        <p:spPr>
          <a:xfrm>
            <a:off x="267629" y="1694794"/>
            <a:ext cx="4268673" cy="4093428"/>
          </a:xfrm>
          <a:prstGeom prst="rect">
            <a:avLst/>
          </a:prstGeom>
          <a:noFill/>
        </p:spPr>
        <p:txBody>
          <a:bodyPr wrap="square" rtlCol="0">
            <a:spAutoFit/>
          </a:bodyPr>
          <a:lstStyle/>
          <a:p>
            <a:pPr marL="285750" indent="-285750">
              <a:spcAft>
                <a:spcPts val="1200"/>
              </a:spcAft>
              <a:buFont typeface="Wingdings" panose="05000000000000000000" pitchFamily="2" charset="2"/>
              <a:buChar char="§"/>
            </a:pPr>
            <a:r>
              <a:rPr lang="en-GB" sz="2000" dirty="0">
                <a:solidFill>
                  <a:srgbClr val="11A08A"/>
                </a:solidFill>
              </a:rPr>
              <a:t>Variation in weekly hours is higher within schools than between schools</a:t>
            </a:r>
          </a:p>
          <a:p>
            <a:pPr marL="285750" indent="-285750">
              <a:spcAft>
                <a:spcPts val="1200"/>
              </a:spcAft>
              <a:buFont typeface="Wingdings" panose="05000000000000000000" pitchFamily="2" charset="2"/>
              <a:buChar char="§"/>
            </a:pPr>
            <a:r>
              <a:rPr lang="en-GB" sz="2000" dirty="0">
                <a:solidFill>
                  <a:srgbClr val="11A08A"/>
                </a:solidFill>
              </a:rPr>
              <a:t>Around a fifth of schools had a median of 45 or fewer hours for FT teachers</a:t>
            </a:r>
          </a:p>
          <a:p>
            <a:pPr marL="285750" indent="-285750">
              <a:spcAft>
                <a:spcPts val="1200"/>
              </a:spcAft>
              <a:buFont typeface="Wingdings" panose="05000000000000000000" pitchFamily="2" charset="2"/>
              <a:buChar char="§"/>
            </a:pPr>
            <a:r>
              <a:rPr lang="en-GB" sz="2000" dirty="0">
                <a:solidFill>
                  <a:srgbClr val="11A08A"/>
                </a:solidFill>
              </a:rPr>
              <a:t>A fifth had a median of over 52</a:t>
            </a:r>
          </a:p>
          <a:p>
            <a:pPr marL="285750" indent="-285750">
              <a:spcAft>
                <a:spcPts val="1200"/>
              </a:spcAft>
              <a:buFont typeface="Wingdings" panose="05000000000000000000" pitchFamily="2" charset="2"/>
              <a:buChar char="§"/>
            </a:pPr>
            <a:r>
              <a:rPr lang="en-GB" sz="2000" dirty="0">
                <a:solidFill>
                  <a:srgbClr val="11A08A"/>
                </a:solidFill>
              </a:rPr>
              <a:t>Within schools: average 20:80 range was 20 hours </a:t>
            </a:r>
          </a:p>
          <a:p>
            <a:pPr marL="285750" indent="-285750">
              <a:spcAft>
                <a:spcPts val="1200"/>
              </a:spcAft>
              <a:buFont typeface="Wingdings" panose="05000000000000000000" pitchFamily="2" charset="2"/>
              <a:buChar char="§"/>
            </a:pPr>
            <a:r>
              <a:rPr lang="en-GB" sz="2000" dirty="0">
                <a:solidFill>
                  <a:srgbClr val="11A08A"/>
                </a:solidFill>
              </a:rPr>
              <a:t>An imperfect snapshot with small samples, but could Ofsted do much better in practice?</a:t>
            </a:r>
            <a:endParaRPr lang="en-GB" dirty="0">
              <a:solidFill>
                <a:srgbClr val="21A77E"/>
              </a:solidFill>
            </a:endParaRPr>
          </a:p>
        </p:txBody>
      </p:sp>
      <p:sp>
        <p:nvSpPr>
          <p:cNvPr id="10" name="TextBox 9"/>
          <p:cNvSpPr txBox="1"/>
          <p:nvPr/>
        </p:nvSpPr>
        <p:spPr>
          <a:xfrm>
            <a:off x="4839629" y="6473170"/>
            <a:ext cx="2029522" cy="369332"/>
          </a:xfrm>
          <a:prstGeom prst="rect">
            <a:avLst/>
          </a:prstGeom>
          <a:noFill/>
        </p:spPr>
        <p:txBody>
          <a:bodyPr wrap="square" rtlCol="0">
            <a:spAutoFit/>
          </a:bodyPr>
          <a:lstStyle/>
          <a:p>
            <a:pPr algn="ctr"/>
            <a:r>
              <a:rPr lang="en-GB" dirty="0">
                <a:solidFill>
                  <a:schemeClr val="bg1"/>
                </a:solidFill>
              </a:rPr>
              <a:t>#</a:t>
            </a:r>
            <a:r>
              <a:rPr lang="en-GB" dirty="0" err="1">
                <a:solidFill>
                  <a:schemeClr val="bg1"/>
                </a:solidFill>
              </a:rPr>
              <a:t>OfstedWhereNext</a:t>
            </a:r>
            <a:endParaRPr lang="en-GB" dirty="0">
              <a:solidFill>
                <a:schemeClr val="bg1"/>
              </a:solidFill>
            </a:endParaRPr>
          </a:p>
        </p:txBody>
      </p:sp>
      <p:sp>
        <p:nvSpPr>
          <p:cNvPr id="9" name="TextBox 8"/>
          <p:cNvSpPr txBox="1"/>
          <p:nvPr/>
        </p:nvSpPr>
        <p:spPr>
          <a:xfrm>
            <a:off x="6022278" y="5576830"/>
            <a:ext cx="3824868" cy="461665"/>
          </a:xfrm>
          <a:prstGeom prst="rect">
            <a:avLst/>
          </a:prstGeom>
          <a:noFill/>
        </p:spPr>
        <p:txBody>
          <a:bodyPr wrap="square" rtlCol="0">
            <a:spAutoFit/>
          </a:bodyPr>
          <a:lstStyle/>
          <a:p>
            <a:pPr algn="ctr"/>
            <a:r>
              <a:rPr lang="en-GB" sz="1200" b="1" dirty="0"/>
              <a:t>(Includes only schools with at least 10 full time respondents to question)</a:t>
            </a:r>
          </a:p>
        </p:txBody>
      </p:sp>
      <p:graphicFrame>
        <p:nvGraphicFramePr>
          <p:cNvPr id="12" name="Chart 11"/>
          <p:cNvGraphicFramePr>
            <a:graphicFrameLocks/>
          </p:cNvGraphicFramePr>
          <p:nvPr>
            <p:extLst>
              <p:ext uri="{D42A27DB-BD31-4B8C-83A1-F6EECF244321}">
                <p14:modId xmlns:p14="http://schemas.microsoft.com/office/powerpoint/2010/main" val="1854294351"/>
              </p:ext>
            </p:extLst>
          </p:nvPr>
        </p:nvGraphicFramePr>
        <p:xfrm>
          <a:off x="4803932" y="1340226"/>
          <a:ext cx="6433644" cy="40572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87994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graphicEl>
                                              <a:chart seriesIdx="0" categoryIdx="-4" bldStep="series"/>
                                            </p:graphic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graphicEl>
                                              <a:chart seriesIdx="1" categoryIdx="-4" bldStep="series"/>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graphicEl>
                                              <a:chart seriesIdx="2" categoryIdx="-4" bldStep="series"/>
                                            </p:graphic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Graphic spid="12" grpId="0" uiExpand="1">
        <p:bldSub>
          <a:bldChart bld="series"/>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473170"/>
            <a:ext cx="12192000" cy="384831"/>
          </a:xfrm>
          <a:prstGeom prst="rect">
            <a:avLst/>
          </a:prstGeom>
          <a:solidFill>
            <a:srgbClr val="11A0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 </a:t>
            </a:r>
          </a:p>
        </p:txBody>
      </p:sp>
      <p:sp>
        <p:nvSpPr>
          <p:cNvPr id="2" name="TextBox 1"/>
          <p:cNvSpPr txBox="1"/>
          <p:nvPr/>
        </p:nvSpPr>
        <p:spPr>
          <a:xfrm>
            <a:off x="11822545" y="6514734"/>
            <a:ext cx="1062182" cy="369332"/>
          </a:xfrm>
          <a:prstGeom prst="rect">
            <a:avLst/>
          </a:prstGeom>
          <a:noFill/>
        </p:spPr>
        <p:txBody>
          <a:bodyPr wrap="square" rtlCol="0">
            <a:spAutoFit/>
          </a:bodyPr>
          <a:lstStyle/>
          <a:p>
            <a:fld id="{AF1AE43D-4287-43A0-ADA4-49B4F7331AD4}" type="slidenum">
              <a:rPr lang="en-GB" smtClean="0">
                <a:solidFill>
                  <a:schemeClr val="bg1"/>
                </a:solidFill>
              </a:rPr>
              <a:t>12</a:t>
            </a:fld>
            <a:endParaRPr lang="en-GB" dirty="0">
              <a:solidFill>
                <a:schemeClr val="bg1"/>
              </a:solidFill>
            </a:endParaRPr>
          </a:p>
        </p:txBody>
      </p:sp>
      <p:sp>
        <p:nvSpPr>
          <p:cNvPr id="6" name="Title 6"/>
          <p:cNvSpPr>
            <a:spLocks noGrp="1"/>
          </p:cNvSpPr>
          <p:nvPr>
            <p:ph type="ctrTitle"/>
          </p:nvPr>
        </p:nvSpPr>
        <p:spPr>
          <a:xfrm>
            <a:off x="-1" y="41200"/>
            <a:ext cx="12076771" cy="850856"/>
          </a:xfrm>
        </p:spPr>
        <p:txBody>
          <a:bodyPr anchor="t">
            <a:noAutofit/>
          </a:bodyPr>
          <a:lstStyle/>
          <a:p>
            <a:pPr algn="l"/>
            <a:r>
              <a:rPr lang="en-GB" sz="3600" b="1" dirty="0">
                <a:solidFill>
                  <a:srgbClr val="11A08A"/>
                </a:solidFill>
                <a:latin typeface="Calibri" panose="020F0502020204030204" pitchFamily="34" charset="0"/>
                <a:ea typeface="Times New Roman" panose="02020603050405020304" pitchFamily="18" charset="0"/>
                <a:cs typeface="Times New Roman" panose="02020603050405020304" pitchFamily="18" charset="0"/>
              </a:rPr>
              <a:t>TALIS figures suggest Ofsted would struggle to objectively identify ‘high workload’ schools if it were asked to (2)</a:t>
            </a:r>
            <a:br>
              <a:rPr lang="en-US" sz="36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br>
            <a:br>
              <a:rPr lang="en-GB" sz="3600" b="1" dirty="0">
                <a:solidFill>
                  <a:srgbClr val="11A08A"/>
                </a:solidFill>
                <a:latin typeface="+mn-lt"/>
              </a:rPr>
            </a:br>
            <a:endParaRPr lang="en-GB" sz="3600" b="1" dirty="0">
              <a:solidFill>
                <a:srgbClr val="11A08A"/>
              </a:solidFill>
              <a:latin typeface="+mn-lt"/>
            </a:endParaRPr>
          </a:p>
        </p:txBody>
      </p:sp>
      <p:sp>
        <p:nvSpPr>
          <p:cNvPr id="7" name="Title 6"/>
          <p:cNvSpPr txBox="1">
            <a:spLocks/>
          </p:cNvSpPr>
          <p:nvPr/>
        </p:nvSpPr>
        <p:spPr>
          <a:xfrm>
            <a:off x="-404734" y="397889"/>
            <a:ext cx="11642309" cy="482225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indent="-342900" algn="l">
              <a:buClr>
                <a:srgbClr val="11A08A"/>
              </a:buClr>
              <a:buFont typeface="Courier New" panose="02070309020205020404" pitchFamily="49" charset="0"/>
              <a:buChar char="o"/>
            </a:pPr>
            <a:endParaRPr lang="en-GB" sz="1800" dirty="0"/>
          </a:p>
          <a:p>
            <a:pPr algn="l">
              <a:buClr>
                <a:srgbClr val="11A08A"/>
              </a:buClr>
            </a:pPr>
            <a:endParaRPr lang="en-GB" sz="2400" dirty="0">
              <a:latin typeface="+mn-lt"/>
            </a:endParaRPr>
          </a:p>
        </p:txBody>
      </p:sp>
      <p:sp>
        <p:nvSpPr>
          <p:cNvPr id="5" name="Rectangle 4"/>
          <p:cNvSpPr/>
          <p:nvPr/>
        </p:nvSpPr>
        <p:spPr>
          <a:xfrm>
            <a:off x="0" y="2162684"/>
            <a:ext cx="3608598" cy="646331"/>
          </a:xfrm>
          <a:prstGeom prst="rect">
            <a:avLst/>
          </a:prstGeom>
        </p:spPr>
        <p:txBody>
          <a:bodyPr wrap="square">
            <a:spAutoFit/>
          </a:bodyPr>
          <a:lstStyle/>
          <a:p>
            <a:pPr marL="285750" indent="-285750">
              <a:buFont typeface="Arial" panose="020B0604020202020204" pitchFamily="34" charset="0"/>
              <a:buChar char="•"/>
            </a:pPr>
            <a:endParaRPr lang="en-GB" dirty="0">
              <a:solidFill>
                <a:srgbClr val="21A77E"/>
              </a:solidFill>
            </a:endParaRPr>
          </a:p>
          <a:p>
            <a:endParaRPr lang="en-GB" dirty="0">
              <a:solidFill>
                <a:srgbClr val="21A77E"/>
              </a:solidFill>
            </a:endParaRPr>
          </a:p>
        </p:txBody>
      </p:sp>
      <p:sp>
        <p:nvSpPr>
          <p:cNvPr id="3" name="TextBox 2"/>
          <p:cNvSpPr txBox="1"/>
          <p:nvPr/>
        </p:nvSpPr>
        <p:spPr>
          <a:xfrm>
            <a:off x="348623" y="1340227"/>
            <a:ext cx="4120771" cy="4708981"/>
          </a:xfrm>
          <a:prstGeom prst="rect">
            <a:avLst/>
          </a:prstGeom>
          <a:noFill/>
        </p:spPr>
        <p:txBody>
          <a:bodyPr wrap="square" rtlCol="0">
            <a:spAutoFit/>
          </a:bodyPr>
          <a:lstStyle/>
          <a:p>
            <a:pPr marL="285750" indent="-285750">
              <a:spcAft>
                <a:spcPts val="2400"/>
              </a:spcAft>
              <a:buFont typeface="Wingdings" panose="05000000000000000000" pitchFamily="2" charset="2"/>
              <a:buChar char="§"/>
            </a:pPr>
            <a:r>
              <a:rPr lang="en-GB" sz="2000" dirty="0">
                <a:solidFill>
                  <a:srgbClr val="11A08A"/>
                </a:solidFill>
              </a:rPr>
              <a:t>Around half of teachers agreed or strongly agreed that their workload was “unmanageable”. Some schools had relatively high proportions</a:t>
            </a:r>
          </a:p>
          <a:p>
            <a:pPr marL="285750" indent="-285750">
              <a:spcAft>
                <a:spcPts val="2400"/>
              </a:spcAft>
              <a:buFont typeface="Wingdings" panose="05000000000000000000" pitchFamily="2" charset="2"/>
              <a:buChar char="§"/>
            </a:pPr>
            <a:r>
              <a:rPr lang="en-GB" sz="2000" dirty="0">
                <a:solidFill>
                  <a:srgbClr val="11A08A"/>
                </a:solidFill>
              </a:rPr>
              <a:t>But you would expect to see examples of this if relying on small samples, even if there were no ‘school effect’</a:t>
            </a:r>
          </a:p>
          <a:p>
            <a:pPr marL="285750" indent="-285750">
              <a:spcAft>
                <a:spcPts val="1200"/>
              </a:spcAft>
              <a:buFont typeface="Wingdings" panose="05000000000000000000" pitchFamily="2" charset="2"/>
              <a:buChar char="§"/>
            </a:pPr>
            <a:r>
              <a:rPr lang="en-GB" sz="2000" dirty="0">
                <a:solidFill>
                  <a:srgbClr val="11A08A"/>
                </a:solidFill>
              </a:rPr>
              <a:t>Ofsted could obtain a broader indication from staff surveys, but with the risk of biased samples and reliance on subjectivity</a:t>
            </a:r>
          </a:p>
        </p:txBody>
      </p:sp>
      <p:sp>
        <p:nvSpPr>
          <p:cNvPr id="10" name="TextBox 9"/>
          <p:cNvSpPr txBox="1"/>
          <p:nvPr/>
        </p:nvSpPr>
        <p:spPr>
          <a:xfrm>
            <a:off x="4839629" y="6473170"/>
            <a:ext cx="2029522" cy="369332"/>
          </a:xfrm>
          <a:prstGeom prst="rect">
            <a:avLst/>
          </a:prstGeom>
          <a:noFill/>
        </p:spPr>
        <p:txBody>
          <a:bodyPr wrap="square" rtlCol="0">
            <a:spAutoFit/>
          </a:bodyPr>
          <a:lstStyle/>
          <a:p>
            <a:pPr algn="ctr"/>
            <a:r>
              <a:rPr lang="en-GB" dirty="0">
                <a:solidFill>
                  <a:schemeClr val="bg1"/>
                </a:solidFill>
              </a:rPr>
              <a:t>#</a:t>
            </a:r>
            <a:r>
              <a:rPr lang="en-GB" dirty="0" err="1">
                <a:solidFill>
                  <a:schemeClr val="bg1"/>
                </a:solidFill>
              </a:rPr>
              <a:t>OfstedWhereNext</a:t>
            </a:r>
            <a:endParaRPr lang="en-GB" dirty="0">
              <a:solidFill>
                <a:schemeClr val="bg1"/>
              </a:solidFill>
            </a:endParaRPr>
          </a:p>
        </p:txBody>
      </p:sp>
      <p:sp>
        <p:nvSpPr>
          <p:cNvPr id="9" name="TextBox 8"/>
          <p:cNvSpPr txBox="1"/>
          <p:nvPr/>
        </p:nvSpPr>
        <p:spPr>
          <a:xfrm>
            <a:off x="6469565" y="5541494"/>
            <a:ext cx="3824868" cy="461665"/>
          </a:xfrm>
          <a:prstGeom prst="rect">
            <a:avLst/>
          </a:prstGeom>
          <a:noFill/>
        </p:spPr>
        <p:txBody>
          <a:bodyPr wrap="square" rtlCol="0">
            <a:spAutoFit/>
          </a:bodyPr>
          <a:lstStyle/>
          <a:p>
            <a:pPr algn="ctr"/>
            <a:r>
              <a:rPr lang="en-GB" sz="1200" b="1" dirty="0"/>
              <a:t>(Includes only schools with at least 10 respondents to question)</a:t>
            </a:r>
          </a:p>
        </p:txBody>
      </p:sp>
      <p:graphicFrame>
        <p:nvGraphicFramePr>
          <p:cNvPr id="14" name="Chart 13"/>
          <p:cNvGraphicFramePr>
            <a:graphicFrameLocks/>
          </p:cNvGraphicFramePr>
          <p:nvPr>
            <p:extLst>
              <p:ext uri="{D42A27DB-BD31-4B8C-83A1-F6EECF244321}">
                <p14:modId xmlns:p14="http://schemas.microsoft.com/office/powerpoint/2010/main" val="3475735345"/>
              </p:ext>
            </p:extLst>
          </p:nvPr>
        </p:nvGraphicFramePr>
        <p:xfrm>
          <a:off x="4846299" y="1227918"/>
          <a:ext cx="6391276" cy="41529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46119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graphicEl>
                                              <a:chart seriesIdx="0" categoryIdx="-4" bldStep="series"/>
                                            </p:graphic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graphicEl>
                                              <a:chart seriesIdx="1" categoryIdx="-4" bldStep="series"/>
                                            </p:graphic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Graphic spid="14" grpId="0" uiExpand="1">
        <p:bldSub>
          <a:bldChart bld="series"/>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473170"/>
            <a:ext cx="12192000" cy="384831"/>
          </a:xfrm>
          <a:prstGeom prst="rect">
            <a:avLst/>
          </a:prstGeom>
          <a:solidFill>
            <a:srgbClr val="11A0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 </a:t>
            </a:r>
          </a:p>
        </p:txBody>
      </p:sp>
      <p:sp>
        <p:nvSpPr>
          <p:cNvPr id="2" name="TextBox 1"/>
          <p:cNvSpPr txBox="1"/>
          <p:nvPr/>
        </p:nvSpPr>
        <p:spPr>
          <a:xfrm>
            <a:off x="11822545" y="6514734"/>
            <a:ext cx="1062182" cy="369332"/>
          </a:xfrm>
          <a:prstGeom prst="rect">
            <a:avLst/>
          </a:prstGeom>
          <a:noFill/>
        </p:spPr>
        <p:txBody>
          <a:bodyPr wrap="square" rtlCol="0">
            <a:spAutoFit/>
          </a:bodyPr>
          <a:lstStyle/>
          <a:p>
            <a:fld id="{AF1AE43D-4287-43A0-ADA4-49B4F7331AD4}" type="slidenum">
              <a:rPr lang="en-GB" smtClean="0">
                <a:solidFill>
                  <a:schemeClr val="bg1"/>
                </a:solidFill>
              </a:rPr>
              <a:t>13</a:t>
            </a:fld>
            <a:endParaRPr lang="en-GB" dirty="0">
              <a:solidFill>
                <a:schemeClr val="bg1"/>
              </a:solidFill>
            </a:endParaRPr>
          </a:p>
        </p:txBody>
      </p:sp>
      <p:sp>
        <p:nvSpPr>
          <p:cNvPr id="6" name="Title 6"/>
          <p:cNvSpPr>
            <a:spLocks noGrp="1"/>
          </p:cNvSpPr>
          <p:nvPr>
            <p:ph type="ctrTitle"/>
          </p:nvPr>
        </p:nvSpPr>
        <p:spPr>
          <a:xfrm>
            <a:off x="-1" y="41200"/>
            <a:ext cx="12076771" cy="850856"/>
          </a:xfrm>
        </p:spPr>
        <p:txBody>
          <a:bodyPr anchor="t">
            <a:noAutofit/>
          </a:bodyPr>
          <a:lstStyle/>
          <a:p>
            <a:pPr algn="l"/>
            <a:r>
              <a:rPr lang="en-GB" sz="3200" b="1" dirty="0">
                <a:solidFill>
                  <a:srgbClr val="11A08A"/>
                </a:solidFill>
                <a:latin typeface="Calibri" panose="020F0502020204030204" pitchFamily="34" charset="0"/>
                <a:ea typeface="Times New Roman" panose="02020603050405020304" pitchFamily="18" charset="0"/>
                <a:cs typeface="Times New Roman" panose="02020603050405020304" pitchFamily="18" charset="0"/>
              </a:rPr>
              <a:t>A tougher stance on professional development in the system is needed, but we should avoid a ‘tick box’ exercise</a:t>
            </a:r>
            <a:br>
              <a:rPr lang="en-US" sz="36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br>
            <a:br>
              <a:rPr lang="en-GB" sz="3600" b="1" dirty="0">
                <a:solidFill>
                  <a:srgbClr val="11A08A"/>
                </a:solidFill>
                <a:latin typeface="+mn-lt"/>
              </a:rPr>
            </a:br>
            <a:endParaRPr lang="en-GB" sz="3600" b="1" dirty="0">
              <a:solidFill>
                <a:srgbClr val="11A08A"/>
              </a:solidFill>
              <a:latin typeface="+mn-lt"/>
            </a:endParaRPr>
          </a:p>
        </p:txBody>
      </p:sp>
      <p:sp>
        <p:nvSpPr>
          <p:cNvPr id="7" name="Title 6"/>
          <p:cNvSpPr txBox="1">
            <a:spLocks/>
          </p:cNvSpPr>
          <p:nvPr/>
        </p:nvSpPr>
        <p:spPr>
          <a:xfrm>
            <a:off x="-404734" y="397889"/>
            <a:ext cx="11642309" cy="482225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indent="-342900" algn="l">
              <a:buClr>
                <a:srgbClr val="11A08A"/>
              </a:buClr>
              <a:buFont typeface="Courier New" panose="02070309020205020404" pitchFamily="49" charset="0"/>
              <a:buChar char="o"/>
            </a:pPr>
            <a:endParaRPr lang="en-GB" sz="1800" dirty="0"/>
          </a:p>
          <a:p>
            <a:pPr algn="l">
              <a:buClr>
                <a:srgbClr val="11A08A"/>
              </a:buClr>
            </a:pPr>
            <a:endParaRPr lang="en-GB" sz="2400" dirty="0">
              <a:latin typeface="+mn-lt"/>
            </a:endParaRPr>
          </a:p>
        </p:txBody>
      </p:sp>
      <p:sp>
        <p:nvSpPr>
          <p:cNvPr id="5" name="Rectangle 4"/>
          <p:cNvSpPr/>
          <p:nvPr/>
        </p:nvSpPr>
        <p:spPr>
          <a:xfrm>
            <a:off x="0" y="2162684"/>
            <a:ext cx="3608598" cy="646331"/>
          </a:xfrm>
          <a:prstGeom prst="rect">
            <a:avLst/>
          </a:prstGeom>
        </p:spPr>
        <p:txBody>
          <a:bodyPr wrap="square">
            <a:spAutoFit/>
          </a:bodyPr>
          <a:lstStyle/>
          <a:p>
            <a:pPr marL="285750" indent="-285750">
              <a:buFont typeface="Arial" panose="020B0604020202020204" pitchFamily="34" charset="0"/>
              <a:buChar char="•"/>
            </a:pPr>
            <a:endParaRPr lang="en-GB" dirty="0">
              <a:solidFill>
                <a:srgbClr val="21A77E"/>
              </a:solidFill>
            </a:endParaRPr>
          </a:p>
          <a:p>
            <a:endParaRPr lang="en-GB" dirty="0">
              <a:solidFill>
                <a:srgbClr val="21A77E"/>
              </a:solidFill>
            </a:endParaRPr>
          </a:p>
        </p:txBody>
      </p:sp>
      <p:sp>
        <p:nvSpPr>
          <p:cNvPr id="3" name="TextBox 2"/>
          <p:cNvSpPr txBox="1"/>
          <p:nvPr/>
        </p:nvSpPr>
        <p:spPr>
          <a:xfrm>
            <a:off x="304019" y="1584606"/>
            <a:ext cx="4813096" cy="3785652"/>
          </a:xfrm>
          <a:prstGeom prst="rect">
            <a:avLst/>
          </a:prstGeom>
          <a:noFill/>
        </p:spPr>
        <p:txBody>
          <a:bodyPr wrap="square" rtlCol="0">
            <a:spAutoFit/>
          </a:bodyPr>
          <a:lstStyle/>
          <a:p>
            <a:pPr marL="285750" indent="-285750">
              <a:spcAft>
                <a:spcPts val="2400"/>
              </a:spcAft>
              <a:buFont typeface="Wingdings" panose="05000000000000000000" pitchFamily="2" charset="2"/>
              <a:buChar char="§"/>
            </a:pPr>
            <a:r>
              <a:rPr lang="en-GB" sz="2000" dirty="0">
                <a:solidFill>
                  <a:srgbClr val="11A08A"/>
                </a:solidFill>
              </a:rPr>
              <a:t>For most subjects covered, less than 40% of England’s teachers reported a ‘moderate’ or ‘large’ impact on their teaching in TALIS</a:t>
            </a:r>
          </a:p>
          <a:p>
            <a:pPr marL="285750" indent="-285750">
              <a:spcAft>
                <a:spcPts val="2400"/>
              </a:spcAft>
              <a:buFont typeface="Wingdings" panose="05000000000000000000" pitchFamily="2" charset="2"/>
              <a:buChar char="§"/>
            </a:pPr>
            <a:r>
              <a:rPr lang="en-GB" sz="2000" dirty="0">
                <a:solidFill>
                  <a:srgbClr val="11A08A"/>
                </a:solidFill>
              </a:rPr>
              <a:t>These rates tended to be much lower than those of high performing countries (</a:t>
            </a:r>
            <a:r>
              <a:rPr lang="en-GB" sz="2000" dirty="0" err="1">
                <a:solidFill>
                  <a:srgbClr val="11A08A"/>
                </a:solidFill>
              </a:rPr>
              <a:t>DfE</a:t>
            </a:r>
            <a:r>
              <a:rPr lang="en-GB" sz="2000" dirty="0">
                <a:solidFill>
                  <a:srgbClr val="11A08A"/>
                </a:solidFill>
              </a:rPr>
              <a:t>, 2014)</a:t>
            </a:r>
          </a:p>
          <a:p>
            <a:pPr marL="285750" indent="-285750">
              <a:spcAft>
                <a:spcPts val="2400"/>
              </a:spcAft>
              <a:buFont typeface="Wingdings" panose="05000000000000000000" pitchFamily="2" charset="2"/>
              <a:buChar char="§"/>
            </a:pPr>
            <a:r>
              <a:rPr lang="en-GB" sz="2000" dirty="0">
                <a:solidFill>
                  <a:srgbClr val="11A08A"/>
                </a:solidFill>
              </a:rPr>
              <a:t>England’s teachers tended not to report a great need for professional development (see chart)</a:t>
            </a:r>
          </a:p>
        </p:txBody>
      </p:sp>
      <p:sp>
        <p:nvSpPr>
          <p:cNvPr id="10" name="TextBox 9"/>
          <p:cNvSpPr txBox="1"/>
          <p:nvPr/>
        </p:nvSpPr>
        <p:spPr>
          <a:xfrm>
            <a:off x="4839629" y="6473170"/>
            <a:ext cx="2029522" cy="369332"/>
          </a:xfrm>
          <a:prstGeom prst="rect">
            <a:avLst/>
          </a:prstGeom>
          <a:noFill/>
        </p:spPr>
        <p:txBody>
          <a:bodyPr wrap="square" rtlCol="0">
            <a:spAutoFit/>
          </a:bodyPr>
          <a:lstStyle/>
          <a:p>
            <a:pPr algn="ctr"/>
            <a:r>
              <a:rPr lang="en-GB" dirty="0">
                <a:solidFill>
                  <a:schemeClr val="bg1"/>
                </a:solidFill>
              </a:rPr>
              <a:t>#</a:t>
            </a:r>
            <a:r>
              <a:rPr lang="en-GB" dirty="0" err="1">
                <a:solidFill>
                  <a:schemeClr val="bg1"/>
                </a:solidFill>
              </a:rPr>
              <a:t>OfstedWhereNext</a:t>
            </a:r>
            <a:endParaRPr lang="en-GB" dirty="0">
              <a:solidFill>
                <a:schemeClr val="bg1"/>
              </a:solidFill>
            </a:endParaRPr>
          </a:p>
        </p:txBody>
      </p:sp>
      <p:pic>
        <p:nvPicPr>
          <p:cNvPr id="8" name="Picture 7"/>
          <p:cNvPicPr>
            <a:picLocks noChangeAspect="1"/>
          </p:cNvPicPr>
          <p:nvPr/>
        </p:nvPicPr>
        <p:blipFill>
          <a:blip r:embed="rId3"/>
          <a:stretch>
            <a:fillRect/>
          </a:stretch>
        </p:blipFill>
        <p:spPr>
          <a:xfrm>
            <a:off x="5421134" y="993946"/>
            <a:ext cx="6120460" cy="5239440"/>
          </a:xfrm>
          <a:prstGeom prst="rect">
            <a:avLst/>
          </a:prstGeom>
        </p:spPr>
      </p:pic>
      <p:sp>
        <p:nvSpPr>
          <p:cNvPr id="11" name="Rectangle 10"/>
          <p:cNvSpPr/>
          <p:nvPr/>
        </p:nvSpPr>
        <p:spPr>
          <a:xfrm>
            <a:off x="8812621" y="6165393"/>
            <a:ext cx="2523448" cy="261610"/>
          </a:xfrm>
          <a:prstGeom prst="rect">
            <a:avLst/>
          </a:prstGeom>
        </p:spPr>
        <p:txBody>
          <a:bodyPr wrap="none">
            <a:spAutoFit/>
          </a:bodyPr>
          <a:lstStyle/>
          <a:p>
            <a:pPr algn="r"/>
            <a:r>
              <a:rPr lang="en-GB" sz="1100" i="1" dirty="0"/>
              <a:t>Source: </a:t>
            </a:r>
            <a:r>
              <a:rPr lang="en-GB" sz="1100" i="1" dirty="0" err="1"/>
              <a:t>DfE</a:t>
            </a:r>
            <a:r>
              <a:rPr lang="en-GB" sz="1100" i="1" dirty="0"/>
              <a:t> (2014) TALIS National Report</a:t>
            </a:r>
          </a:p>
        </p:txBody>
      </p:sp>
    </p:spTree>
    <p:extLst>
      <p:ext uri="{BB962C8B-B14F-4D97-AF65-F5344CB8AC3E}">
        <p14:creationId xmlns:p14="http://schemas.microsoft.com/office/powerpoint/2010/main" val="2442624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473170"/>
            <a:ext cx="12192000" cy="384831"/>
          </a:xfrm>
          <a:prstGeom prst="rect">
            <a:avLst/>
          </a:prstGeom>
          <a:solidFill>
            <a:srgbClr val="11A0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 </a:t>
            </a:r>
          </a:p>
        </p:txBody>
      </p:sp>
      <p:sp>
        <p:nvSpPr>
          <p:cNvPr id="2" name="TextBox 1"/>
          <p:cNvSpPr txBox="1"/>
          <p:nvPr/>
        </p:nvSpPr>
        <p:spPr>
          <a:xfrm>
            <a:off x="11822545" y="6514734"/>
            <a:ext cx="1062182" cy="369332"/>
          </a:xfrm>
          <a:prstGeom prst="rect">
            <a:avLst/>
          </a:prstGeom>
          <a:noFill/>
        </p:spPr>
        <p:txBody>
          <a:bodyPr wrap="square" rtlCol="0">
            <a:spAutoFit/>
          </a:bodyPr>
          <a:lstStyle/>
          <a:p>
            <a:fld id="{AF1AE43D-4287-43A0-ADA4-49B4F7331AD4}" type="slidenum">
              <a:rPr lang="en-GB" smtClean="0">
                <a:solidFill>
                  <a:schemeClr val="bg1"/>
                </a:solidFill>
              </a:rPr>
              <a:t>14</a:t>
            </a:fld>
            <a:endParaRPr lang="en-GB" dirty="0">
              <a:solidFill>
                <a:schemeClr val="bg1"/>
              </a:solidFill>
            </a:endParaRPr>
          </a:p>
        </p:txBody>
      </p:sp>
      <p:sp>
        <p:nvSpPr>
          <p:cNvPr id="6" name="Title 6"/>
          <p:cNvSpPr>
            <a:spLocks noGrp="1"/>
          </p:cNvSpPr>
          <p:nvPr>
            <p:ph type="ctrTitle"/>
          </p:nvPr>
        </p:nvSpPr>
        <p:spPr>
          <a:xfrm>
            <a:off x="-1" y="41200"/>
            <a:ext cx="12076771" cy="708100"/>
          </a:xfrm>
        </p:spPr>
        <p:txBody>
          <a:bodyPr anchor="t">
            <a:noAutofit/>
          </a:bodyPr>
          <a:lstStyle/>
          <a:p>
            <a:pPr algn="l"/>
            <a:r>
              <a:rPr lang="en-GB" sz="3600" b="1" dirty="0">
                <a:solidFill>
                  <a:srgbClr val="11A08A"/>
                </a:solidFill>
                <a:latin typeface="Calibri" panose="020F0502020204030204" pitchFamily="34" charset="0"/>
                <a:ea typeface="Times New Roman" panose="02020603050405020304" pitchFamily="18" charset="0"/>
                <a:cs typeface="Times New Roman" panose="02020603050405020304" pitchFamily="18" charset="0"/>
              </a:rPr>
              <a:t>Conclusions</a:t>
            </a:r>
            <a:br>
              <a:rPr lang="en-US" sz="36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br>
            <a:br>
              <a:rPr lang="en-GB" sz="3600" b="1" dirty="0">
                <a:solidFill>
                  <a:srgbClr val="11A08A"/>
                </a:solidFill>
                <a:latin typeface="+mn-lt"/>
              </a:rPr>
            </a:br>
            <a:endParaRPr lang="en-GB" sz="3600" b="1" dirty="0">
              <a:solidFill>
                <a:srgbClr val="11A08A"/>
              </a:solidFill>
              <a:latin typeface="+mn-lt"/>
            </a:endParaRPr>
          </a:p>
        </p:txBody>
      </p:sp>
      <p:sp>
        <p:nvSpPr>
          <p:cNvPr id="7" name="Title 6"/>
          <p:cNvSpPr txBox="1">
            <a:spLocks/>
          </p:cNvSpPr>
          <p:nvPr/>
        </p:nvSpPr>
        <p:spPr>
          <a:xfrm>
            <a:off x="-404734" y="397889"/>
            <a:ext cx="11642309" cy="482225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indent="-342900" algn="l">
              <a:buClr>
                <a:srgbClr val="11A08A"/>
              </a:buClr>
              <a:buFont typeface="Courier New" panose="02070309020205020404" pitchFamily="49" charset="0"/>
              <a:buChar char="o"/>
            </a:pPr>
            <a:endParaRPr lang="en-GB" sz="1800" dirty="0"/>
          </a:p>
          <a:p>
            <a:pPr algn="l">
              <a:buClr>
                <a:srgbClr val="11A08A"/>
              </a:buClr>
            </a:pPr>
            <a:endParaRPr lang="en-GB" sz="2400" dirty="0">
              <a:latin typeface="+mn-lt"/>
            </a:endParaRPr>
          </a:p>
        </p:txBody>
      </p:sp>
      <p:sp>
        <p:nvSpPr>
          <p:cNvPr id="5" name="Rectangle 4"/>
          <p:cNvSpPr/>
          <p:nvPr/>
        </p:nvSpPr>
        <p:spPr>
          <a:xfrm>
            <a:off x="0" y="2162684"/>
            <a:ext cx="3608598" cy="646331"/>
          </a:xfrm>
          <a:prstGeom prst="rect">
            <a:avLst/>
          </a:prstGeom>
        </p:spPr>
        <p:txBody>
          <a:bodyPr wrap="square">
            <a:spAutoFit/>
          </a:bodyPr>
          <a:lstStyle/>
          <a:p>
            <a:pPr marL="285750" indent="-285750">
              <a:buFont typeface="Arial" panose="020B0604020202020204" pitchFamily="34" charset="0"/>
              <a:buChar char="•"/>
            </a:pPr>
            <a:endParaRPr lang="en-GB" dirty="0">
              <a:solidFill>
                <a:srgbClr val="21A77E"/>
              </a:solidFill>
            </a:endParaRPr>
          </a:p>
          <a:p>
            <a:endParaRPr lang="en-GB" dirty="0">
              <a:solidFill>
                <a:srgbClr val="21A77E"/>
              </a:solidFill>
            </a:endParaRPr>
          </a:p>
        </p:txBody>
      </p:sp>
      <p:sp>
        <p:nvSpPr>
          <p:cNvPr id="3" name="TextBox 2"/>
          <p:cNvSpPr txBox="1"/>
          <p:nvPr/>
        </p:nvSpPr>
        <p:spPr>
          <a:xfrm>
            <a:off x="325769" y="749300"/>
            <a:ext cx="10738194" cy="5386090"/>
          </a:xfrm>
          <a:prstGeom prst="rect">
            <a:avLst/>
          </a:prstGeom>
          <a:noFill/>
        </p:spPr>
        <p:txBody>
          <a:bodyPr wrap="square" rtlCol="0">
            <a:spAutoFit/>
          </a:bodyPr>
          <a:lstStyle/>
          <a:p>
            <a:pPr marL="285750" indent="-285750">
              <a:spcAft>
                <a:spcPts val="1200"/>
              </a:spcAft>
              <a:buFont typeface="Wingdings" panose="05000000000000000000" pitchFamily="2" charset="2"/>
              <a:buChar char="§"/>
            </a:pPr>
            <a:r>
              <a:rPr lang="en-GB" sz="2200" i="1" dirty="0">
                <a:solidFill>
                  <a:srgbClr val="11A08A"/>
                </a:solidFill>
              </a:rPr>
              <a:t>Something</a:t>
            </a:r>
            <a:r>
              <a:rPr lang="en-GB" sz="2200" dirty="0">
                <a:solidFill>
                  <a:srgbClr val="11A08A"/>
                </a:solidFill>
              </a:rPr>
              <a:t> needs to be done and Ofsted’s recent efforts are in the right direction</a:t>
            </a:r>
          </a:p>
          <a:p>
            <a:pPr marL="285750" indent="-285750">
              <a:spcAft>
                <a:spcPts val="1200"/>
              </a:spcAft>
              <a:buFont typeface="Wingdings" panose="05000000000000000000" pitchFamily="2" charset="2"/>
              <a:buChar char="§"/>
            </a:pPr>
            <a:r>
              <a:rPr lang="en-GB" sz="2200" dirty="0">
                <a:solidFill>
                  <a:srgbClr val="11A08A"/>
                </a:solidFill>
              </a:rPr>
              <a:t>Hard scrutiny of working conditions and professional development would be difficult</a:t>
            </a:r>
          </a:p>
          <a:p>
            <a:pPr marL="285750" indent="-285750">
              <a:spcAft>
                <a:spcPts val="1200"/>
              </a:spcAft>
              <a:buFont typeface="Wingdings" panose="05000000000000000000" pitchFamily="2" charset="2"/>
              <a:buChar char="§"/>
            </a:pPr>
            <a:r>
              <a:rPr lang="en-GB" sz="2200" dirty="0">
                <a:solidFill>
                  <a:srgbClr val="11A08A"/>
                </a:solidFill>
              </a:rPr>
              <a:t>Perhaps first look to:</a:t>
            </a:r>
          </a:p>
          <a:p>
            <a:pPr marL="742950" lvl="1" indent="-285750">
              <a:spcAft>
                <a:spcPts val="1200"/>
              </a:spcAft>
              <a:buFont typeface="Wingdings" panose="05000000000000000000" pitchFamily="2" charset="2"/>
              <a:buChar char="§"/>
            </a:pPr>
            <a:r>
              <a:rPr lang="en-GB" sz="2200" dirty="0">
                <a:solidFill>
                  <a:srgbClr val="11A08A"/>
                </a:solidFill>
              </a:rPr>
              <a:t>Probe school leaders in more detail on </a:t>
            </a:r>
            <a:r>
              <a:rPr lang="en-GB" sz="2200" b="1" dirty="0">
                <a:solidFill>
                  <a:srgbClr val="11A08A"/>
                </a:solidFill>
              </a:rPr>
              <a:t>how</a:t>
            </a:r>
            <a:r>
              <a:rPr lang="en-GB" sz="2200" dirty="0">
                <a:solidFill>
                  <a:srgbClr val="11A08A"/>
                </a:solidFill>
              </a:rPr>
              <a:t> the teaching quality observed has been delivered and give this more prominence in reports</a:t>
            </a:r>
          </a:p>
          <a:p>
            <a:pPr marL="742950" lvl="1" indent="-285750">
              <a:spcAft>
                <a:spcPts val="1200"/>
              </a:spcAft>
              <a:buFont typeface="Wingdings" panose="05000000000000000000" pitchFamily="2" charset="2"/>
              <a:buChar char="§"/>
            </a:pPr>
            <a:r>
              <a:rPr lang="en-GB" sz="2200" dirty="0">
                <a:solidFill>
                  <a:srgbClr val="11A08A"/>
                </a:solidFill>
              </a:rPr>
              <a:t>Check for </a:t>
            </a:r>
            <a:r>
              <a:rPr lang="en-GB" sz="2200" b="1" dirty="0">
                <a:solidFill>
                  <a:srgbClr val="11A08A"/>
                </a:solidFill>
              </a:rPr>
              <a:t>processes</a:t>
            </a:r>
            <a:r>
              <a:rPr lang="en-GB" sz="2200" dirty="0">
                <a:solidFill>
                  <a:srgbClr val="11A08A"/>
                </a:solidFill>
              </a:rPr>
              <a:t> that would allow workload and other well-being issues for individual teachers or departments to be identified and dealt with</a:t>
            </a:r>
          </a:p>
          <a:p>
            <a:pPr marL="742950" lvl="1" indent="-285750">
              <a:spcAft>
                <a:spcPts val="1200"/>
              </a:spcAft>
              <a:buFont typeface="Wingdings" panose="05000000000000000000" pitchFamily="2" charset="2"/>
              <a:buChar char="§"/>
            </a:pPr>
            <a:r>
              <a:rPr lang="en-GB" sz="2200" dirty="0">
                <a:solidFill>
                  <a:srgbClr val="11A08A"/>
                </a:solidFill>
              </a:rPr>
              <a:t>Increase focus on management skills of </a:t>
            </a:r>
            <a:r>
              <a:rPr lang="en-GB" sz="2200" b="1" dirty="0">
                <a:solidFill>
                  <a:srgbClr val="11A08A"/>
                </a:solidFill>
              </a:rPr>
              <a:t>middle leaders</a:t>
            </a:r>
          </a:p>
          <a:p>
            <a:pPr marL="742950" lvl="1" indent="-285750">
              <a:spcAft>
                <a:spcPts val="1200"/>
              </a:spcAft>
              <a:buFont typeface="Wingdings" panose="05000000000000000000" pitchFamily="2" charset="2"/>
              <a:buChar char="§"/>
            </a:pPr>
            <a:r>
              <a:rPr lang="en-GB" sz="2200" dirty="0">
                <a:solidFill>
                  <a:srgbClr val="11A08A"/>
                </a:solidFill>
              </a:rPr>
              <a:t>Check for understanding and management of the links between work schedules and </a:t>
            </a:r>
            <a:r>
              <a:rPr lang="en-GB" sz="2200" b="1" dirty="0">
                <a:solidFill>
                  <a:srgbClr val="11A08A"/>
                </a:solidFill>
              </a:rPr>
              <a:t>informal professional development and practices</a:t>
            </a:r>
          </a:p>
          <a:p>
            <a:pPr marL="742950" lvl="1" indent="-285750">
              <a:spcAft>
                <a:spcPts val="1200"/>
              </a:spcAft>
              <a:buFont typeface="Wingdings" panose="05000000000000000000" pitchFamily="2" charset="2"/>
              <a:buChar char="§"/>
            </a:pPr>
            <a:r>
              <a:rPr lang="en-GB" sz="2200" dirty="0">
                <a:solidFill>
                  <a:srgbClr val="11A08A"/>
                </a:solidFill>
              </a:rPr>
              <a:t>Ensure that improvement plans have a </a:t>
            </a:r>
            <a:r>
              <a:rPr lang="en-GB" sz="2200" b="1" dirty="0">
                <a:solidFill>
                  <a:srgbClr val="11A08A"/>
                </a:solidFill>
              </a:rPr>
              <a:t>long term perspective</a:t>
            </a:r>
          </a:p>
          <a:p>
            <a:pPr marL="742950" lvl="1" indent="-285750">
              <a:spcAft>
                <a:spcPts val="1200"/>
              </a:spcAft>
              <a:buFont typeface="Wingdings" panose="05000000000000000000" pitchFamily="2" charset="2"/>
              <a:buChar char="§"/>
            </a:pPr>
            <a:r>
              <a:rPr lang="en-GB" sz="2200" dirty="0">
                <a:solidFill>
                  <a:srgbClr val="11A08A"/>
                </a:solidFill>
              </a:rPr>
              <a:t>Research the </a:t>
            </a:r>
            <a:r>
              <a:rPr lang="en-GB" sz="2200" b="1" dirty="0">
                <a:solidFill>
                  <a:srgbClr val="11A08A"/>
                </a:solidFill>
              </a:rPr>
              <a:t>effectiveness of staff surveys</a:t>
            </a:r>
            <a:r>
              <a:rPr lang="en-GB" sz="2200" dirty="0">
                <a:solidFill>
                  <a:srgbClr val="11A08A"/>
                </a:solidFill>
              </a:rPr>
              <a:t>, exploring bias in response rates</a:t>
            </a:r>
            <a:endParaRPr lang="en-GB" sz="2200" dirty="0">
              <a:solidFill>
                <a:srgbClr val="21A77E"/>
              </a:solidFill>
            </a:endParaRPr>
          </a:p>
        </p:txBody>
      </p:sp>
      <p:sp>
        <p:nvSpPr>
          <p:cNvPr id="10" name="TextBox 9"/>
          <p:cNvSpPr txBox="1"/>
          <p:nvPr/>
        </p:nvSpPr>
        <p:spPr>
          <a:xfrm>
            <a:off x="4839629" y="6473170"/>
            <a:ext cx="2029522" cy="369332"/>
          </a:xfrm>
          <a:prstGeom prst="rect">
            <a:avLst/>
          </a:prstGeom>
          <a:noFill/>
        </p:spPr>
        <p:txBody>
          <a:bodyPr wrap="square" rtlCol="0">
            <a:spAutoFit/>
          </a:bodyPr>
          <a:lstStyle/>
          <a:p>
            <a:pPr algn="ctr"/>
            <a:r>
              <a:rPr lang="en-GB" dirty="0">
                <a:solidFill>
                  <a:schemeClr val="bg1"/>
                </a:solidFill>
              </a:rPr>
              <a:t>#</a:t>
            </a:r>
            <a:r>
              <a:rPr lang="en-GB" dirty="0" err="1">
                <a:solidFill>
                  <a:schemeClr val="bg1"/>
                </a:solidFill>
              </a:rPr>
              <a:t>OfstedWhereNext</a:t>
            </a:r>
            <a:endParaRPr lang="en-GB" dirty="0">
              <a:solidFill>
                <a:schemeClr val="bg1"/>
              </a:solidFill>
            </a:endParaRPr>
          </a:p>
        </p:txBody>
      </p:sp>
    </p:spTree>
    <p:extLst>
      <p:ext uri="{BB962C8B-B14F-4D97-AF65-F5344CB8AC3E}">
        <p14:creationId xmlns:p14="http://schemas.microsoft.com/office/powerpoint/2010/main" val="1658729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C:\Users\local admin\Downloads\final-83-14-57-0.png"/>
          <p:cNvPicPr/>
          <p:nvPr/>
        </p:nvPicPr>
        <p:blipFill>
          <a:blip r:embed="rId3">
            <a:extLst>
              <a:ext uri="{28A0092B-C50C-407E-A947-70E740481C1C}">
                <a14:useLocalDpi xmlns:a14="http://schemas.microsoft.com/office/drawing/2010/main" val="0"/>
              </a:ext>
            </a:extLst>
          </a:blip>
          <a:srcRect/>
          <a:stretch>
            <a:fillRect/>
          </a:stretch>
        </p:blipFill>
        <p:spPr bwMode="auto">
          <a:xfrm>
            <a:off x="9141664" y="5042263"/>
            <a:ext cx="2974109" cy="1404842"/>
          </a:xfrm>
          <a:prstGeom prst="rect">
            <a:avLst/>
          </a:prstGeom>
          <a:noFill/>
          <a:ln>
            <a:noFill/>
          </a:ln>
        </p:spPr>
      </p:pic>
      <p:sp>
        <p:nvSpPr>
          <p:cNvPr id="4" name="Rectangle 3"/>
          <p:cNvSpPr/>
          <p:nvPr/>
        </p:nvSpPr>
        <p:spPr>
          <a:xfrm>
            <a:off x="0" y="6473170"/>
            <a:ext cx="12192000" cy="384831"/>
          </a:xfrm>
          <a:prstGeom prst="rect">
            <a:avLst/>
          </a:prstGeom>
          <a:solidFill>
            <a:srgbClr val="11A0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 </a:t>
            </a:r>
          </a:p>
        </p:txBody>
      </p:sp>
      <p:sp>
        <p:nvSpPr>
          <p:cNvPr id="2" name="TextBox 1"/>
          <p:cNvSpPr txBox="1"/>
          <p:nvPr/>
        </p:nvSpPr>
        <p:spPr>
          <a:xfrm>
            <a:off x="11822545" y="6514734"/>
            <a:ext cx="1062182" cy="369332"/>
          </a:xfrm>
          <a:prstGeom prst="rect">
            <a:avLst/>
          </a:prstGeom>
          <a:noFill/>
        </p:spPr>
        <p:txBody>
          <a:bodyPr wrap="square" rtlCol="0">
            <a:spAutoFit/>
          </a:bodyPr>
          <a:lstStyle/>
          <a:p>
            <a:fld id="{AF1AE43D-4287-43A0-ADA4-49B4F7331AD4}" type="slidenum">
              <a:rPr lang="en-GB" smtClean="0">
                <a:solidFill>
                  <a:schemeClr val="bg1"/>
                </a:solidFill>
              </a:rPr>
              <a:t>15</a:t>
            </a:fld>
            <a:endParaRPr lang="en-GB" dirty="0">
              <a:solidFill>
                <a:schemeClr val="bg1"/>
              </a:solidFill>
            </a:endParaRPr>
          </a:p>
        </p:txBody>
      </p:sp>
      <p:sp>
        <p:nvSpPr>
          <p:cNvPr id="6" name="Title 6"/>
          <p:cNvSpPr>
            <a:spLocks noGrp="1"/>
          </p:cNvSpPr>
          <p:nvPr>
            <p:ph type="ctrTitle"/>
          </p:nvPr>
        </p:nvSpPr>
        <p:spPr>
          <a:xfrm>
            <a:off x="221673" y="1253068"/>
            <a:ext cx="11894100" cy="1951678"/>
          </a:xfrm>
        </p:spPr>
        <p:txBody>
          <a:bodyPr>
            <a:noAutofit/>
          </a:bodyPr>
          <a:lstStyle/>
          <a:p>
            <a:r>
              <a:rPr lang="en-GB" sz="2000" b="1" dirty="0">
                <a:solidFill>
                  <a:srgbClr val="11A08A"/>
                </a:solidFill>
                <a:latin typeface="+mn-lt"/>
              </a:rPr>
              <a:t>epi.org.uk/report/</a:t>
            </a:r>
            <a:r>
              <a:rPr lang="en-GB" sz="2000" b="1" dirty="0" err="1">
                <a:solidFill>
                  <a:srgbClr val="11A08A"/>
                </a:solidFill>
                <a:latin typeface="+mn-lt"/>
              </a:rPr>
              <a:t>teacherworkload</a:t>
            </a:r>
            <a:r>
              <a:rPr lang="en-GB" sz="2000" b="1" dirty="0">
                <a:solidFill>
                  <a:srgbClr val="11A08A"/>
                </a:solidFill>
                <a:latin typeface="+mn-lt"/>
              </a:rPr>
              <a:t>/</a:t>
            </a:r>
            <a:br>
              <a:rPr lang="en-GB" sz="2000" b="1" dirty="0">
                <a:solidFill>
                  <a:srgbClr val="11A08A"/>
                </a:solidFill>
                <a:latin typeface="+mn-lt"/>
              </a:rPr>
            </a:br>
            <a:endParaRPr lang="en-GB" sz="2800" dirty="0">
              <a:solidFill>
                <a:srgbClr val="11A08A"/>
              </a:solidFill>
              <a:latin typeface="+mn-lt"/>
            </a:endParaRPr>
          </a:p>
        </p:txBody>
      </p:sp>
      <p:sp>
        <p:nvSpPr>
          <p:cNvPr id="5" name="TextBox 4"/>
          <p:cNvSpPr txBox="1"/>
          <p:nvPr/>
        </p:nvSpPr>
        <p:spPr>
          <a:xfrm>
            <a:off x="4839629" y="6473170"/>
            <a:ext cx="2029522" cy="369332"/>
          </a:xfrm>
          <a:prstGeom prst="rect">
            <a:avLst/>
          </a:prstGeom>
          <a:noFill/>
        </p:spPr>
        <p:txBody>
          <a:bodyPr wrap="square" rtlCol="0">
            <a:spAutoFit/>
          </a:bodyPr>
          <a:lstStyle/>
          <a:p>
            <a:pPr algn="ctr"/>
            <a:r>
              <a:rPr lang="en-GB" dirty="0">
                <a:solidFill>
                  <a:schemeClr val="bg1"/>
                </a:solidFill>
              </a:rPr>
              <a:t>#</a:t>
            </a:r>
            <a:r>
              <a:rPr lang="en-GB" dirty="0" err="1">
                <a:solidFill>
                  <a:schemeClr val="bg1"/>
                </a:solidFill>
              </a:rPr>
              <a:t>OfstedWhereNext</a:t>
            </a:r>
            <a:endParaRPr lang="en-GB" dirty="0">
              <a:solidFill>
                <a:schemeClr val="bg1"/>
              </a:solidFill>
            </a:endParaRPr>
          </a:p>
        </p:txBody>
      </p:sp>
      <p:pic>
        <p:nvPicPr>
          <p:cNvPr id="8" name="Picture 7"/>
          <p:cNvPicPr>
            <a:picLocks noChangeAspect="1"/>
          </p:cNvPicPr>
          <p:nvPr/>
        </p:nvPicPr>
        <p:blipFill>
          <a:blip r:embed="rId4" cstate="print">
            <a:duotone>
              <a:schemeClr val="accent5">
                <a:shade val="45000"/>
                <a:satMod val="135000"/>
              </a:schemeClr>
              <a:prstClr val="white"/>
            </a:duotone>
            <a:extLst>
              <a:ext uri="{BEBA8EAE-BF5A-486C-A8C5-ECC9F3942E4B}">
                <a14:imgProps xmlns:a14="http://schemas.microsoft.com/office/drawing/2010/main">
                  <a14:imgLayer r:embed="rId5">
                    <a14:imgEffect>
                      <a14:artisticGlowEdges trans="17000" smoothness="7"/>
                    </a14:imgEffect>
                  </a14:imgLayer>
                </a14:imgProps>
              </a:ext>
              <a:ext uri="{28A0092B-C50C-407E-A947-70E740481C1C}">
                <a14:useLocalDpi xmlns:a14="http://schemas.microsoft.com/office/drawing/2010/main" val="0"/>
              </a:ext>
            </a:extLst>
          </a:blip>
          <a:stretch>
            <a:fillRect/>
          </a:stretch>
        </p:blipFill>
        <p:spPr>
          <a:xfrm>
            <a:off x="4962380" y="3412982"/>
            <a:ext cx="646683" cy="710522"/>
          </a:xfrm>
          <a:prstGeom prst="rect">
            <a:avLst/>
          </a:prstGeom>
          <a:noFill/>
        </p:spPr>
      </p:pic>
      <p:sp>
        <p:nvSpPr>
          <p:cNvPr id="9" name="TextBox 8"/>
          <p:cNvSpPr txBox="1"/>
          <p:nvPr/>
        </p:nvSpPr>
        <p:spPr>
          <a:xfrm>
            <a:off x="5609063" y="3306578"/>
            <a:ext cx="2263698" cy="923330"/>
          </a:xfrm>
          <a:prstGeom prst="rect">
            <a:avLst/>
          </a:prstGeom>
          <a:noFill/>
        </p:spPr>
        <p:txBody>
          <a:bodyPr wrap="square" rtlCol="0">
            <a:spAutoFit/>
          </a:bodyPr>
          <a:lstStyle/>
          <a:p>
            <a:r>
              <a:rPr lang="en-GB" b="1" dirty="0">
                <a:solidFill>
                  <a:srgbClr val="11A08A"/>
                </a:solidFill>
              </a:rPr>
              <a:t>@</a:t>
            </a:r>
            <a:r>
              <a:rPr lang="en-GB" b="1" dirty="0" err="1">
                <a:solidFill>
                  <a:srgbClr val="11A08A"/>
                </a:solidFill>
              </a:rPr>
              <a:t>EduPolicyInst</a:t>
            </a:r>
            <a:endParaRPr lang="en-GB" b="1" dirty="0">
              <a:solidFill>
                <a:srgbClr val="11A08A"/>
              </a:solidFill>
            </a:endParaRPr>
          </a:p>
          <a:p>
            <a:r>
              <a:rPr lang="en-GB" b="1" dirty="0">
                <a:solidFill>
                  <a:srgbClr val="11A08A"/>
                </a:solidFill>
              </a:rPr>
              <a:t>#</a:t>
            </a:r>
            <a:r>
              <a:rPr lang="en-GB" b="1" dirty="0" err="1">
                <a:solidFill>
                  <a:srgbClr val="11A08A"/>
                </a:solidFill>
              </a:rPr>
              <a:t>OfstedWhereNext</a:t>
            </a:r>
            <a:endParaRPr lang="en-GB" b="1" dirty="0">
              <a:solidFill>
                <a:srgbClr val="11A08A"/>
              </a:solidFill>
            </a:endParaRPr>
          </a:p>
          <a:p>
            <a:r>
              <a:rPr lang="en-GB" b="1" dirty="0">
                <a:solidFill>
                  <a:srgbClr val="11A08A"/>
                </a:solidFill>
              </a:rPr>
              <a:t>www.epi.org.uk</a:t>
            </a:r>
          </a:p>
        </p:txBody>
      </p:sp>
    </p:spTree>
    <p:extLst>
      <p:ext uri="{BB962C8B-B14F-4D97-AF65-F5344CB8AC3E}">
        <p14:creationId xmlns:p14="http://schemas.microsoft.com/office/powerpoint/2010/main" val="220875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C:\Users\local admin\Downloads\final-83-14-57-0.png"/>
          <p:cNvPicPr/>
          <p:nvPr/>
        </p:nvPicPr>
        <p:blipFill>
          <a:blip r:embed="rId3">
            <a:extLst>
              <a:ext uri="{28A0092B-C50C-407E-A947-70E740481C1C}">
                <a14:useLocalDpi xmlns:a14="http://schemas.microsoft.com/office/drawing/2010/main" val="0"/>
              </a:ext>
            </a:extLst>
          </a:blip>
          <a:srcRect/>
          <a:stretch>
            <a:fillRect/>
          </a:stretch>
        </p:blipFill>
        <p:spPr bwMode="auto">
          <a:xfrm>
            <a:off x="9068941" y="4941275"/>
            <a:ext cx="2974109" cy="1404842"/>
          </a:xfrm>
          <a:prstGeom prst="rect">
            <a:avLst/>
          </a:prstGeom>
          <a:noFill/>
          <a:ln>
            <a:noFill/>
          </a:ln>
        </p:spPr>
      </p:pic>
      <p:sp>
        <p:nvSpPr>
          <p:cNvPr id="4" name="Rectangle 3"/>
          <p:cNvSpPr/>
          <p:nvPr/>
        </p:nvSpPr>
        <p:spPr>
          <a:xfrm>
            <a:off x="0" y="6473170"/>
            <a:ext cx="12192000" cy="384831"/>
          </a:xfrm>
          <a:prstGeom prst="rect">
            <a:avLst/>
          </a:prstGeom>
          <a:solidFill>
            <a:srgbClr val="11A0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 </a:t>
            </a:r>
          </a:p>
        </p:txBody>
      </p:sp>
      <p:sp>
        <p:nvSpPr>
          <p:cNvPr id="2" name="TextBox 1"/>
          <p:cNvSpPr txBox="1"/>
          <p:nvPr/>
        </p:nvSpPr>
        <p:spPr>
          <a:xfrm>
            <a:off x="11822545" y="6514734"/>
            <a:ext cx="1062182" cy="369332"/>
          </a:xfrm>
          <a:prstGeom prst="rect">
            <a:avLst/>
          </a:prstGeom>
          <a:noFill/>
        </p:spPr>
        <p:txBody>
          <a:bodyPr wrap="square" rtlCol="0">
            <a:spAutoFit/>
          </a:bodyPr>
          <a:lstStyle/>
          <a:p>
            <a:fld id="{AF1AE43D-4287-43A0-ADA4-49B4F7331AD4}" type="slidenum">
              <a:rPr lang="en-GB" smtClean="0">
                <a:solidFill>
                  <a:schemeClr val="bg1"/>
                </a:solidFill>
              </a:rPr>
              <a:t>2</a:t>
            </a:fld>
            <a:endParaRPr lang="en-GB" dirty="0">
              <a:solidFill>
                <a:schemeClr val="bg1"/>
              </a:solidFill>
            </a:endParaRPr>
          </a:p>
        </p:txBody>
      </p:sp>
      <p:sp>
        <p:nvSpPr>
          <p:cNvPr id="7" name="TextBox 6"/>
          <p:cNvSpPr txBox="1"/>
          <p:nvPr/>
        </p:nvSpPr>
        <p:spPr>
          <a:xfrm>
            <a:off x="468753" y="820868"/>
            <a:ext cx="10661065" cy="4862870"/>
          </a:xfrm>
          <a:prstGeom prst="rect">
            <a:avLst/>
          </a:prstGeom>
          <a:noFill/>
        </p:spPr>
        <p:txBody>
          <a:bodyPr wrap="square" rtlCol="0">
            <a:spAutoFit/>
          </a:bodyPr>
          <a:lstStyle/>
          <a:p>
            <a:r>
              <a:rPr lang="en-GB" sz="2800" b="1" dirty="0">
                <a:solidFill>
                  <a:srgbClr val="11A08A"/>
                </a:solidFill>
                <a:ea typeface="+mj-ea"/>
                <a:cs typeface="+mj-cs"/>
              </a:rPr>
              <a:t>Key questions</a:t>
            </a:r>
          </a:p>
          <a:p>
            <a:endParaRPr lang="en-GB" sz="1000" dirty="0">
              <a:solidFill>
                <a:srgbClr val="11A08A"/>
              </a:solidFill>
              <a:ea typeface="+mj-ea"/>
              <a:cs typeface="+mj-cs"/>
            </a:endParaRPr>
          </a:p>
          <a:p>
            <a:pPr marL="285750" indent="-285750">
              <a:buFont typeface="Wingdings" panose="05000000000000000000" pitchFamily="2" charset="2"/>
              <a:buChar char="§"/>
            </a:pPr>
            <a:r>
              <a:rPr lang="en-GB" sz="2400" dirty="0">
                <a:solidFill>
                  <a:srgbClr val="11A08A"/>
                </a:solidFill>
              </a:rPr>
              <a:t>Is there a problem to be solved?</a:t>
            </a:r>
          </a:p>
          <a:p>
            <a:pPr marL="285750" indent="-285750">
              <a:buFont typeface="Wingdings" panose="05000000000000000000" pitchFamily="2" charset="2"/>
              <a:buChar char="§"/>
            </a:pPr>
            <a:r>
              <a:rPr lang="en-GB" sz="2400" dirty="0">
                <a:solidFill>
                  <a:srgbClr val="11A08A"/>
                </a:solidFill>
              </a:rPr>
              <a:t>What does Ofsted do now?</a:t>
            </a:r>
          </a:p>
          <a:p>
            <a:pPr marL="285750" indent="-285750">
              <a:buFont typeface="Wingdings" panose="05000000000000000000" pitchFamily="2" charset="2"/>
              <a:buChar char="§"/>
            </a:pPr>
            <a:r>
              <a:rPr lang="en-GB" sz="2400" dirty="0">
                <a:solidFill>
                  <a:srgbClr val="11A08A"/>
                </a:solidFill>
              </a:rPr>
              <a:t>What challenges might Ofsted face if it took on a role here?</a:t>
            </a:r>
          </a:p>
          <a:p>
            <a:pPr marL="285750" indent="-285750">
              <a:buFont typeface="Wingdings" panose="05000000000000000000" pitchFamily="2" charset="2"/>
              <a:buChar char="§"/>
            </a:pPr>
            <a:r>
              <a:rPr lang="en-GB" sz="2400" dirty="0">
                <a:solidFill>
                  <a:srgbClr val="11A08A"/>
                </a:solidFill>
              </a:rPr>
              <a:t>If it did, what should it focus on?</a:t>
            </a:r>
          </a:p>
          <a:p>
            <a:endParaRPr lang="en-GB" sz="1200" b="1" dirty="0">
              <a:solidFill>
                <a:srgbClr val="11A08A"/>
              </a:solidFill>
              <a:ea typeface="+mj-ea"/>
              <a:cs typeface="+mj-cs"/>
            </a:endParaRPr>
          </a:p>
          <a:p>
            <a:r>
              <a:rPr lang="en-GB" sz="2800" b="1" dirty="0">
                <a:solidFill>
                  <a:srgbClr val="11A08A"/>
                </a:solidFill>
                <a:ea typeface="+mj-ea"/>
                <a:cs typeface="+mj-cs"/>
              </a:rPr>
              <a:t>Sources – (mostly for secondary school classroom teachers)</a:t>
            </a:r>
          </a:p>
          <a:p>
            <a:endParaRPr lang="en-GB" sz="1000" dirty="0">
              <a:solidFill>
                <a:srgbClr val="11A08A"/>
              </a:solidFill>
              <a:ea typeface="+mj-ea"/>
              <a:cs typeface="+mj-cs"/>
            </a:endParaRPr>
          </a:p>
          <a:p>
            <a:pPr lvl="0"/>
            <a:endParaRPr lang="en-GB" dirty="0">
              <a:solidFill>
                <a:srgbClr val="11A08A"/>
              </a:solidFill>
            </a:endParaRPr>
          </a:p>
          <a:p>
            <a:pPr marL="285750" lvl="0" indent="-285750">
              <a:buFont typeface="Wingdings" panose="05000000000000000000" pitchFamily="2" charset="2"/>
              <a:buChar char="§"/>
            </a:pPr>
            <a:endParaRPr lang="en-GB" dirty="0">
              <a:solidFill>
                <a:srgbClr val="11A08A"/>
              </a:solidFill>
            </a:endParaRPr>
          </a:p>
          <a:p>
            <a:endParaRPr lang="en-GB" dirty="0">
              <a:solidFill>
                <a:srgbClr val="11A08A"/>
              </a:solidFill>
              <a:ea typeface="+mj-ea"/>
              <a:cs typeface="+mj-cs"/>
            </a:endParaRPr>
          </a:p>
          <a:p>
            <a:endParaRPr lang="en-GB" dirty="0">
              <a:solidFill>
                <a:srgbClr val="11A08A"/>
              </a:solidFill>
            </a:endParaRPr>
          </a:p>
          <a:p>
            <a:endParaRPr lang="en-GB" dirty="0">
              <a:solidFill>
                <a:srgbClr val="11A08A"/>
              </a:solidFill>
            </a:endParaRPr>
          </a:p>
          <a:p>
            <a:endParaRPr lang="en-GB" dirty="0">
              <a:solidFill>
                <a:srgbClr val="21A77E"/>
              </a:solidFill>
            </a:endParaRPr>
          </a:p>
          <a:p>
            <a:pPr marL="285750" indent="-285750">
              <a:buFont typeface="Arial" panose="020B0604020202020204" pitchFamily="34" charset="0"/>
              <a:buChar char="•"/>
            </a:pPr>
            <a:endParaRPr lang="en-GB" dirty="0">
              <a:solidFill>
                <a:srgbClr val="21A77E"/>
              </a:solidFill>
            </a:endParaRPr>
          </a:p>
        </p:txBody>
      </p:sp>
      <p:sp>
        <p:nvSpPr>
          <p:cNvPr id="8" name="Title 6"/>
          <p:cNvSpPr txBox="1">
            <a:spLocks/>
          </p:cNvSpPr>
          <p:nvPr/>
        </p:nvSpPr>
        <p:spPr>
          <a:xfrm>
            <a:off x="0" y="41200"/>
            <a:ext cx="11894100" cy="85085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4000" b="1" dirty="0">
                <a:solidFill>
                  <a:srgbClr val="11A08A"/>
                </a:solidFill>
                <a:latin typeface="Calibri" panose="020F0502020204030204" pitchFamily="34" charset="0"/>
                <a:ea typeface="Times New Roman" panose="02020603050405020304" pitchFamily="18" charset="0"/>
                <a:cs typeface="Times New Roman" panose="02020603050405020304" pitchFamily="18" charset="0"/>
              </a:rPr>
              <a:t>Contents</a:t>
            </a:r>
            <a:br>
              <a:rPr lang="en-US" sz="36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br>
            <a:br>
              <a:rPr lang="en-GB" sz="3600" b="1" dirty="0">
                <a:solidFill>
                  <a:srgbClr val="11A08A"/>
                </a:solidFill>
                <a:latin typeface="+mn-lt"/>
              </a:rPr>
            </a:br>
            <a:endParaRPr lang="en-GB" sz="3600" b="1" dirty="0">
              <a:solidFill>
                <a:srgbClr val="11A08A"/>
              </a:solidFill>
              <a:latin typeface="+mn-lt"/>
            </a:endParaRPr>
          </a:p>
        </p:txBody>
      </p:sp>
      <p:pic>
        <p:nvPicPr>
          <p:cNvPr id="9" name="Picture 8" descr="http://asset.keepeek-cache.com/medias/domain21/_pdf/media1827/286286-rpinc0ifao/large/0.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8753" y="3943587"/>
            <a:ext cx="2020097" cy="2319533"/>
          </a:xfrm>
          <a:prstGeom prst="rect">
            <a:avLst/>
          </a:prstGeom>
          <a:noFill/>
          <a:ln>
            <a:noFill/>
          </a:ln>
          <a:effectLst>
            <a:outerShdw blurRad="63500" sx="102000" sy="102000" algn="ctr" rotWithShape="0">
              <a:prstClr val="black">
                <a:alpha val="40000"/>
              </a:prstClr>
            </a:outerShdw>
          </a:effectLst>
        </p:spPr>
      </p:pic>
      <p:pic>
        <p:nvPicPr>
          <p:cNvPr id="10" name="Picture 9"/>
          <p:cNvPicPr>
            <a:picLocks noChangeAspect="1"/>
          </p:cNvPicPr>
          <p:nvPr/>
        </p:nvPicPr>
        <p:blipFill>
          <a:blip r:embed="rId5"/>
          <a:stretch>
            <a:fillRect/>
          </a:stretch>
        </p:blipFill>
        <p:spPr>
          <a:xfrm>
            <a:off x="2852199" y="3943587"/>
            <a:ext cx="1640642" cy="2319533"/>
          </a:xfrm>
          <a:prstGeom prst="rect">
            <a:avLst/>
          </a:prstGeom>
          <a:effectLst>
            <a:outerShdw blurRad="63500" sx="102000" sy="102000" algn="ctr" rotWithShape="0">
              <a:prstClr val="black">
                <a:alpha val="40000"/>
              </a:prstClr>
            </a:outerShdw>
          </a:effectLst>
        </p:spPr>
      </p:pic>
      <p:pic>
        <p:nvPicPr>
          <p:cNvPr id="12" name="Picture 11"/>
          <p:cNvPicPr>
            <a:picLocks noChangeAspect="1"/>
          </p:cNvPicPr>
          <p:nvPr/>
        </p:nvPicPr>
        <p:blipFill>
          <a:blip r:embed="rId6"/>
          <a:stretch>
            <a:fillRect/>
          </a:stretch>
        </p:blipFill>
        <p:spPr>
          <a:xfrm>
            <a:off x="4856190" y="3943587"/>
            <a:ext cx="1658898" cy="2346498"/>
          </a:xfrm>
          <a:prstGeom prst="rect">
            <a:avLst/>
          </a:prstGeom>
          <a:effectLst>
            <a:outerShdw blurRad="63500" sx="102000" sy="102000" algn="ctr" rotWithShape="0">
              <a:prstClr val="black">
                <a:alpha val="40000"/>
              </a:prstClr>
            </a:outerShdw>
          </a:effectLst>
        </p:spPr>
      </p:pic>
      <p:sp>
        <p:nvSpPr>
          <p:cNvPr id="13" name="TextBox 12"/>
          <p:cNvSpPr txBox="1"/>
          <p:nvPr/>
        </p:nvSpPr>
        <p:spPr>
          <a:xfrm>
            <a:off x="4839629" y="6473170"/>
            <a:ext cx="2029522" cy="369332"/>
          </a:xfrm>
          <a:prstGeom prst="rect">
            <a:avLst/>
          </a:prstGeom>
          <a:noFill/>
        </p:spPr>
        <p:txBody>
          <a:bodyPr wrap="square" rtlCol="0">
            <a:spAutoFit/>
          </a:bodyPr>
          <a:lstStyle/>
          <a:p>
            <a:pPr algn="ctr"/>
            <a:r>
              <a:rPr lang="en-GB" dirty="0">
                <a:solidFill>
                  <a:schemeClr val="bg1"/>
                </a:solidFill>
              </a:rPr>
              <a:t>#</a:t>
            </a:r>
            <a:r>
              <a:rPr lang="en-GB" dirty="0" err="1">
                <a:solidFill>
                  <a:schemeClr val="bg1"/>
                </a:solidFill>
              </a:rPr>
              <a:t>OfstedWhereNext</a:t>
            </a:r>
            <a:endParaRPr lang="en-GB" dirty="0">
              <a:solidFill>
                <a:schemeClr val="bg1"/>
              </a:solidFill>
            </a:endParaRPr>
          </a:p>
        </p:txBody>
      </p:sp>
    </p:spTree>
    <p:extLst>
      <p:ext uri="{BB962C8B-B14F-4D97-AF65-F5344CB8AC3E}">
        <p14:creationId xmlns:p14="http://schemas.microsoft.com/office/powerpoint/2010/main" val="3375480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473170"/>
            <a:ext cx="12192000" cy="384831"/>
          </a:xfrm>
          <a:prstGeom prst="rect">
            <a:avLst/>
          </a:prstGeom>
          <a:solidFill>
            <a:srgbClr val="11A0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 </a:t>
            </a:r>
          </a:p>
        </p:txBody>
      </p:sp>
      <p:sp>
        <p:nvSpPr>
          <p:cNvPr id="2" name="TextBox 1"/>
          <p:cNvSpPr txBox="1"/>
          <p:nvPr/>
        </p:nvSpPr>
        <p:spPr>
          <a:xfrm>
            <a:off x="11822545" y="6514734"/>
            <a:ext cx="1062182" cy="369332"/>
          </a:xfrm>
          <a:prstGeom prst="rect">
            <a:avLst/>
          </a:prstGeom>
          <a:noFill/>
        </p:spPr>
        <p:txBody>
          <a:bodyPr wrap="square" rtlCol="0">
            <a:spAutoFit/>
          </a:bodyPr>
          <a:lstStyle/>
          <a:p>
            <a:fld id="{AF1AE43D-4287-43A0-ADA4-49B4F7331AD4}" type="slidenum">
              <a:rPr lang="en-GB" smtClean="0">
                <a:solidFill>
                  <a:schemeClr val="bg1"/>
                </a:solidFill>
              </a:rPr>
              <a:t>3</a:t>
            </a:fld>
            <a:endParaRPr lang="en-GB" dirty="0">
              <a:solidFill>
                <a:schemeClr val="bg1"/>
              </a:solidFill>
            </a:endParaRPr>
          </a:p>
        </p:txBody>
      </p:sp>
      <p:sp>
        <p:nvSpPr>
          <p:cNvPr id="7" name="TextBox 6"/>
          <p:cNvSpPr txBox="1"/>
          <p:nvPr/>
        </p:nvSpPr>
        <p:spPr>
          <a:xfrm>
            <a:off x="245728" y="1402606"/>
            <a:ext cx="5709023" cy="4524315"/>
          </a:xfrm>
          <a:prstGeom prst="rect">
            <a:avLst/>
          </a:prstGeom>
          <a:noFill/>
        </p:spPr>
        <p:txBody>
          <a:bodyPr wrap="square" rtlCol="0">
            <a:spAutoFit/>
          </a:bodyPr>
          <a:lstStyle/>
          <a:p>
            <a:pPr marL="285750" indent="-285750">
              <a:buFont typeface="Wingdings" panose="05000000000000000000" pitchFamily="2" charset="2"/>
              <a:buChar char="§"/>
            </a:pPr>
            <a:r>
              <a:rPr lang="en-GB" sz="2400" dirty="0">
                <a:solidFill>
                  <a:srgbClr val="11A08A"/>
                </a:solidFill>
              </a:rPr>
              <a:t>On average, full time teachers in England’s secondary schools reported working </a:t>
            </a:r>
            <a:r>
              <a:rPr lang="en-GB" sz="2400" b="1" dirty="0">
                <a:solidFill>
                  <a:srgbClr val="11A08A"/>
                </a:solidFill>
              </a:rPr>
              <a:t>48</a:t>
            </a:r>
            <a:r>
              <a:rPr lang="en-GB" sz="2400" dirty="0">
                <a:solidFill>
                  <a:srgbClr val="11A08A"/>
                </a:solidFill>
              </a:rPr>
              <a:t> hours in a sampled week in TALIS (2013), compared to </a:t>
            </a:r>
            <a:r>
              <a:rPr lang="en-GB" sz="2400" b="1" dirty="0">
                <a:solidFill>
                  <a:srgbClr val="11A08A"/>
                </a:solidFill>
              </a:rPr>
              <a:t>41</a:t>
            </a:r>
            <a:r>
              <a:rPr lang="en-GB" sz="2400" dirty="0">
                <a:solidFill>
                  <a:srgbClr val="11A08A"/>
                </a:solidFill>
              </a:rPr>
              <a:t> elsewhere</a:t>
            </a:r>
          </a:p>
          <a:p>
            <a:endParaRPr lang="en-GB" sz="2400" dirty="0">
              <a:solidFill>
                <a:srgbClr val="11A08A"/>
              </a:solidFill>
            </a:endParaRPr>
          </a:p>
          <a:p>
            <a:pPr marL="285750" indent="-285750">
              <a:buFont typeface="Wingdings" panose="05000000000000000000" pitchFamily="2" charset="2"/>
              <a:buChar char="§"/>
            </a:pPr>
            <a:r>
              <a:rPr lang="en-GB" sz="2400" dirty="0">
                <a:solidFill>
                  <a:srgbClr val="11A08A"/>
                </a:solidFill>
              </a:rPr>
              <a:t>38% agreed and 13% strongly agreed that </a:t>
            </a:r>
            <a:r>
              <a:rPr lang="en-GB" sz="2400" i="1" dirty="0">
                <a:solidFill>
                  <a:srgbClr val="11A08A"/>
                </a:solidFill>
              </a:rPr>
              <a:t>“My workload is unmanageable”</a:t>
            </a:r>
          </a:p>
          <a:p>
            <a:pPr marL="285750" indent="-285750">
              <a:buFont typeface="Wingdings" panose="05000000000000000000" pitchFamily="2" charset="2"/>
              <a:buChar char="§"/>
            </a:pPr>
            <a:endParaRPr lang="en-GB" sz="2400" i="1" dirty="0">
              <a:solidFill>
                <a:srgbClr val="11A08A"/>
              </a:solidFill>
            </a:endParaRPr>
          </a:p>
          <a:p>
            <a:pPr marL="285750" indent="-285750">
              <a:buFont typeface="Wingdings" panose="05000000000000000000" pitchFamily="2" charset="2"/>
              <a:buChar char="§"/>
            </a:pPr>
            <a:r>
              <a:rPr lang="en-GB" sz="2400" dirty="0" err="1">
                <a:solidFill>
                  <a:srgbClr val="11A08A"/>
                </a:solidFill>
              </a:rPr>
              <a:t>DfE</a:t>
            </a:r>
            <a:r>
              <a:rPr lang="en-GB" sz="2400" dirty="0">
                <a:solidFill>
                  <a:srgbClr val="11A08A"/>
                </a:solidFill>
              </a:rPr>
              <a:t> Workload Diary surveys have shown that teachers in primary and secondary schools have worked at least 50 hours per week since 2000 (and leaders more)</a:t>
            </a:r>
            <a:endParaRPr lang="en-GB" sz="2400" i="1" dirty="0">
              <a:solidFill>
                <a:srgbClr val="11A08A"/>
              </a:solidFill>
            </a:endParaRPr>
          </a:p>
        </p:txBody>
      </p:sp>
      <p:sp>
        <p:nvSpPr>
          <p:cNvPr id="8" name="Title 6"/>
          <p:cNvSpPr txBox="1">
            <a:spLocks/>
          </p:cNvSpPr>
          <p:nvPr/>
        </p:nvSpPr>
        <p:spPr>
          <a:xfrm>
            <a:off x="0" y="41200"/>
            <a:ext cx="11894100" cy="65017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4000" b="1" dirty="0">
                <a:solidFill>
                  <a:srgbClr val="11A08A"/>
                </a:solidFill>
                <a:latin typeface="Calibri" panose="020F0502020204030204" pitchFamily="34" charset="0"/>
                <a:ea typeface="Times New Roman" panose="02020603050405020304" pitchFamily="18" charset="0"/>
                <a:cs typeface="Times New Roman" panose="02020603050405020304" pitchFamily="18" charset="0"/>
              </a:rPr>
              <a:t>England’s teachers work </a:t>
            </a:r>
          </a:p>
          <a:p>
            <a:pPr algn="l"/>
            <a:r>
              <a:rPr lang="en-GB" sz="4000" b="1" dirty="0">
                <a:solidFill>
                  <a:srgbClr val="11A08A"/>
                </a:solidFill>
                <a:latin typeface="Calibri" panose="020F0502020204030204" pitchFamily="34" charset="0"/>
                <a:ea typeface="Times New Roman" panose="02020603050405020304" pitchFamily="18" charset="0"/>
                <a:cs typeface="Times New Roman" panose="02020603050405020304" pitchFamily="18" charset="0"/>
              </a:rPr>
              <a:t>long hours</a:t>
            </a:r>
            <a:r>
              <a:rPr lang="en-GB" sz="3600" b="1" dirty="0">
                <a:solidFill>
                  <a:srgbClr val="11A08A"/>
                </a:solidFill>
                <a:latin typeface="+mn-lt"/>
              </a:rPr>
              <a:t> </a:t>
            </a:r>
          </a:p>
        </p:txBody>
      </p:sp>
      <p:sp>
        <p:nvSpPr>
          <p:cNvPr id="9" name="TextBox 8"/>
          <p:cNvSpPr txBox="1"/>
          <p:nvPr/>
        </p:nvSpPr>
        <p:spPr>
          <a:xfrm>
            <a:off x="4839629" y="6473170"/>
            <a:ext cx="2029522" cy="369332"/>
          </a:xfrm>
          <a:prstGeom prst="rect">
            <a:avLst/>
          </a:prstGeom>
          <a:noFill/>
        </p:spPr>
        <p:txBody>
          <a:bodyPr wrap="square" rtlCol="0">
            <a:spAutoFit/>
          </a:bodyPr>
          <a:lstStyle/>
          <a:p>
            <a:pPr algn="ctr"/>
            <a:r>
              <a:rPr lang="en-GB" dirty="0">
                <a:solidFill>
                  <a:schemeClr val="bg1"/>
                </a:solidFill>
              </a:rPr>
              <a:t>#</a:t>
            </a:r>
            <a:r>
              <a:rPr lang="en-GB" dirty="0" err="1">
                <a:solidFill>
                  <a:schemeClr val="bg1"/>
                </a:solidFill>
              </a:rPr>
              <a:t>OfstedWhereNext</a:t>
            </a:r>
            <a:endParaRPr lang="en-GB" dirty="0">
              <a:solidFill>
                <a:schemeClr val="bg1"/>
              </a:solidFill>
            </a:endParaRPr>
          </a:p>
        </p:txBody>
      </p:sp>
      <p:pic>
        <p:nvPicPr>
          <p:cNvPr id="10" name="Picture 9"/>
          <p:cNvPicPr>
            <a:picLocks noChangeAspect="1"/>
          </p:cNvPicPr>
          <p:nvPr/>
        </p:nvPicPr>
        <p:blipFill>
          <a:blip r:embed="rId3"/>
          <a:stretch>
            <a:fillRect/>
          </a:stretch>
        </p:blipFill>
        <p:spPr>
          <a:xfrm>
            <a:off x="6266494" y="31462"/>
            <a:ext cx="5556051" cy="6457207"/>
          </a:xfrm>
          <a:prstGeom prst="rect">
            <a:avLst/>
          </a:prstGeom>
        </p:spPr>
      </p:pic>
    </p:spTree>
    <p:extLst>
      <p:ext uri="{BB962C8B-B14F-4D97-AF65-F5344CB8AC3E}">
        <p14:creationId xmlns:p14="http://schemas.microsoft.com/office/powerpoint/2010/main" val="677591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473170"/>
            <a:ext cx="12192000" cy="384831"/>
          </a:xfrm>
          <a:prstGeom prst="rect">
            <a:avLst/>
          </a:prstGeom>
          <a:solidFill>
            <a:srgbClr val="11A0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 </a:t>
            </a:r>
          </a:p>
        </p:txBody>
      </p:sp>
      <p:sp>
        <p:nvSpPr>
          <p:cNvPr id="2" name="TextBox 1"/>
          <p:cNvSpPr txBox="1"/>
          <p:nvPr/>
        </p:nvSpPr>
        <p:spPr>
          <a:xfrm>
            <a:off x="11822545" y="6514734"/>
            <a:ext cx="1062182" cy="369332"/>
          </a:xfrm>
          <a:prstGeom prst="rect">
            <a:avLst/>
          </a:prstGeom>
          <a:noFill/>
        </p:spPr>
        <p:txBody>
          <a:bodyPr wrap="square" rtlCol="0">
            <a:spAutoFit/>
          </a:bodyPr>
          <a:lstStyle/>
          <a:p>
            <a:fld id="{AF1AE43D-4287-43A0-ADA4-49B4F7331AD4}" type="slidenum">
              <a:rPr lang="en-GB" smtClean="0">
                <a:solidFill>
                  <a:schemeClr val="bg1"/>
                </a:solidFill>
              </a:rPr>
              <a:t>4</a:t>
            </a:fld>
            <a:endParaRPr lang="en-GB" dirty="0">
              <a:solidFill>
                <a:schemeClr val="bg1"/>
              </a:solidFill>
            </a:endParaRPr>
          </a:p>
        </p:txBody>
      </p:sp>
      <p:sp>
        <p:nvSpPr>
          <p:cNvPr id="6" name="Title 6"/>
          <p:cNvSpPr>
            <a:spLocks noGrp="1"/>
          </p:cNvSpPr>
          <p:nvPr>
            <p:ph type="ctrTitle"/>
          </p:nvPr>
        </p:nvSpPr>
        <p:spPr>
          <a:xfrm>
            <a:off x="0" y="41200"/>
            <a:ext cx="11894100" cy="722825"/>
          </a:xfrm>
        </p:spPr>
        <p:txBody>
          <a:bodyPr anchor="t">
            <a:noAutofit/>
          </a:bodyPr>
          <a:lstStyle/>
          <a:p>
            <a:pPr algn="l"/>
            <a:r>
              <a:rPr lang="en-GB" sz="4000" b="1" dirty="0">
                <a:solidFill>
                  <a:srgbClr val="11A08A"/>
                </a:solidFill>
                <a:latin typeface="Calibri" panose="020F0502020204030204" pitchFamily="34" charset="0"/>
                <a:ea typeface="Times New Roman" panose="02020603050405020304" pitchFamily="18" charset="0"/>
                <a:cs typeface="Times New Roman" panose="02020603050405020304" pitchFamily="18" charset="0"/>
              </a:rPr>
              <a:t>Workload and professional development are linked</a:t>
            </a:r>
            <a:br>
              <a:rPr lang="en-US" sz="36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br>
            <a:br>
              <a:rPr lang="en-GB" sz="3600" b="1" dirty="0">
                <a:solidFill>
                  <a:srgbClr val="11A08A"/>
                </a:solidFill>
                <a:latin typeface="+mn-lt"/>
              </a:rPr>
            </a:br>
            <a:endParaRPr lang="en-GB" sz="3600" b="1" dirty="0">
              <a:solidFill>
                <a:srgbClr val="11A08A"/>
              </a:solidFill>
              <a:latin typeface="+mn-lt"/>
            </a:endParaRPr>
          </a:p>
        </p:txBody>
      </p:sp>
      <p:sp>
        <p:nvSpPr>
          <p:cNvPr id="7" name="Title 6"/>
          <p:cNvSpPr txBox="1">
            <a:spLocks/>
          </p:cNvSpPr>
          <p:nvPr/>
        </p:nvSpPr>
        <p:spPr>
          <a:xfrm>
            <a:off x="-404734" y="397889"/>
            <a:ext cx="11642309" cy="482225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indent="-342900" algn="l">
              <a:buClr>
                <a:srgbClr val="11A08A"/>
              </a:buClr>
              <a:buFont typeface="Courier New" panose="02070309020205020404" pitchFamily="49" charset="0"/>
              <a:buChar char="o"/>
            </a:pPr>
            <a:endParaRPr lang="en-GB" sz="1800" dirty="0"/>
          </a:p>
          <a:p>
            <a:pPr algn="l">
              <a:buClr>
                <a:srgbClr val="11A08A"/>
              </a:buClr>
            </a:pPr>
            <a:endParaRPr lang="en-GB" sz="2400" dirty="0">
              <a:latin typeface="+mn-lt"/>
            </a:endParaRPr>
          </a:p>
        </p:txBody>
      </p:sp>
      <p:sp>
        <p:nvSpPr>
          <p:cNvPr id="5" name="Rectangle 4"/>
          <p:cNvSpPr/>
          <p:nvPr/>
        </p:nvSpPr>
        <p:spPr>
          <a:xfrm>
            <a:off x="0" y="2162684"/>
            <a:ext cx="3608598" cy="646331"/>
          </a:xfrm>
          <a:prstGeom prst="rect">
            <a:avLst/>
          </a:prstGeom>
        </p:spPr>
        <p:txBody>
          <a:bodyPr wrap="square">
            <a:spAutoFit/>
          </a:bodyPr>
          <a:lstStyle/>
          <a:p>
            <a:pPr marL="285750" indent="-285750">
              <a:buFont typeface="Arial" panose="020B0604020202020204" pitchFamily="34" charset="0"/>
              <a:buChar char="•"/>
            </a:pPr>
            <a:endParaRPr lang="en-GB" dirty="0">
              <a:solidFill>
                <a:srgbClr val="21A77E"/>
              </a:solidFill>
            </a:endParaRPr>
          </a:p>
          <a:p>
            <a:endParaRPr lang="en-GB" dirty="0">
              <a:solidFill>
                <a:srgbClr val="21A77E"/>
              </a:solidFill>
            </a:endParaRPr>
          </a:p>
        </p:txBody>
      </p:sp>
      <p:pic>
        <p:nvPicPr>
          <p:cNvPr id="10" name="Picture 9"/>
          <p:cNvPicPr>
            <a:picLocks noChangeAspect="1"/>
          </p:cNvPicPr>
          <p:nvPr/>
        </p:nvPicPr>
        <p:blipFill>
          <a:blip r:embed="rId3"/>
          <a:stretch>
            <a:fillRect/>
          </a:stretch>
        </p:blipFill>
        <p:spPr>
          <a:xfrm>
            <a:off x="497023" y="1094438"/>
            <a:ext cx="4919397" cy="5048319"/>
          </a:xfrm>
          <a:prstGeom prst="rect">
            <a:avLst/>
          </a:prstGeom>
        </p:spPr>
      </p:pic>
      <p:pic>
        <p:nvPicPr>
          <p:cNvPr id="12" name="Picture 11"/>
          <p:cNvPicPr>
            <a:picLocks noChangeAspect="1"/>
          </p:cNvPicPr>
          <p:nvPr/>
        </p:nvPicPr>
        <p:blipFill>
          <a:blip r:embed="rId4"/>
          <a:stretch>
            <a:fillRect/>
          </a:stretch>
        </p:blipFill>
        <p:spPr>
          <a:xfrm>
            <a:off x="5871284" y="1282922"/>
            <a:ext cx="5951261" cy="4267632"/>
          </a:xfrm>
          <a:prstGeom prst="rect">
            <a:avLst/>
          </a:prstGeom>
        </p:spPr>
      </p:pic>
      <p:sp>
        <p:nvSpPr>
          <p:cNvPr id="13" name="TextBox 12"/>
          <p:cNvSpPr txBox="1"/>
          <p:nvPr/>
        </p:nvSpPr>
        <p:spPr>
          <a:xfrm>
            <a:off x="4839629" y="6473170"/>
            <a:ext cx="2029522" cy="369332"/>
          </a:xfrm>
          <a:prstGeom prst="rect">
            <a:avLst/>
          </a:prstGeom>
          <a:noFill/>
        </p:spPr>
        <p:txBody>
          <a:bodyPr wrap="square" rtlCol="0">
            <a:spAutoFit/>
          </a:bodyPr>
          <a:lstStyle/>
          <a:p>
            <a:pPr algn="ctr"/>
            <a:r>
              <a:rPr lang="en-GB" dirty="0">
                <a:solidFill>
                  <a:schemeClr val="bg1"/>
                </a:solidFill>
              </a:rPr>
              <a:t>#</a:t>
            </a:r>
            <a:r>
              <a:rPr lang="en-GB" dirty="0" err="1">
                <a:solidFill>
                  <a:schemeClr val="bg1"/>
                </a:solidFill>
              </a:rPr>
              <a:t>OfstedWhereNext</a:t>
            </a:r>
            <a:endParaRPr lang="en-GB" dirty="0">
              <a:solidFill>
                <a:schemeClr val="bg1"/>
              </a:solidFill>
            </a:endParaRPr>
          </a:p>
        </p:txBody>
      </p:sp>
    </p:spTree>
    <p:extLst>
      <p:ext uri="{BB962C8B-B14F-4D97-AF65-F5344CB8AC3E}">
        <p14:creationId xmlns:p14="http://schemas.microsoft.com/office/powerpoint/2010/main" val="272269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473170"/>
            <a:ext cx="12192000" cy="384831"/>
          </a:xfrm>
          <a:prstGeom prst="rect">
            <a:avLst/>
          </a:prstGeom>
          <a:solidFill>
            <a:srgbClr val="11A0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 </a:t>
            </a:r>
          </a:p>
        </p:txBody>
      </p:sp>
      <p:sp>
        <p:nvSpPr>
          <p:cNvPr id="2" name="TextBox 1"/>
          <p:cNvSpPr txBox="1"/>
          <p:nvPr/>
        </p:nvSpPr>
        <p:spPr>
          <a:xfrm>
            <a:off x="11822545" y="6514734"/>
            <a:ext cx="1062182" cy="369332"/>
          </a:xfrm>
          <a:prstGeom prst="rect">
            <a:avLst/>
          </a:prstGeom>
          <a:noFill/>
        </p:spPr>
        <p:txBody>
          <a:bodyPr wrap="square" rtlCol="0">
            <a:spAutoFit/>
          </a:bodyPr>
          <a:lstStyle/>
          <a:p>
            <a:fld id="{AF1AE43D-4287-43A0-ADA4-49B4F7331AD4}" type="slidenum">
              <a:rPr lang="en-GB" smtClean="0">
                <a:solidFill>
                  <a:schemeClr val="bg1"/>
                </a:solidFill>
              </a:rPr>
              <a:t>5</a:t>
            </a:fld>
            <a:endParaRPr lang="en-GB" dirty="0">
              <a:solidFill>
                <a:schemeClr val="bg1"/>
              </a:solidFill>
            </a:endParaRPr>
          </a:p>
        </p:txBody>
      </p:sp>
      <p:sp>
        <p:nvSpPr>
          <p:cNvPr id="6" name="Title 6"/>
          <p:cNvSpPr>
            <a:spLocks noGrp="1"/>
          </p:cNvSpPr>
          <p:nvPr>
            <p:ph type="ctrTitle"/>
          </p:nvPr>
        </p:nvSpPr>
        <p:spPr>
          <a:xfrm>
            <a:off x="0" y="41200"/>
            <a:ext cx="11894100" cy="588917"/>
          </a:xfrm>
        </p:spPr>
        <p:txBody>
          <a:bodyPr anchor="t">
            <a:noAutofit/>
          </a:bodyPr>
          <a:lstStyle/>
          <a:p>
            <a:pPr algn="l"/>
            <a:r>
              <a:rPr lang="en-GB" sz="4000" b="1" dirty="0">
                <a:solidFill>
                  <a:srgbClr val="11A08A"/>
                </a:solidFill>
                <a:latin typeface="Calibri" panose="020F0502020204030204" pitchFamily="34" charset="0"/>
                <a:ea typeface="Times New Roman" panose="02020603050405020304" pitchFamily="18" charset="0"/>
                <a:cs typeface="Times New Roman" panose="02020603050405020304" pitchFamily="18" charset="0"/>
              </a:rPr>
              <a:t>High workloads could affect teacher retention</a:t>
            </a:r>
            <a:br>
              <a:rPr lang="en-US" sz="36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br>
            <a:br>
              <a:rPr lang="en-GB" sz="3600" b="1" dirty="0">
                <a:solidFill>
                  <a:srgbClr val="11A08A"/>
                </a:solidFill>
                <a:latin typeface="+mn-lt"/>
              </a:rPr>
            </a:br>
            <a:endParaRPr lang="en-GB" sz="3600" b="1" dirty="0">
              <a:solidFill>
                <a:srgbClr val="11A08A"/>
              </a:solidFill>
              <a:latin typeface="+mn-lt"/>
            </a:endParaRPr>
          </a:p>
        </p:txBody>
      </p:sp>
      <p:sp>
        <p:nvSpPr>
          <p:cNvPr id="7" name="Title 6"/>
          <p:cNvSpPr txBox="1">
            <a:spLocks/>
          </p:cNvSpPr>
          <p:nvPr/>
        </p:nvSpPr>
        <p:spPr>
          <a:xfrm>
            <a:off x="-404734" y="397889"/>
            <a:ext cx="11642309" cy="482225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indent="-342900" algn="l">
              <a:buClr>
                <a:srgbClr val="11A08A"/>
              </a:buClr>
              <a:buFont typeface="Courier New" panose="02070309020205020404" pitchFamily="49" charset="0"/>
              <a:buChar char="o"/>
            </a:pPr>
            <a:endParaRPr lang="en-GB" sz="1800" dirty="0"/>
          </a:p>
          <a:p>
            <a:pPr algn="l">
              <a:buClr>
                <a:srgbClr val="11A08A"/>
              </a:buClr>
            </a:pPr>
            <a:endParaRPr lang="en-GB" sz="2400" dirty="0">
              <a:latin typeface="+mn-lt"/>
            </a:endParaRPr>
          </a:p>
        </p:txBody>
      </p:sp>
      <p:sp>
        <p:nvSpPr>
          <p:cNvPr id="5" name="Rectangle 4"/>
          <p:cNvSpPr/>
          <p:nvPr/>
        </p:nvSpPr>
        <p:spPr>
          <a:xfrm>
            <a:off x="0" y="2162684"/>
            <a:ext cx="3608598" cy="646331"/>
          </a:xfrm>
          <a:prstGeom prst="rect">
            <a:avLst/>
          </a:prstGeom>
        </p:spPr>
        <p:txBody>
          <a:bodyPr wrap="square">
            <a:spAutoFit/>
          </a:bodyPr>
          <a:lstStyle/>
          <a:p>
            <a:pPr marL="285750" indent="-285750">
              <a:buFont typeface="Arial" panose="020B0604020202020204" pitchFamily="34" charset="0"/>
              <a:buChar char="•"/>
            </a:pPr>
            <a:endParaRPr lang="en-GB" dirty="0">
              <a:solidFill>
                <a:srgbClr val="21A77E"/>
              </a:solidFill>
            </a:endParaRPr>
          </a:p>
          <a:p>
            <a:endParaRPr lang="en-GB" dirty="0">
              <a:solidFill>
                <a:srgbClr val="21A77E"/>
              </a:solidFill>
            </a:endParaRPr>
          </a:p>
        </p:txBody>
      </p:sp>
      <p:pic>
        <p:nvPicPr>
          <p:cNvPr id="8" name="Picture 7"/>
          <p:cNvPicPr>
            <a:picLocks noChangeAspect="1"/>
          </p:cNvPicPr>
          <p:nvPr/>
        </p:nvPicPr>
        <p:blipFill>
          <a:blip r:embed="rId3"/>
          <a:stretch>
            <a:fillRect/>
          </a:stretch>
        </p:blipFill>
        <p:spPr>
          <a:xfrm>
            <a:off x="205062" y="956483"/>
            <a:ext cx="6206266" cy="5108891"/>
          </a:xfrm>
          <a:prstGeom prst="rect">
            <a:avLst/>
          </a:prstGeom>
        </p:spPr>
      </p:pic>
      <p:pic>
        <p:nvPicPr>
          <p:cNvPr id="13" name="Picture 12"/>
          <p:cNvPicPr>
            <a:picLocks noChangeAspect="1"/>
          </p:cNvPicPr>
          <p:nvPr/>
        </p:nvPicPr>
        <p:blipFill>
          <a:blip r:embed="rId4"/>
          <a:stretch>
            <a:fillRect/>
          </a:stretch>
        </p:blipFill>
        <p:spPr>
          <a:xfrm>
            <a:off x="6723224" y="630117"/>
            <a:ext cx="5170876" cy="5761621"/>
          </a:xfrm>
          <a:prstGeom prst="rect">
            <a:avLst/>
          </a:prstGeom>
        </p:spPr>
      </p:pic>
      <p:sp>
        <p:nvSpPr>
          <p:cNvPr id="14" name="TextBox 13"/>
          <p:cNvSpPr txBox="1"/>
          <p:nvPr/>
        </p:nvSpPr>
        <p:spPr>
          <a:xfrm>
            <a:off x="4839629" y="6473170"/>
            <a:ext cx="2029522" cy="369332"/>
          </a:xfrm>
          <a:prstGeom prst="rect">
            <a:avLst/>
          </a:prstGeom>
          <a:noFill/>
        </p:spPr>
        <p:txBody>
          <a:bodyPr wrap="square" rtlCol="0">
            <a:spAutoFit/>
          </a:bodyPr>
          <a:lstStyle/>
          <a:p>
            <a:pPr algn="ctr"/>
            <a:r>
              <a:rPr lang="en-GB" dirty="0">
                <a:solidFill>
                  <a:schemeClr val="bg1"/>
                </a:solidFill>
              </a:rPr>
              <a:t>#</a:t>
            </a:r>
            <a:r>
              <a:rPr lang="en-GB" dirty="0" err="1">
                <a:solidFill>
                  <a:schemeClr val="bg1"/>
                </a:solidFill>
              </a:rPr>
              <a:t>OfstedWhereNext</a:t>
            </a:r>
            <a:endParaRPr lang="en-GB" dirty="0">
              <a:solidFill>
                <a:schemeClr val="bg1"/>
              </a:solidFill>
            </a:endParaRPr>
          </a:p>
        </p:txBody>
      </p:sp>
    </p:spTree>
    <p:extLst>
      <p:ext uri="{BB962C8B-B14F-4D97-AF65-F5344CB8AC3E}">
        <p14:creationId xmlns:p14="http://schemas.microsoft.com/office/powerpoint/2010/main" val="1417896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473170"/>
            <a:ext cx="12192000" cy="384831"/>
          </a:xfrm>
          <a:prstGeom prst="rect">
            <a:avLst/>
          </a:prstGeom>
          <a:solidFill>
            <a:srgbClr val="11A0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 </a:t>
            </a:r>
          </a:p>
        </p:txBody>
      </p:sp>
      <p:sp>
        <p:nvSpPr>
          <p:cNvPr id="2" name="TextBox 1"/>
          <p:cNvSpPr txBox="1"/>
          <p:nvPr/>
        </p:nvSpPr>
        <p:spPr>
          <a:xfrm>
            <a:off x="11822545" y="6514734"/>
            <a:ext cx="1062182" cy="369332"/>
          </a:xfrm>
          <a:prstGeom prst="rect">
            <a:avLst/>
          </a:prstGeom>
          <a:noFill/>
        </p:spPr>
        <p:txBody>
          <a:bodyPr wrap="square" rtlCol="0">
            <a:spAutoFit/>
          </a:bodyPr>
          <a:lstStyle/>
          <a:p>
            <a:fld id="{AF1AE43D-4287-43A0-ADA4-49B4F7331AD4}" type="slidenum">
              <a:rPr lang="en-GB" smtClean="0">
                <a:solidFill>
                  <a:schemeClr val="bg1"/>
                </a:solidFill>
              </a:rPr>
              <a:t>6</a:t>
            </a:fld>
            <a:endParaRPr lang="en-GB" dirty="0">
              <a:solidFill>
                <a:schemeClr val="bg1"/>
              </a:solidFill>
            </a:endParaRPr>
          </a:p>
        </p:txBody>
      </p:sp>
      <p:sp>
        <p:nvSpPr>
          <p:cNvPr id="7" name="TextBox 6"/>
          <p:cNvSpPr txBox="1"/>
          <p:nvPr/>
        </p:nvSpPr>
        <p:spPr>
          <a:xfrm>
            <a:off x="6426765" y="1171774"/>
            <a:ext cx="5467335" cy="5016758"/>
          </a:xfrm>
          <a:prstGeom prst="rect">
            <a:avLst/>
          </a:prstGeom>
          <a:noFill/>
        </p:spPr>
        <p:txBody>
          <a:bodyPr wrap="square" rtlCol="0">
            <a:spAutoFit/>
          </a:bodyPr>
          <a:lstStyle/>
          <a:p>
            <a:pPr>
              <a:spcAft>
                <a:spcPts val="600"/>
              </a:spcAft>
            </a:pPr>
            <a:r>
              <a:rPr lang="en-GB" sz="2000" u="sng" dirty="0">
                <a:solidFill>
                  <a:srgbClr val="11A08A"/>
                </a:solidFill>
              </a:rPr>
              <a:t>Many</a:t>
            </a:r>
            <a:r>
              <a:rPr lang="en-GB" sz="2000" dirty="0">
                <a:solidFill>
                  <a:srgbClr val="11A08A"/>
                </a:solidFill>
              </a:rPr>
              <a:t> teachers tolerate high working hours and still express high job satisfaction</a:t>
            </a:r>
          </a:p>
          <a:p>
            <a:pPr>
              <a:spcAft>
                <a:spcPts val="600"/>
              </a:spcAft>
            </a:pPr>
            <a:endParaRPr lang="en-GB" sz="2000" dirty="0">
              <a:solidFill>
                <a:srgbClr val="11A08A"/>
              </a:solidFill>
            </a:endParaRPr>
          </a:p>
          <a:p>
            <a:pPr>
              <a:spcAft>
                <a:spcPts val="600"/>
              </a:spcAft>
            </a:pPr>
            <a:r>
              <a:rPr lang="en-GB" sz="2000" dirty="0">
                <a:solidFill>
                  <a:srgbClr val="11A08A"/>
                </a:solidFill>
              </a:rPr>
              <a:t>13% cite an “unmanageable” workload and feel “the advantages of being a teacher don’t outweigh the disadvantages”</a:t>
            </a:r>
          </a:p>
          <a:p>
            <a:pPr marL="285750" indent="-285750">
              <a:spcAft>
                <a:spcPts val="600"/>
              </a:spcAft>
              <a:buFont typeface="Wingdings" panose="05000000000000000000" pitchFamily="2" charset="2"/>
              <a:buChar char="§"/>
            </a:pPr>
            <a:endParaRPr lang="en-GB" sz="2000" dirty="0">
              <a:solidFill>
                <a:srgbClr val="11A08A"/>
              </a:solidFill>
            </a:endParaRPr>
          </a:p>
          <a:p>
            <a:r>
              <a:rPr lang="en-GB" sz="2000" dirty="0">
                <a:solidFill>
                  <a:srgbClr val="11A08A"/>
                </a:solidFill>
              </a:rPr>
              <a:t>13% cite an “unmanageable” workload, agree that “I would like to move school if I could” but also agree that “the advantages of being a teacher outweigh the disadvantages”</a:t>
            </a:r>
          </a:p>
          <a:p>
            <a:endParaRPr lang="en-GB" sz="2000" dirty="0">
              <a:solidFill>
                <a:srgbClr val="11A08A"/>
              </a:solidFill>
            </a:endParaRPr>
          </a:p>
          <a:p>
            <a:r>
              <a:rPr lang="en-GB" sz="2000" dirty="0">
                <a:solidFill>
                  <a:srgbClr val="11A08A"/>
                </a:solidFill>
              </a:rPr>
              <a:t>Only a small proportion of teachers appear to be struggling with workload and considering that a move to another school would help</a:t>
            </a:r>
          </a:p>
        </p:txBody>
      </p:sp>
      <p:sp>
        <p:nvSpPr>
          <p:cNvPr id="8" name="Title 6"/>
          <p:cNvSpPr txBox="1">
            <a:spLocks/>
          </p:cNvSpPr>
          <p:nvPr/>
        </p:nvSpPr>
        <p:spPr>
          <a:xfrm>
            <a:off x="0" y="41200"/>
            <a:ext cx="11894100" cy="65017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4000" b="1" dirty="0">
                <a:solidFill>
                  <a:srgbClr val="11A08A"/>
                </a:solidFill>
                <a:latin typeface="Calibri" panose="020F0502020204030204" pitchFamily="34" charset="0"/>
                <a:ea typeface="Times New Roman" panose="02020603050405020304" pitchFamily="18" charset="0"/>
                <a:cs typeface="Times New Roman" panose="02020603050405020304" pitchFamily="18" charset="0"/>
              </a:rPr>
              <a:t>It is less clear how they affect teacher </a:t>
            </a:r>
            <a:r>
              <a:rPr lang="en-GB" sz="4000" b="1" i="1" dirty="0">
                <a:solidFill>
                  <a:srgbClr val="11A08A"/>
                </a:solidFill>
                <a:latin typeface="Calibri" panose="020F0502020204030204" pitchFamily="34" charset="0"/>
                <a:ea typeface="Times New Roman" panose="02020603050405020304" pitchFamily="18" charset="0"/>
                <a:cs typeface="Times New Roman" panose="02020603050405020304" pitchFamily="18" charset="0"/>
              </a:rPr>
              <a:t>turnover </a:t>
            </a:r>
            <a:r>
              <a:rPr lang="en-GB" sz="4000" b="1" dirty="0">
                <a:solidFill>
                  <a:srgbClr val="11A08A"/>
                </a:solidFill>
                <a:latin typeface="Calibri" panose="020F0502020204030204" pitchFamily="34" charset="0"/>
                <a:ea typeface="Times New Roman" panose="02020603050405020304" pitchFamily="18" charset="0"/>
                <a:cs typeface="Times New Roman" panose="02020603050405020304" pitchFamily="18" charset="0"/>
              </a:rPr>
              <a:t>(1)</a:t>
            </a:r>
            <a:endParaRPr lang="en-GB" sz="3600" b="1" dirty="0">
              <a:solidFill>
                <a:srgbClr val="11A08A"/>
              </a:solidFill>
              <a:latin typeface="+mn-lt"/>
            </a:endParaRPr>
          </a:p>
        </p:txBody>
      </p:sp>
      <p:sp>
        <p:nvSpPr>
          <p:cNvPr id="9" name="TextBox 8"/>
          <p:cNvSpPr txBox="1"/>
          <p:nvPr/>
        </p:nvSpPr>
        <p:spPr>
          <a:xfrm>
            <a:off x="4839629" y="6473170"/>
            <a:ext cx="2029522" cy="369332"/>
          </a:xfrm>
          <a:prstGeom prst="rect">
            <a:avLst/>
          </a:prstGeom>
          <a:noFill/>
        </p:spPr>
        <p:txBody>
          <a:bodyPr wrap="square" rtlCol="0">
            <a:spAutoFit/>
          </a:bodyPr>
          <a:lstStyle/>
          <a:p>
            <a:pPr algn="ctr"/>
            <a:r>
              <a:rPr lang="en-GB" dirty="0">
                <a:solidFill>
                  <a:schemeClr val="bg1"/>
                </a:solidFill>
              </a:rPr>
              <a:t>#</a:t>
            </a:r>
            <a:r>
              <a:rPr lang="en-GB" dirty="0" err="1">
                <a:solidFill>
                  <a:schemeClr val="bg1"/>
                </a:solidFill>
              </a:rPr>
              <a:t>OfstedWhereNext</a:t>
            </a:r>
            <a:endParaRPr lang="en-GB" dirty="0">
              <a:solidFill>
                <a:schemeClr val="bg1"/>
              </a:solidFill>
            </a:endParaRPr>
          </a:p>
        </p:txBody>
      </p:sp>
      <p:grpSp>
        <p:nvGrpSpPr>
          <p:cNvPr id="17" name="Group 16"/>
          <p:cNvGrpSpPr/>
          <p:nvPr/>
        </p:nvGrpSpPr>
        <p:grpSpPr>
          <a:xfrm>
            <a:off x="5462877" y="2347501"/>
            <a:ext cx="775797" cy="1940724"/>
            <a:chOff x="5436726" y="2116167"/>
            <a:chExt cx="775797" cy="1940724"/>
          </a:xfrm>
        </p:grpSpPr>
        <p:sp>
          <p:nvSpPr>
            <p:cNvPr id="15" name="Right Brace 14"/>
            <p:cNvSpPr/>
            <p:nvPr/>
          </p:nvSpPr>
          <p:spPr>
            <a:xfrm rot="19676102">
              <a:off x="5468838" y="2116167"/>
              <a:ext cx="743685" cy="726468"/>
            </a:xfrm>
            <a:prstGeom prst="rightBrace">
              <a:avLst>
                <a:gd name="adj1" fmla="val 8333"/>
                <a:gd name="adj2" fmla="val 51664"/>
              </a:avLst>
            </a:prstGeom>
            <a:ln>
              <a:solidFill>
                <a:srgbClr val="11A0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 name="Right Brace 15"/>
            <p:cNvSpPr/>
            <p:nvPr/>
          </p:nvSpPr>
          <p:spPr>
            <a:xfrm rot="1816838">
              <a:off x="5436726" y="3379811"/>
              <a:ext cx="763550" cy="677080"/>
            </a:xfrm>
            <a:prstGeom prst="rightBrace">
              <a:avLst/>
            </a:prstGeom>
            <a:ln>
              <a:solidFill>
                <a:srgbClr val="11A0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aphicFrame>
        <p:nvGraphicFramePr>
          <p:cNvPr id="12" name="Chart 11"/>
          <p:cNvGraphicFramePr>
            <a:graphicFrameLocks/>
          </p:cNvGraphicFramePr>
          <p:nvPr>
            <p:extLst>
              <p:ext uri="{D42A27DB-BD31-4B8C-83A1-F6EECF244321}">
                <p14:modId xmlns:p14="http://schemas.microsoft.com/office/powerpoint/2010/main" val="1708729662"/>
              </p:ext>
            </p:extLst>
          </p:nvPr>
        </p:nvGraphicFramePr>
        <p:xfrm>
          <a:off x="326408" y="1352848"/>
          <a:ext cx="6048375" cy="43624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89618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graphicEl>
                                              <a:chart seriesIdx="-4" categoryIdx="0" bldStep="category"/>
                                            </p:graphic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graphicEl>
                                              <a:chart seriesIdx="-4" categoryIdx="1" bldStep="category"/>
                                            </p:graphic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250"/>
                                  </p:stCondLst>
                                  <p:childTnLst>
                                    <p:set>
                                      <p:cBhvr>
                                        <p:cTn id="17" dur="1" fill="hold">
                                          <p:stCondLst>
                                            <p:cond delay="0"/>
                                          </p:stCondLst>
                                        </p:cTn>
                                        <p:tgtEl>
                                          <p:spTgt spid="12">
                                            <p:graphicEl>
                                              <a:chart seriesIdx="-4" categoryIdx="2" bldStep="category"/>
                                            </p:graphicEl>
                                          </p:spTgt>
                                        </p:tgtEl>
                                        <p:attrNameLst>
                                          <p:attrName>style.visibility</p:attrName>
                                        </p:attrNameLst>
                                      </p:cBhvr>
                                      <p:to>
                                        <p:strVal val="visible"/>
                                      </p:to>
                                    </p:set>
                                  </p:childTnLst>
                                </p:cTn>
                              </p:par>
                            </p:childTnLst>
                          </p:cTn>
                        </p:par>
                        <p:par>
                          <p:cTn id="18" fill="hold">
                            <p:stCondLst>
                              <p:cond delay="250"/>
                            </p:stCondLst>
                            <p:childTnLst>
                              <p:par>
                                <p:cTn id="19" presetID="1" presetClass="entr" presetSubtype="0" fill="hold" grpId="0" nodeType="afterEffect">
                                  <p:stCondLst>
                                    <p:cond delay="250"/>
                                  </p:stCondLst>
                                  <p:childTnLst>
                                    <p:set>
                                      <p:cBhvr>
                                        <p:cTn id="20" dur="1" fill="hold">
                                          <p:stCondLst>
                                            <p:cond delay="0"/>
                                          </p:stCondLst>
                                        </p:cTn>
                                        <p:tgtEl>
                                          <p:spTgt spid="12">
                                            <p:graphicEl>
                                              <a:chart seriesIdx="-4" categoryIdx="3" bldStep="category"/>
                                            </p:graphicEl>
                                          </p:spTgt>
                                        </p:tgtEl>
                                        <p:attrNameLst>
                                          <p:attrName>style.visibility</p:attrName>
                                        </p:attrNameLst>
                                      </p:cBhvr>
                                      <p:to>
                                        <p:strVal val="visible"/>
                                      </p:to>
                                    </p:set>
                                  </p:childTnLst>
                                </p:cTn>
                              </p:par>
                            </p:childTnLst>
                          </p:cTn>
                        </p:par>
                        <p:par>
                          <p:cTn id="21" fill="hold">
                            <p:stCondLst>
                              <p:cond delay="500"/>
                            </p:stCondLst>
                            <p:childTnLst>
                              <p:par>
                                <p:cTn id="22" presetID="1" presetClass="entr" presetSubtype="0" fill="hold" grpId="0" nodeType="afterEffect">
                                  <p:stCondLst>
                                    <p:cond delay="250"/>
                                  </p:stCondLst>
                                  <p:childTnLst>
                                    <p:set>
                                      <p:cBhvr>
                                        <p:cTn id="23" dur="1" fill="hold">
                                          <p:stCondLst>
                                            <p:cond delay="0"/>
                                          </p:stCondLst>
                                        </p:cTn>
                                        <p:tgtEl>
                                          <p:spTgt spid="12">
                                            <p:graphicEl>
                                              <a:chart seriesIdx="-4" categoryIdx="4" bldStep="category"/>
                                            </p:graphicEl>
                                          </p:spTgt>
                                        </p:tgtEl>
                                        <p:attrNameLst>
                                          <p:attrName>style.visibility</p:attrName>
                                        </p:attrNameLst>
                                      </p:cBhvr>
                                      <p:to>
                                        <p:strVal val="visible"/>
                                      </p:to>
                                    </p:set>
                                  </p:childTnLst>
                                </p:cTn>
                              </p:par>
                            </p:childTnLst>
                          </p:cTn>
                        </p:par>
                        <p:par>
                          <p:cTn id="24" fill="hold">
                            <p:stCondLst>
                              <p:cond delay="750"/>
                            </p:stCondLst>
                            <p:childTnLst>
                              <p:par>
                                <p:cTn id="25" presetID="1" presetClass="entr" presetSubtype="0" fill="hold" grpId="0" nodeType="afterEffect">
                                  <p:stCondLst>
                                    <p:cond delay="250"/>
                                  </p:stCondLst>
                                  <p:childTnLst>
                                    <p:set>
                                      <p:cBhvr>
                                        <p:cTn id="26" dur="1" fill="hold">
                                          <p:stCondLst>
                                            <p:cond delay="0"/>
                                          </p:stCondLst>
                                        </p:cTn>
                                        <p:tgtEl>
                                          <p:spTgt spid="12">
                                            <p:graphicEl>
                                              <a:chart seriesIdx="-4" categoryIdx="5" bldStep="category"/>
                                            </p:graphicEl>
                                          </p:spTgt>
                                        </p:tgtEl>
                                        <p:attrNameLst>
                                          <p:attrName>style.visibility</p:attrName>
                                        </p:attrNameLst>
                                      </p:cBhvr>
                                      <p:to>
                                        <p:strVal val="visible"/>
                                      </p:to>
                                    </p:set>
                                  </p:childTnLst>
                                </p:cTn>
                              </p:par>
                            </p:childTnLst>
                          </p:cTn>
                        </p:par>
                        <p:par>
                          <p:cTn id="27" fill="hold">
                            <p:stCondLst>
                              <p:cond delay="1000"/>
                            </p:stCondLst>
                            <p:childTnLst>
                              <p:par>
                                <p:cTn id="28" presetID="1" presetClass="entr" presetSubtype="0" fill="hold" nodeType="afterEffect">
                                  <p:stCondLst>
                                    <p:cond delay="250"/>
                                  </p:stCondLst>
                                  <p:childTnLst>
                                    <p:set>
                                      <p:cBhvr>
                                        <p:cTn id="29" dur="1" fill="hold">
                                          <p:stCondLst>
                                            <p:cond delay="0"/>
                                          </p:stCondLst>
                                        </p:cTn>
                                        <p:tgtEl>
                                          <p:spTgt spid="17"/>
                                        </p:tgtEl>
                                        <p:attrNameLst>
                                          <p:attrName>style.visibility</p:attrName>
                                        </p:attrNameLst>
                                      </p:cBhvr>
                                      <p:to>
                                        <p:strVal val="visible"/>
                                      </p:to>
                                    </p:set>
                                  </p:childTnLst>
                                </p:cTn>
                              </p:par>
                              <p:par>
                                <p:cTn id="30" presetID="1" presetClass="entr" presetSubtype="0" fill="hold" nodeType="withEffect">
                                  <p:stCondLst>
                                    <p:cond delay="500"/>
                                  </p:stCondLst>
                                  <p:childTnLst>
                                    <p:set>
                                      <p:cBhvr>
                                        <p:cTn id="31" dur="1" fill="hold">
                                          <p:stCondLst>
                                            <p:cond delay="0"/>
                                          </p:stCondLst>
                                        </p:cTn>
                                        <p:tgtEl>
                                          <p:spTgt spid="7">
                                            <p:txEl>
                                              <p:pRg st="2" end="2"/>
                                            </p:txEl>
                                          </p:spTgt>
                                        </p:tgtEl>
                                        <p:attrNameLst>
                                          <p:attrName>style.visibility</p:attrName>
                                        </p:attrNameLst>
                                      </p:cBhvr>
                                      <p:to>
                                        <p:strVal val="visible"/>
                                      </p:to>
                                    </p:set>
                                  </p:childTnLst>
                                </p:cTn>
                              </p:par>
                              <p:par>
                                <p:cTn id="32" presetID="1" presetClass="entr" presetSubtype="0" fill="hold" nodeType="withEffect">
                                  <p:stCondLst>
                                    <p:cond delay="500"/>
                                  </p:stCondLst>
                                  <p:childTnLst>
                                    <p:set>
                                      <p:cBhvr>
                                        <p:cTn id="33" dur="1" fill="hold">
                                          <p:stCondLst>
                                            <p:cond delay="0"/>
                                          </p:stCondLst>
                                        </p:cTn>
                                        <p:tgtEl>
                                          <p:spTgt spid="7">
                                            <p:txEl>
                                              <p:pRg st="4" end="4"/>
                                            </p:txEl>
                                          </p:spTgt>
                                        </p:tgtEl>
                                        <p:attrNameLst>
                                          <p:attrName>style.visibility</p:attrName>
                                        </p:attrNameLst>
                                      </p:cBhvr>
                                      <p:to>
                                        <p:strVal val="visible"/>
                                      </p:to>
                                    </p:set>
                                  </p:childTnLst>
                                </p:cTn>
                              </p:par>
                              <p:par>
                                <p:cTn id="34" presetID="1" presetClass="entr" presetSubtype="0" fill="hold" nodeType="withEffect">
                                  <p:stCondLst>
                                    <p:cond delay="500"/>
                                  </p:stCondLst>
                                  <p:childTnLst>
                                    <p:set>
                                      <p:cBhvr>
                                        <p:cTn id="35"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uiExpand="1">
        <p:bldSub>
          <a:bldChart bld="category"/>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473170"/>
            <a:ext cx="12192000" cy="384831"/>
          </a:xfrm>
          <a:prstGeom prst="rect">
            <a:avLst/>
          </a:prstGeom>
          <a:solidFill>
            <a:srgbClr val="11A0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 </a:t>
            </a:r>
          </a:p>
        </p:txBody>
      </p:sp>
      <p:sp>
        <p:nvSpPr>
          <p:cNvPr id="2" name="TextBox 1"/>
          <p:cNvSpPr txBox="1"/>
          <p:nvPr/>
        </p:nvSpPr>
        <p:spPr>
          <a:xfrm>
            <a:off x="11822545" y="6514734"/>
            <a:ext cx="1062182" cy="369332"/>
          </a:xfrm>
          <a:prstGeom prst="rect">
            <a:avLst/>
          </a:prstGeom>
          <a:noFill/>
        </p:spPr>
        <p:txBody>
          <a:bodyPr wrap="square" rtlCol="0">
            <a:spAutoFit/>
          </a:bodyPr>
          <a:lstStyle/>
          <a:p>
            <a:fld id="{AF1AE43D-4287-43A0-ADA4-49B4F7331AD4}" type="slidenum">
              <a:rPr lang="en-GB" smtClean="0">
                <a:solidFill>
                  <a:schemeClr val="bg1"/>
                </a:solidFill>
              </a:rPr>
              <a:t>7</a:t>
            </a:fld>
            <a:endParaRPr lang="en-GB" dirty="0">
              <a:solidFill>
                <a:schemeClr val="bg1"/>
              </a:solidFill>
            </a:endParaRPr>
          </a:p>
        </p:txBody>
      </p:sp>
      <p:sp>
        <p:nvSpPr>
          <p:cNvPr id="7" name="TextBox 6"/>
          <p:cNvSpPr txBox="1"/>
          <p:nvPr/>
        </p:nvSpPr>
        <p:spPr>
          <a:xfrm>
            <a:off x="182067" y="909049"/>
            <a:ext cx="5014401" cy="5955476"/>
          </a:xfrm>
          <a:prstGeom prst="rect">
            <a:avLst/>
          </a:prstGeom>
          <a:noFill/>
        </p:spPr>
        <p:txBody>
          <a:bodyPr wrap="square" rtlCol="0">
            <a:spAutoFit/>
          </a:bodyPr>
          <a:lstStyle/>
          <a:p>
            <a:pPr marL="285750" indent="-285750">
              <a:spcAft>
                <a:spcPts val="2400"/>
              </a:spcAft>
              <a:buFont typeface="Wingdings" panose="05000000000000000000" pitchFamily="2" charset="2"/>
              <a:buChar char="§"/>
            </a:pPr>
            <a:r>
              <a:rPr lang="en-GB" dirty="0">
                <a:solidFill>
                  <a:srgbClr val="11A08A"/>
                </a:solidFill>
              </a:rPr>
              <a:t>As of 2013, school tenures looked about average in England</a:t>
            </a:r>
            <a:endParaRPr lang="en-GB" dirty="0">
              <a:solidFill>
                <a:srgbClr val="11A08A"/>
              </a:solidFill>
              <a:sym typeface="Wingdings" panose="05000000000000000000" pitchFamily="2" charset="2"/>
            </a:endParaRPr>
          </a:p>
          <a:p>
            <a:pPr marL="285750" indent="-285750">
              <a:spcAft>
                <a:spcPts val="600"/>
              </a:spcAft>
              <a:buFont typeface="Wingdings" panose="05000000000000000000" pitchFamily="2" charset="2"/>
              <a:buChar char="§"/>
            </a:pPr>
            <a:r>
              <a:rPr lang="en-GB" dirty="0">
                <a:solidFill>
                  <a:srgbClr val="11A08A"/>
                </a:solidFill>
              </a:rPr>
              <a:t>But the proportion of state-sector secondary teachers leaving to other schools increased from 3.9% to 7.9%  between 2011 and 2015 (</a:t>
            </a:r>
            <a:r>
              <a:rPr lang="en-GB" dirty="0" err="1">
                <a:solidFill>
                  <a:srgbClr val="11A08A"/>
                </a:solidFill>
              </a:rPr>
              <a:t>DfE</a:t>
            </a:r>
            <a:r>
              <a:rPr lang="en-GB" dirty="0">
                <a:solidFill>
                  <a:srgbClr val="11A08A"/>
                </a:solidFill>
              </a:rPr>
              <a:t>, 2016)</a:t>
            </a:r>
          </a:p>
          <a:p>
            <a:pPr marL="742950" lvl="1" indent="-285750">
              <a:spcAft>
                <a:spcPts val="2400"/>
              </a:spcAft>
              <a:buFont typeface="Wingdings" panose="05000000000000000000" pitchFamily="2" charset="2"/>
              <a:buChar char="§"/>
            </a:pPr>
            <a:r>
              <a:rPr lang="en-GB" dirty="0">
                <a:solidFill>
                  <a:srgbClr val="11A08A"/>
                </a:solidFill>
              </a:rPr>
              <a:t>Is a more competitive market emerging with teachers in short supply, or is this just an effect of </a:t>
            </a:r>
            <a:r>
              <a:rPr lang="en-GB" dirty="0" err="1">
                <a:solidFill>
                  <a:srgbClr val="11A08A"/>
                </a:solidFill>
              </a:rPr>
              <a:t>academisation</a:t>
            </a:r>
            <a:r>
              <a:rPr lang="en-GB" dirty="0">
                <a:solidFill>
                  <a:srgbClr val="11A08A"/>
                </a:solidFill>
              </a:rPr>
              <a:t>?</a:t>
            </a:r>
          </a:p>
          <a:p>
            <a:pPr marL="268288" lvl="1" indent="-268288">
              <a:spcAft>
                <a:spcPts val="600"/>
              </a:spcAft>
              <a:buFont typeface="Wingdings" panose="05000000000000000000" pitchFamily="2" charset="2"/>
              <a:buChar char="§"/>
            </a:pPr>
            <a:r>
              <a:rPr lang="en-GB" dirty="0">
                <a:solidFill>
                  <a:srgbClr val="11A08A"/>
                </a:solidFill>
              </a:rPr>
              <a:t>On average, the wages of teachers that left for another job recently were </a:t>
            </a:r>
            <a:r>
              <a:rPr lang="en-GB" b="1" dirty="0">
                <a:solidFill>
                  <a:srgbClr val="11A08A"/>
                </a:solidFill>
              </a:rPr>
              <a:t>ten per cent</a:t>
            </a:r>
            <a:r>
              <a:rPr lang="en-GB" dirty="0">
                <a:solidFill>
                  <a:srgbClr val="11A08A"/>
                </a:solidFill>
              </a:rPr>
              <a:t> lower than for those that stayed in teaching (</a:t>
            </a:r>
            <a:r>
              <a:rPr lang="en-GB" dirty="0" err="1">
                <a:solidFill>
                  <a:srgbClr val="11A08A"/>
                </a:solidFill>
              </a:rPr>
              <a:t>NfER</a:t>
            </a:r>
            <a:r>
              <a:rPr lang="en-GB" dirty="0">
                <a:solidFill>
                  <a:srgbClr val="11A08A"/>
                </a:solidFill>
              </a:rPr>
              <a:t>, 2015)</a:t>
            </a:r>
          </a:p>
          <a:p>
            <a:pPr marL="725488" lvl="2" indent="-268288">
              <a:spcAft>
                <a:spcPts val="600"/>
              </a:spcAft>
              <a:buFont typeface="Wingdings" panose="05000000000000000000" pitchFamily="2" charset="2"/>
              <a:buChar char="§"/>
            </a:pPr>
            <a:r>
              <a:rPr lang="en-GB" dirty="0">
                <a:solidFill>
                  <a:srgbClr val="11A08A"/>
                </a:solidFill>
              </a:rPr>
              <a:t>Would greater use of pay flexibilities and more job moves encourage schools to offer a different combination of salary and working hours?</a:t>
            </a:r>
          </a:p>
          <a:p>
            <a:pPr>
              <a:spcAft>
                <a:spcPts val="600"/>
              </a:spcAft>
            </a:pPr>
            <a:r>
              <a:rPr lang="en-GB" sz="2000" dirty="0">
                <a:solidFill>
                  <a:srgbClr val="11A08A"/>
                </a:solidFill>
              </a:rPr>
              <a:t> </a:t>
            </a:r>
          </a:p>
        </p:txBody>
      </p:sp>
      <p:sp>
        <p:nvSpPr>
          <p:cNvPr id="8" name="Title 6"/>
          <p:cNvSpPr txBox="1">
            <a:spLocks/>
          </p:cNvSpPr>
          <p:nvPr/>
        </p:nvSpPr>
        <p:spPr>
          <a:xfrm>
            <a:off x="0" y="41200"/>
            <a:ext cx="11894100" cy="65017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4000" b="1" dirty="0">
                <a:solidFill>
                  <a:srgbClr val="11A08A"/>
                </a:solidFill>
                <a:latin typeface="Calibri" panose="020F0502020204030204" pitchFamily="34" charset="0"/>
                <a:ea typeface="Times New Roman" panose="02020603050405020304" pitchFamily="18" charset="0"/>
                <a:cs typeface="Times New Roman" panose="02020603050405020304" pitchFamily="18" charset="0"/>
              </a:rPr>
              <a:t>It is less clear how they affect teacher </a:t>
            </a:r>
            <a:r>
              <a:rPr lang="en-GB" sz="4000" b="1" i="1" dirty="0">
                <a:solidFill>
                  <a:srgbClr val="11A08A"/>
                </a:solidFill>
                <a:latin typeface="Calibri" panose="020F0502020204030204" pitchFamily="34" charset="0"/>
                <a:ea typeface="Times New Roman" panose="02020603050405020304" pitchFamily="18" charset="0"/>
                <a:cs typeface="Times New Roman" panose="02020603050405020304" pitchFamily="18" charset="0"/>
              </a:rPr>
              <a:t>turnover </a:t>
            </a:r>
            <a:r>
              <a:rPr lang="en-GB" sz="4000" b="1" dirty="0">
                <a:solidFill>
                  <a:srgbClr val="11A08A"/>
                </a:solidFill>
                <a:latin typeface="Calibri" panose="020F0502020204030204" pitchFamily="34" charset="0"/>
                <a:ea typeface="Times New Roman" panose="02020603050405020304" pitchFamily="18" charset="0"/>
                <a:cs typeface="Times New Roman" panose="02020603050405020304" pitchFamily="18" charset="0"/>
              </a:rPr>
              <a:t>(2)</a:t>
            </a:r>
            <a:endParaRPr lang="en-GB" sz="3600" b="1" dirty="0">
              <a:solidFill>
                <a:srgbClr val="11A08A"/>
              </a:solidFill>
              <a:latin typeface="+mn-lt"/>
            </a:endParaRPr>
          </a:p>
        </p:txBody>
      </p:sp>
      <p:sp>
        <p:nvSpPr>
          <p:cNvPr id="9" name="TextBox 8"/>
          <p:cNvSpPr txBox="1"/>
          <p:nvPr/>
        </p:nvSpPr>
        <p:spPr>
          <a:xfrm>
            <a:off x="4839629" y="6473170"/>
            <a:ext cx="2029522" cy="369332"/>
          </a:xfrm>
          <a:prstGeom prst="rect">
            <a:avLst/>
          </a:prstGeom>
          <a:noFill/>
        </p:spPr>
        <p:txBody>
          <a:bodyPr wrap="square" rtlCol="0">
            <a:spAutoFit/>
          </a:bodyPr>
          <a:lstStyle/>
          <a:p>
            <a:pPr algn="ctr"/>
            <a:r>
              <a:rPr lang="en-GB" dirty="0">
                <a:solidFill>
                  <a:schemeClr val="bg1"/>
                </a:solidFill>
              </a:rPr>
              <a:t>#</a:t>
            </a:r>
            <a:r>
              <a:rPr lang="en-GB" dirty="0" err="1">
                <a:solidFill>
                  <a:schemeClr val="bg1"/>
                </a:solidFill>
              </a:rPr>
              <a:t>OfstedWhereNext</a:t>
            </a:r>
            <a:endParaRPr lang="en-GB" dirty="0">
              <a:solidFill>
                <a:schemeClr val="bg1"/>
              </a:solidFill>
            </a:endParaRPr>
          </a:p>
        </p:txBody>
      </p:sp>
      <p:graphicFrame>
        <p:nvGraphicFramePr>
          <p:cNvPr id="11" name="Chart 10"/>
          <p:cNvGraphicFramePr>
            <a:graphicFrameLocks/>
          </p:cNvGraphicFramePr>
          <p:nvPr>
            <p:extLst>
              <p:ext uri="{D42A27DB-BD31-4B8C-83A1-F6EECF244321}">
                <p14:modId xmlns:p14="http://schemas.microsoft.com/office/powerpoint/2010/main" val="1715942011"/>
              </p:ext>
            </p:extLst>
          </p:nvPr>
        </p:nvGraphicFramePr>
        <p:xfrm>
          <a:off x="5074443" y="732940"/>
          <a:ext cx="6919913" cy="56959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22947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graphicEl>
                                              <a:chart seriesIdx="1" categoryIdx="-4" bldStep="series"/>
                                            </p:graphic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graphicEl>
                                              <a:chart seriesIdx="2" categoryIdx="-4" bldStep="series"/>
                                            </p:graphicEl>
                                          </p:spTgt>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0" nodeType="afterEffect">
                                  <p:stCondLst>
                                    <p:cond delay="250"/>
                                  </p:stCondLst>
                                  <p:childTnLst>
                                    <p:set>
                                      <p:cBhvr>
                                        <p:cTn id="23" dur="1" fill="hold">
                                          <p:stCondLst>
                                            <p:cond delay="0"/>
                                          </p:stCondLst>
                                        </p:cTn>
                                        <p:tgtEl>
                                          <p:spTgt spid="11">
                                            <p:graphicEl>
                                              <a:chart seriesIdx="3" categoryIdx="-4" bldStep="series"/>
                                            </p:graphicEl>
                                          </p:spTgt>
                                        </p:tgtEl>
                                        <p:attrNameLst>
                                          <p:attrName>style.visibility</p:attrName>
                                        </p:attrNameLst>
                                      </p:cBhvr>
                                      <p:to>
                                        <p:strVal val="visible"/>
                                      </p:to>
                                    </p:set>
                                  </p:childTnLst>
                                </p:cTn>
                              </p:par>
                            </p:childTnLst>
                          </p:cTn>
                        </p:par>
                        <p:par>
                          <p:cTn id="24" fill="hold">
                            <p:stCondLst>
                              <p:cond delay="250"/>
                            </p:stCondLst>
                            <p:childTnLst>
                              <p:par>
                                <p:cTn id="25" presetID="1" presetClass="entr" presetSubtype="0" fill="hold" grpId="0" nodeType="afterEffect">
                                  <p:stCondLst>
                                    <p:cond delay="250"/>
                                  </p:stCondLst>
                                  <p:childTnLst>
                                    <p:set>
                                      <p:cBhvr>
                                        <p:cTn id="26" dur="1" fill="hold">
                                          <p:stCondLst>
                                            <p:cond delay="0"/>
                                          </p:stCondLst>
                                        </p:cTn>
                                        <p:tgtEl>
                                          <p:spTgt spid="11">
                                            <p:graphicEl>
                                              <a:chart seriesIdx="4" categoryIdx="-4" bldStep="series"/>
                                            </p:graphicEl>
                                          </p:spTgt>
                                        </p:tgtEl>
                                        <p:attrNameLst>
                                          <p:attrName>style.visibility</p:attrName>
                                        </p:attrNameLst>
                                      </p:cBhvr>
                                      <p:to>
                                        <p:strVal val="visible"/>
                                      </p:to>
                                    </p:set>
                                  </p:childTnLst>
                                </p:cTn>
                              </p:par>
                            </p:childTnLst>
                          </p:cTn>
                        </p:par>
                        <p:par>
                          <p:cTn id="27" fill="hold">
                            <p:stCondLst>
                              <p:cond delay="500"/>
                            </p:stCondLst>
                            <p:childTnLst>
                              <p:par>
                                <p:cTn id="28" presetID="1" presetClass="entr" presetSubtype="0" fill="hold" grpId="0" nodeType="afterEffect">
                                  <p:stCondLst>
                                    <p:cond delay="250"/>
                                  </p:stCondLst>
                                  <p:childTnLst>
                                    <p:set>
                                      <p:cBhvr>
                                        <p:cTn id="29" dur="1" fill="hold">
                                          <p:stCondLst>
                                            <p:cond delay="0"/>
                                          </p:stCondLst>
                                        </p:cTn>
                                        <p:tgtEl>
                                          <p:spTgt spid="11">
                                            <p:graphicEl>
                                              <a:chart seriesIdx="5" categoryIdx="-4" bldStep="series"/>
                                            </p:graphicEl>
                                          </p:spTgt>
                                        </p:tgtEl>
                                        <p:attrNameLst>
                                          <p:attrName>style.visibility</p:attrName>
                                        </p:attrNameLst>
                                      </p:cBhvr>
                                      <p:to>
                                        <p:strVal val="visible"/>
                                      </p:to>
                                    </p:set>
                                  </p:childTnLst>
                                </p:cTn>
                              </p:par>
                            </p:childTnLst>
                          </p:cTn>
                        </p:par>
                        <p:par>
                          <p:cTn id="30" fill="hold">
                            <p:stCondLst>
                              <p:cond delay="750"/>
                            </p:stCondLst>
                            <p:childTnLst>
                              <p:par>
                                <p:cTn id="31" presetID="1" presetClass="entr" presetSubtype="0" fill="hold" grpId="0" nodeType="afterEffect">
                                  <p:stCondLst>
                                    <p:cond delay="250"/>
                                  </p:stCondLst>
                                  <p:childTnLst>
                                    <p:set>
                                      <p:cBhvr>
                                        <p:cTn id="32" dur="1" fill="hold">
                                          <p:stCondLst>
                                            <p:cond delay="0"/>
                                          </p:stCondLst>
                                        </p:cTn>
                                        <p:tgtEl>
                                          <p:spTgt spid="11">
                                            <p:graphicEl>
                                              <a:chart seriesIdx="6" categoryIdx="-4" bldStep="series"/>
                                            </p:graphicEl>
                                          </p:spTgt>
                                        </p:tgtEl>
                                        <p:attrNameLst>
                                          <p:attrName>style.visibility</p:attrName>
                                        </p:attrNameLst>
                                      </p:cBhvr>
                                      <p:to>
                                        <p:strVal val="visible"/>
                                      </p:to>
                                    </p:set>
                                  </p:childTnLst>
                                </p:cTn>
                              </p:par>
                            </p:childTnLst>
                          </p:cTn>
                        </p:par>
                        <p:par>
                          <p:cTn id="33" fill="hold">
                            <p:stCondLst>
                              <p:cond delay="1000"/>
                            </p:stCondLst>
                            <p:childTnLst>
                              <p:par>
                                <p:cTn id="34" presetID="1" presetClass="entr" presetSubtype="0" fill="hold" grpId="0" nodeType="afterEffect">
                                  <p:stCondLst>
                                    <p:cond delay="250"/>
                                  </p:stCondLst>
                                  <p:childTnLst>
                                    <p:set>
                                      <p:cBhvr>
                                        <p:cTn id="35" dur="1" fill="hold">
                                          <p:stCondLst>
                                            <p:cond delay="0"/>
                                          </p:stCondLst>
                                        </p:cTn>
                                        <p:tgtEl>
                                          <p:spTgt spid="11">
                                            <p:graphicEl>
                                              <a:chart seriesIdx="7" categoryIdx="-4" bldStep="series"/>
                                            </p:graphicEl>
                                          </p:spTgt>
                                        </p:tgtEl>
                                        <p:attrNameLst>
                                          <p:attrName>style.visibility</p:attrName>
                                        </p:attrNameLst>
                                      </p:cBhvr>
                                      <p:to>
                                        <p:strVal val="visible"/>
                                      </p:to>
                                    </p:set>
                                  </p:childTnLst>
                                </p:cTn>
                              </p:par>
                            </p:childTnLst>
                          </p:cTn>
                        </p:par>
                        <p:par>
                          <p:cTn id="36" fill="hold">
                            <p:stCondLst>
                              <p:cond delay="1250"/>
                            </p:stCondLst>
                            <p:childTnLst>
                              <p:par>
                                <p:cTn id="37" presetID="1" presetClass="entr" presetSubtype="0" fill="hold" grpId="0" nodeType="afterEffect">
                                  <p:stCondLst>
                                    <p:cond delay="250"/>
                                  </p:stCondLst>
                                  <p:childTnLst>
                                    <p:set>
                                      <p:cBhvr>
                                        <p:cTn id="38" dur="1" fill="hold">
                                          <p:stCondLst>
                                            <p:cond delay="0"/>
                                          </p:stCondLst>
                                        </p:cTn>
                                        <p:tgtEl>
                                          <p:spTgt spid="11">
                                            <p:graphicEl>
                                              <a:chart seriesIdx="8" categoryIdx="-4" bldStep="series"/>
                                            </p:graphicEl>
                                          </p:spTgt>
                                        </p:tgtEl>
                                        <p:attrNameLst>
                                          <p:attrName>style.visibility</p:attrName>
                                        </p:attrNameLst>
                                      </p:cBhvr>
                                      <p:to>
                                        <p:strVal val="visible"/>
                                      </p:to>
                                    </p:set>
                                  </p:childTnLst>
                                </p:cTn>
                              </p:par>
                            </p:childTnLst>
                          </p:cTn>
                        </p:par>
                        <p:par>
                          <p:cTn id="39" fill="hold">
                            <p:stCondLst>
                              <p:cond delay="1500"/>
                            </p:stCondLst>
                            <p:childTnLst>
                              <p:par>
                                <p:cTn id="40" presetID="1" presetClass="entr" presetSubtype="0" fill="hold" grpId="0" nodeType="afterEffect">
                                  <p:stCondLst>
                                    <p:cond delay="250"/>
                                  </p:stCondLst>
                                  <p:childTnLst>
                                    <p:set>
                                      <p:cBhvr>
                                        <p:cTn id="41" dur="1" fill="hold">
                                          <p:stCondLst>
                                            <p:cond delay="0"/>
                                          </p:stCondLst>
                                        </p:cTn>
                                        <p:tgtEl>
                                          <p:spTgt spid="11">
                                            <p:graphicEl>
                                              <a:chart seriesIdx="9" categoryIdx="-4" bldStep="series"/>
                                            </p:graphicEl>
                                          </p:spTgt>
                                        </p:tgtEl>
                                        <p:attrNameLst>
                                          <p:attrName>style.visibility</p:attrName>
                                        </p:attrNameLst>
                                      </p:cBhvr>
                                      <p:to>
                                        <p:strVal val="visible"/>
                                      </p:to>
                                    </p:set>
                                  </p:childTnLst>
                                </p:cTn>
                              </p:par>
                            </p:childTnLst>
                          </p:cTn>
                        </p:par>
                        <p:par>
                          <p:cTn id="42" fill="hold">
                            <p:stCondLst>
                              <p:cond delay="1750"/>
                            </p:stCondLst>
                            <p:childTnLst>
                              <p:par>
                                <p:cTn id="43" presetID="1" presetClass="entr" presetSubtype="0" fill="hold" grpId="0" nodeType="afterEffect">
                                  <p:stCondLst>
                                    <p:cond delay="250"/>
                                  </p:stCondLst>
                                  <p:childTnLst>
                                    <p:set>
                                      <p:cBhvr>
                                        <p:cTn id="44" dur="1" fill="hold">
                                          <p:stCondLst>
                                            <p:cond delay="0"/>
                                          </p:stCondLst>
                                        </p:cTn>
                                        <p:tgtEl>
                                          <p:spTgt spid="11">
                                            <p:graphicEl>
                                              <a:chart seriesIdx="10" categoryIdx="-4" bldStep="series"/>
                                            </p:graphicEl>
                                          </p:spTgt>
                                        </p:tgtEl>
                                        <p:attrNameLst>
                                          <p:attrName>style.visibility</p:attrName>
                                        </p:attrNameLst>
                                      </p:cBhvr>
                                      <p:to>
                                        <p:strVal val="visible"/>
                                      </p:to>
                                    </p:set>
                                  </p:childTnLst>
                                </p:cTn>
                              </p:par>
                            </p:childTnLst>
                          </p:cTn>
                        </p:par>
                        <p:par>
                          <p:cTn id="45" fill="hold">
                            <p:stCondLst>
                              <p:cond delay="2000"/>
                            </p:stCondLst>
                            <p:childTnLst>
                              <p:par>
                                <p:cTn id="46" presetID="1" presetClass="entr" presetSubtype="0" fill="hold" grpId="0" nodeType="afterEffect">
                                  <p:stCondLst>
                                    <p:cond delay="250"/>
                                  </p:stCondLst>
                                  <p:childTnLst>
                                    <p:set>
                                      <p:cBhvr>
                                        <p:cTn id="47" dur="1" fill="hold">
                                          <p:stCondLst>
                                            <p:cond delay="0"/>
                                          </p:stCondLst>
                                        </p:cTn>
                                        <p:tgtEl>
                                          <p:spTgt spid="11">
                                            <p:graphicEl>
                                              <a:chart seriesIdx="11" categoryIdx="-4" bldStep="series"/>
                                            </p:graphic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7">
                                            <p:txEl>
                                              <p:pRg st="1" end="1"/>
                                            </p:txEl>
                                          </p:spTgt>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7">
                                            <p:txEl>
                                              <p:pRg st="3" end="3"/>
                                            </p:txEl>
                                          </p:spTgt>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uiExpand="1">
        <p:bldSub>
          <a:bldChart bld="series"/>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473170"/>
            <a:ext cx="12192000" cy="384831"/>
          </a:xfrm>
          <a:prstGeom prst="rect">
            <a:avLst/>
          </a:prstGeom>
          <a:solidFill>
            <a:srgbClr val="11A0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 </a:t>
            </a:r>
          </a:p>
        </p:txBody>
      </p:sp>
      <p:sp>
        <p:nvSpPr>
          <p:cNvPr id="2" name="TextBox 1"/>
          <p:cNvSpPr txBox="1"/>
          <p:nvPr/>
        </p:nvSpPr>
        <p:spPr>
          <a:xfrm>
            <a:off x="11822545" y="6514734"/>
            <a:ext cx="1062182" cy="369332"/>
          </a:xfrm>
          <a:prstGeom prst="rect">
            <a:avLst/>
          </a:prstGeom>
          <a:noFill/>
        </p:spPr>
        <p:txBody>
          <a:bodyPr wrap="square" rtlCol="0">
            <a:spAutoFit/>
          </a:bodyPr>
          <a:lstStyle/>
          <a:p>
            <a:fld id="{AF1AE43D-4287-43A0-ADA4-49B4F7331AD4}" type="slidenum">
              <a:rPr lang="en-GB" smtClean="0">
                <a:solidFill>
                  <a:schemeClr val="bg1"/>
                </a:solidFill>
              </a:rPr>
              <a:t>8</a:t>
            </a:fld>
            <a:endParaRPr lang="en-GB" dirty="0">
              <a:solidFill>
                <a:schemeClr val="bg1"/>
              </a:solidFill>
            </a:endParaRPr>
          </a:p>
        </p:txBody>
      </p:sp>
      <p:sp>
        <p:nvSpPr>
          <p:cNvPr id="6" name="Title 6"/>
          <p:cNvSpPr>
            <a:spLocks noGrp="1"/>
          </p:cNvSpPr>
          <p:nvPr>
            <p:ph type="ctrTitle"/>
          </p:nvPr>
        </p:nvSpPr>
        <p:spPr>
          <a:xfrm>
            <a:off x="-1" y="41200"/>
            <a:ext cx="12076771" cy="850856"/>
          </a:xfrm>
        </p:spPr>
        <p:txBody>
          <a:bodyPr anchor="t">
            <a:noAutofit/>
          </a:bodyPr>
          <a:lstStyle/>
          <a:p>
            <a:pPr algn="l"/>
            <a:r>
              <a:rPr lang="en-GB" sz="3600" b="1" dirty="0">
                <a:solidFill>
                  <a:srgbClr val="11A08A"/>
                </a:solidFill>
                <a:latin typeface="Calibri" panose="020F0502020204030204" pitchFamily="34" charset="0"/>
                <a:ea typeface="Times New Roman" panose="02020603050405020304" pitchFamily="18" charset="0"/>
                <a:cs typeface="Times New Roman" panose="02020603050405020304" pitchFamily="18" charset="0"/>
              </a:rPr>
              <a:t>Ofsted’s remit covers staff development but not wider working conditions</a:t>
            </a:r>
            <a:br>
              <a:rPr lang="en-US" sz="36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br>
            <a:br>
              <a:rPr lang="en-GB" sz="3600" b="1" dirty="0">
                <a:solidFill>
                  <a:srgbClr val="11A08A"/>
                </a:solidFill>
                <a:latin typeface="+mn-lt"/>
              </a:rPr>
            </a:br>
            <a:endParaRPr lang="en-GB" sz="3600" b="1" dirty="0">
              <a:solidFill>
                <a:srgbClr val="11A08A"/>
              </a:solidFill>
              <a:latin typeface="+mn-lt"/>
            </a:endParaRPr>
          </a:p>
        </p:txBody>
      </p:sp>
      <p:sp>
        <p:nvSpPr>
          <p:cNvPr id="7" name="Title 6"/>
          <p:cNvSpPr txBox="1">
            <a:spLocks/>
          </p:cNvSpPr>
          <p:nvPr/>
        </p:nvSpPr>
        <p:spPr>
          <a:xfrm>
            <a:off x="-404734" y="397889"/>
            <a:ext cx="11642309" cy="482225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indent="-342900" algn="l">
              <a:buClr>
                <a:srgbClr val="11A08A"/>
              </a:buClr>
              <a:buFont typeface="Courier New" panose="02070309020205020404" pitchFamily="49" charset="0"/>
              <a:buChar char="o"/>
            </a:pPr>
            <a:endParaRPr lang="en-GB" sz="1800" dirty="0"/>
          </a:p>
          <a:p>
            <a:pPr algn="l">
              <a:buClr>
                <a:srgbClr val="11A08A"/>
              </a:buClr>
            </a:pPr>
            <a:endParaRPr lang="en-GB" sz="2400" dirty="0">
              <a:latin typeface="+mn-lt"/>
            </a:endParaRPr>
          </a:p>
        </p:txBody>
      </p:sp>
      <p:sp>
        <p:nvSpPr>
          <p:cNvPr id="5" name="Rectangle 4"/>
          <p:cNvSpPr/>
          <p:nvPr/>
        </p:nvSpPr>
        <p:spPr>
          <a:xfrm>
            <a:off x="0" y="2162684"/>
            <a:ext cx="3608598" cy="646331"/>
          </a:xfrm>
          <a:prstGeom prst="rect">
            <a:avLst/>
          </a:prstGeom>
        </p:spPr>
        <p:txBody>
          <a:bodyPr wrap="square">
            <a:spAutoFit/>
          </a:bodyPr>
          <a:lstStyle/>
          <a:p>
            <a:pPr marL="285750" indent="-285750">
              <a:buFont typeface="Arial" panose="020B0604020202020204" pitchFamily="34" charset="0"/>
              <a:buChar char="•"/>
            </a:pPr>
            <a:endParaRPr lang="en-GB" dirty="0">
              <a:solidFill>
                <a:srgbClr val="21A77E"/>
              </a:solidFill>
            </a:endParaRPr>
          </a:p>
          <a:p>
            <a:endParaRPr lang="en-GB" dirty="0">
              <a:solidFill>
                <a:srgbClr val="21A77E"/>
              </a:solidFill>
            </a:endParaRPr>
          </a:p>
        </p:txBody>
      </p:sp>
      <p:sp>
        <p:nvSpPr>
          <p:cNvPr id="3" name="TextBox 2"/>
          <p:cNvSpPr txBox="1"/>
          <p:nvPr/>
        </p:nvSpPr>
        <p:spPr>
          <a:xfrm>
            <a:off x="295721" y="1248745"/>
            <a:ext cx="11268093" cy="5016758"/>
          </a:xfrm>
          <a:prstGeom prst="rect">
            <a:avLst/>
          </a:prstGeom>
          <a:noFill/>
        </p:spPr>
        <p:txBody>
          <a:bodyPr wrap="square" rtlCol="0">
            <a:spAutoFit/>
          </a:bodyPr>
          <a:lstStyle/>
          <a:p>
            <a:pPr marL="285750" indent="-285750">
              <a:buFont typeface="Wingdings" panose="05000000000000000000" pitchFamily="2" charset="2"/>
              <a:buChar char="§"/>
            </a:pPr>
            <a:r>
              <a:rPr lang="en-GB" sz="2400" dirty="0">
                <a:solidFill>
                  <a:srgbClr val="11A08A"/>
                </a:solidFill>
              </a:rPr>
              <a:t>Common Inspection Framework:</a:t>
            </a:r>
          </a:p>
          <a:p>
            <a:pPr marL="742950" lvl="1" indent="-285750">
              <a:buFont typeface="Wingdings" panose="05000000000000000000" pitchFamily="2" charset="2"/>
              <a:buChar char="§"/>
            </a:pPr>
            <a:r>
              <a:rPr lang="en-GB" sz="2000" i="1" dirty="0">
                <a:solidFill>
                  <a:srgbClr val="11A08A"/>
                </a:solidFill>
              </a:rPr>
              <a:t>“Inspectors will make a judgement on the </a:t>
            </a:r>
            <a:r>
              <a:rPr lang="en-GB" sz="2000" b="1" i="1" dirty="0">
                <a:solidFill>
                  <a:srgbClr val="11A08A"/>
                </a:solidFill>
              </a:rPr>
              <a:t>effectiveness of leadership and management </a:t>
            </a:r>
            <a:r>
              <a:rPr lang="en-GB" sz="2000" i="1" dirty="0">
                <a:solidFill>
                  <a:srgbClr val="11A08A"/>
                </a:solidFill>
              </a:rPr>
              <a:t>by evaluating the extent to which leaders, managers and governors…improve staff practice and teaching, learning and assessment through rigorous performance management and appropriate professional development”</a:t>
            </a:r>
          </a:p>
          <a:p>
            <a:pPr marL="742950" lvl="1" indent="-285750">
              <a:buFont typeface="Wingdings" panose="05000000000000000000" pitchFamily="2" charset="2"/>
              <a:buChar char="§"/>
            </a:pPr>
            <a:r>
              <a:rPr lang="en-GB" sz="2000" i="1" dirty="0">
                <a:solidFill>
                  <a:srgbClr val="11A08A"/>
                </a:solidFill>
              </a:rPr>
              <a:t>This includes: “…how well leaders ensure that the school has a motivated, respected and effective teaching staff to deliver a high quality education for all pupils”</a:t>
            </a:r>
          </a:p>
          <a:p>
            <a:pPr marL="285750" indent="-285750">
              <a:buFont typeface="Wingdings" panose="05000000000000000000" pitchFamily="2" charset="2"/>
              <a:buChar char="§"/>
            </a:pPr>
            <a:endParaRPr lang="en-GB" sz="1600" dirty="0">
              <a:solidFill>
                <a:srgbClr val="11A08A"/>
              </a:solidFill>
            </a:endParaRPr>
          </a:p>
          <a:p>
            <a:pPr marL="285750" indent="-285750">
              <a:buFont typeface="Wingdings" panose="05000000000000000000" pitchFamily="2" charset="2"/>
              <a:buChar char="§"/>
            </a:pPr>
            <a:r>
              <a:rPr lang="en-GB" sz="2400" dirty="0">
                <a:solidFill>
                  <a:srgbClr val="11A08A"/>
                </a:solidFill>
              </a:rPr>
              <a:t>CPD should be incentivised via link to </a:t>
            </a:r>
            <a:r>
              <a:rPr lang="en-GB" sz="2400" b="1" dirty="0">
                <a:solidFill>
                  <a:srgbClr val="11A08A"/>
                </a:solidFill>
              </a:rPr>
              <a:t>pupil outcomes</a:t>
            </a:r>
            <a:r>
              <a:rPr lang="en-GB" sz="2400" dirty="0">
                <a:solidFill>
                  <a:srgbClr val="11A08A"/>
                </a:solidFill>
              </a:rPr>
              <a:t>, and the </a:t>
            </a:r>
            <a:r>
              <a:rPr lang="en-GB" sz="2400" b="1" dirty="0">
                <a:solidFill>
                  <a:srgbClr val="11A08A"/>
                </a:solidFill>
              </a:rPr>
              <a:t>quality of teaching, learning and assessment</a:t>
            </a:r>
            <a:r>
              <a:rPr lang="en-GB" sz="2400" dirty="0">
                <a:solidFill>
                  <a:srgbClr val="11A08A"/>
                </a:solidFill>
              </a:rPr>
              <a:t> – </a:t>
            </a:r>
            <a:r>
              <a:rPr lang="en-GB" sz="2400" u="sng" dirty="0">
                <a:solidFill>
                  <a:srgbClr val="11A08A"/>
                </a:solidFill>
              </a:rPr>
              <a:t>if</a:t>
            </a:r>
            <a:r>
              <a:rPr lang="en-GB" sz="2400" dirty="0">
                <a:solidFill>
                  <a:srgbClr val="11A08A"/>
                </a:solidFill>
              </a:rPr>
              <a:t> the horizon for decision-making is long enough</a:t>
            </a:r>
          </a:p>
          <a:p>
            <a:pPr marL="285750" indent="-285750">
              <a:buFont typeface="Wingdings" panose="05000000000000000000" pitchFamily="2" charset="2"/>
              <a:buChar char="§"/>
            </a:pPr>
            <a:endParaRPr lang="en-GB" sz="1600" dirty="0">
              <a:solidFill>
                <a:srgbClr val="11A08A"/>
              </a:solidFill>
            </a:endParaRPr>
          </a:p>
          <a:p>
            <a:pPr marL="285750" indent="-285750">
              <a:buFont typeface="Wingdings" panose="05000000000000000000" pitchFamily="2" charset="2"/>
              <a:buChar char="§"/>
            </a:pPr>
            <a:r>
              <a:rPr lang="en-GB" sz="2400" dirty="0">
                <a:solidFill>
                  <a:srgbClr val="11A08A"/>
                </a:solidFill>
              </a:rPr>
              <a:t>Key evidence on working conditions and development might come from staff surveys, but analysis not routinely reported</a:t>
            </a:r>
          </a:p>
          <a:p>
            <a:pPr marL="285750" indent="-285750">
              <a:buFont typeface="Wingdings" panose="05000000000000000000" pitchFamily="2" charset="2"/>
              <a:buChar char="§"/>
            </a:pPr>
            <a:endParaRPr lang="en-GB" sz="1600" dirty="0">
              <a:solidFill>
                <a:srgbClr val="11A08A"/>
              </a:solidFill>
            </a:endParaRPr>
          </a:p>
          <a:p>
            <a:pPr marL="285750" indent="-285750">
              <a:buFont typeface="Wingdings" panose="05000000000000000000" pitchFamily="2" charset="2"/>
              <a:buChar char="§"/>
            </a:pPr>
            <a:r>
              <a:rPr lang="en-GB" sz="2400" dirty="0">
                <a:solidFill>
                  <a:srgbClr val="11A08A"/>
                </a:solidFill>
              </a:rPr>
              <a:t>Ofsted is not responsible for assessing teacher well-being or workload</a:t>
            </a:r>
            <a:endParaRPr lang="en-GB" dirty="0">
              <a:solidFill>
                <a:srgbClr val="21A77E"/>
              </a:solidFill>
            </a:endParaRPr>
          </a:p>
        </p:txBody>
      </p:sp>
      <p:sp>
        <p:nvSpPr>
          <p:cNvPr id="10" name="TextBox 9"/>
          <p:cNvSpPr txBox="1"/>
          <p:nvPr/>
        </p:nvSpPr>
        <p:spPr>
          <a:xfrm>
            <a:off x="4839629" y="6473170"/>
            <a:ext cx="2029522" cy="369332"/>
          </a:xfrm>
          <a:prstGeom prst="rect">
            <a:avLst/>
          </a:prstGeom>
          <a:noFill/>
        </p:spPr>
        <p:txBody>
          <a:bodyPr wrap="square" rtlCol="0">
            <a:spAutoFit/>
          </a:bodyPr>
          <a:lstStyle/>
          <a:p>
            <a:pPr algn="ctr"/>
            <a:r>
              <a:rPr lang="en-GB" dirty="0">
                <a:solidFill>
                  <a:schemeClr val="bg1"/>
                </a:solidFill>
              </a:rPr>
              <a:t>#</a:t>
            </a:r>
            <a:r>
              <a:rPr lang="en-GB" dirty="0" err="1">
                <a:solidFill>
                  <a:schemeClr val="bg1"/>
                </a:solidFill>
              </a:rPr>
              <a:t>OfstedWhereNext</a:t>
            </a:r>
            <a:endParaRPr lang="en-GB" dirty="0">
              <a:solidFill>
                <a:schemeClr val="bg1"/>
              </a:solidFill>
            </a:endParaRPr>
          </a:p>
        </p:txBody>
      </p:sp>
    </p:spTree>
    <p:extLst>
      <p:ext uri="{BB962C8B-B14F-4D97-AF65-F5344CB8AC3E}">
        <p14:creationId xmlns:p14="http://schemas.microsoft.com/office/powerpoint/2010/main" val="308128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473170"/>
            <a:ext cx="12192000" cy="384831"/>
          </a:xfrm>
          <a:prstGeom prst="rect">
            <a:avLst/>
          </a:prstGeom>
          <a:solidFill>
            <a:srgbClr val="11A0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 </a:t>
            </a:r>
          </a:p>
        </p:txBody>
      </p:sp>
      <p:sp>
        <p:nvSpPr>
          <p:cNvPr id="2" name="TextBox 1"/>
          <p:cNvSpPr txBox="1"/>
          <p:nvPr/>
        </p:nvSpPr>
        <p:spPr>
          <a:xfrm>
            <a:off x="11822545" y="6514734"/>
            <a:ext cx="1062182" cy="369332"/>
          </a:xfrm>
          <a:prstGeom prst="rect">
            <a:avLst/>
          </a:prstGeom>
          <a:noFill/>
        </p:spPr>
        <p:txBody>
          <a:bodyPr wrap="square" rtlCol="0">
            <a:spAutoFit/>
          </a:bodyPr>
          <a:lstStyle/>
          <a:p>
            <a:fld id="{AF1AE43D-4287-43A0-ADA4-49B4F7331AD4}" type="slidenum">
              <a:rPr lang="en-GB" smtClean="0">
                <a:solidFill>
                  <a:schemeClr val="bg1"/>
                </a:solidFill>
              </a:rPr>
              <a:t>9</a:t>
            </a:fld>
            <a:endParaRPr lang="en-GB" dirty="0">
              <a:solidFill>
                <a:schemeClr val="bg1"/>
              </a:solidFill>
            </a:endParaRPr>
          </a:p>
        </p:txBody>
      </p:sp>
      <p:sp>
        <p:nvSpPr>
          <p:cNvPr id="6" name="Title 6"/>
          <p:cNvSpPr>
            <a:spLocks noGrp="1"/>
          </p:cNvSpPr>
          <p:nvPr>
            <p:ph type="ctrTitle"/>
          </p:nvPr>
        </p:nvSpPr>
        <p:spPr>
          <a:xfrm>
            <a:off x="-1" y="41200"/>
            <a:ext cx="12076771" cy="717083"/>
          </a:xfrm>
        </p:spPr>
        <p:txBody>
          <a:bodyPr anchor="t">
            <a:noAutofit/>
          </a:bodyPr>
          <a:lstStyle/>
          <a:p>
            <a:pPr algn="l"/>
            <a:r>
              <a:rPr lang="en-GB" sz="3600" b="1" dirty="0">
                <a:solidFill>
                  <a:srgbClr val="11A08A"/>
                </a:solidFill>
                <a:latin typeface="Calibri" panose="020F0502020204030204" pitchFamily="34" charset="0"/>
                <a:ea typeface="Times New Roman" panose="02020603050405020304" pitchFamily="18" charset="0"/>
                <a:cs typeface="Times New Roman" panose="02020603050405020304" pitchFamily="18" charset="0"/>
              </a:rPr>
              <a:t>This does not appear to have incentivised </a:t>
            </a:r>
            <a:r>
              <a:rPr lang="en-GB" sz="3600" b="1" u="sng" dirty="0">
                <a:solidFill>
                  <a:srgbClr val="11A08A"/>
                </a:solidFill>
                <a:latin typeface="Calibri" panose="020F0502020204030204" pitchFamily="34" charset="0"/>
                <a:ea typeface="Times New Roman" panose="02020603050405020304" pitchFamily="18" charset="0"/>
                <a:cs typeface="Times New Roman" panose="02020603050405020304" pitchFamily="18" charset="0"/>
              </a:rPr>
              <a:t>formal</a:t>
            </a:r>
            <a:r>
              <a:rPr lang="en-GB" sz="3600" b="1" dirty="0">
                <a:solidFill>
                  <a:srgbClr val="11A08A"/>
                </a:solidFill>
                <a:latin typeface="Calibri" panose="020F0502020204030204" pitchFamily="34" charset="0"/>
                <a:ea typeface="Times New Roman" panose="02020603050405020304" pitchFamily="18" charset="0"/>
                <a:cs typeface="Times New Roman" panose="02020603050405020304" pitchFamily="18" charset="0"/>
              </a:rPr>
              <a:t> CPD</a:t>
            </a:r>
            <a:br>
              <a:rPr lang="en-US" sz="36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br>
            <a:br>
              <a:rPr lang="en-GB" sz="3600" b="1" dirty="0">
                <a:solidFill>
                  <a:srgbClr val="11A08A"/>
                </a:solidFill>
                <a:latin typeface="+mn-lt"/>
              </a:rPr>
            </a:br>
            <a:endParaRPr lang="en-GB" sz="3600" b="1" dirty="0">
              <a:solidFill>
                <a:srgbClr val="11A08A"/>
              </a:solidFill>
              <a:latin typeface="+mn-lt"/>
            </a:endParaRPr>
          </a:p>
        </p:txBody>
      </p:sp>
      <p:sp>
        <p:nvSpPr>
          <p:cNvPr id="7" name="Title 6"/>
          <p:cNvSpPr txBox="1">
            <a:spLocks/>
          </p:cNvSpPr>
          <p:nvPr/>
        </p:nvSpPr>
        <p:spPr>
          <a:xfrm>
            <a:off x="-404734" y="397889"/>
            <a:ext cx="11642309" cy="482225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indent="-342900" algn="l">
              <a:buClr>
                <a:srgbClr val="11A08A"/>
              </a:buClr>
              <a:buFont typeface="Courier New" panose="02070309020205020404" pitchFamily="49" charset="0"/>
              <a:buChar char="o"/>
            </a:pPr>
            <a:endParaRPr lang="en-GB" sz="1800" dirty="0"/>
          </a:p>
          <a:p>
            <a:pPr algn="l">
              <a:buClr>
                <a:srgbClr val="11A08A"/>
              </a:buClr>
            </a:pPr>
            <a:endParaRPr lang="en-GB" sz="2400" dirty="0">
              <a:latin typeface="+mn-lt"/>
            </a:endParaRPr>
          </a:p>
        </p:txBody>
      </p:sp>
      <p:sp>
        <p:nvSpPr>
          <p:cNvPr id="5" name="Rectangle 4"/>
          <p:cNvSpPr/>
          <p:nvPr/>
        </p:nvSpPr>
        <p:spPr>
          <a:xfrm>
            <a:off x="0" y="2162684"/>
            <a:ext cx="3608598" cy="646331"/>
          </a:xfrm>
          <a:prstGeom prst="rect">
            <a:avLst/>
          </a:prstGeom>
        </p:spPr>
        <p:txBody>
          <a:bodyPr wrap="square">
            <a:spAutoFit/>
          </a:bodyPr>
          <a:lstStyle/>
          <a:p>
            <a:pPr marL="285750" indent="-285750">
              <a:buFont typeface="Arial" panose="020B0604020202020204" pitchFamily="34" charset="0"/>
              <a:buChar char="•"/>
            </a:pPr>
            <a:endParaRPr lang="en-GB" dirty="0">
              <a:solidFill>
                <a:srgbClr val="21A77E"/>
              </a:solidFill>
            </a:endParaRPr>
          </a:p>
          <a:p>
            <a:endParaRPr lang="en-GB" dirty="0">
              <a:solidFill>
                <a:srgbClr val="21A77E"/>
              </a:solidFill>
            </a:endParaRPr>
          </a:p>
        </p:txBody>
      </p:sp>
      <p:sp>
        <p:nvSpPr>
          <p:cNvPr id="10" name="TextBox 9"/>
          <p:cNvSpPr txBox="1"/>
          <p:nvPr/>
        </p:nvSpPr>
        <p:spPr>
          <a:xfrm>
            <a:off x="4839629" y="6473170"/>
            <a:ext cx="2029522" cy="369332"/>
          </a:xfrm>
          <a:prstGeom prst="rect">
            <a:avLst/>
          </a:prstGeom>
          <a:noFill/>
        </p:spPr>
        <p:txBody>
          <a:bodyPr wrap="square" rtlCol="0">
            <a:spAutoFit/>
          </a:bodyPr>
          <a:lstStyle/>
          <a:p>
            <a:pPr algn="ctr"/>
            <a:r>
              <a:rPr lang="en-GB" dirty="0">
                <a:solidFill>
                  <a:schemeClr val="bg1"/>
                </a:solidFill>
              </a:rPr>
              <a:t>#</a:t>
            </a:r>
            <a:r>
              <a:rPr lang="en-GB" dirty="0" err="1">
                <a:solidFill>
                  <a:schemeClr val="bg1"/>
                </a:solidFill>
              </a:rPr>
              <a:t>OfstedWhereNext</a:t>
            </a:r>
            <a:endParaRPr lang="en-GB" dirty="0">
              <a:solidFill>
                <a:schemeClr val="bg1"/>
              </a:solidFill>
            </a:endParaRPr>
          </a:p>
        </p:txBody>
      </p:sp>
      <p:graphicFrame>
        <p:nvGraphicFramePr>
          <p:cNvPr id="13" name="Chart 12"/>
          <p:cNvGraphicFramePr>
            <a:graphicFrameLocks/>
          </p:cNvGraphicFramePr>
          <p:nvPr>
            <p:extLst>
              <p:ext uri="{D42A27DB-BD31-4B8C-83A1-F6EECF244321}">
                <p14:modId xmlns:p14="http://schemas.microsoft.com/office/powerpoint/2010/main" val="3378466976"/>
              </p:ext>
            </p:extLst>
          </p:nvPr>
        </p:nvGraphicFramePr>
        <p:xfrm>
          <a:off x="1968368" y="928628"/>
          <a:ext cx="7289931" cy="4875272"/>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7"/>
          <p:cNvSpPr txBox="1"/>
          <p:nvPr/>
        </p:nvSpPr>
        <p:spPr>
          <a:xfrm>
            <a:off x="4318000" y="1621045"/>
            <a:ext cx="2311541" cy="610189"/>
          </a:xfrm>
          <a:prstGeom prst="rect">
            <a:avLst/>
          </a:prstGeom>
          <a:solidFill>
            <a:schemeClr val="bg1"/>
          </a:solidFill>
          <a:ln w="19050" cmpd="sng">
            <a:solidFill>
              <a:schemeClr val="accent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GB" sz="1100"/>
              <a:t>Courses/workshops, conferences/seminars, observation visits, in-service training</a:t>
            </a:r>
          </a:p>
        </p:txBody>
      </p:sp>
      <p:cxnSp>
        <p:nvCxnSpPr>
          <p:cNvPr id="16" name="Straight Arrow Connector 15"/>
          <p:cNvCxnSpPr/>
          <p:nvPr/>
        </p:nvCxnSpPr>
        <p:spPr>
          <a:xfrm flipH="1">
            <a:off x="3276328" y="2011312"/>
            <a:ext cx="1041672" cy="1587136"/>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3356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13">
                                            <p:graphicEl>
                                              <a:chart seriesIdx="-3" categoryIdx="-3" bldStep="gridLegend"/>
                                            </p:graphicEl>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13">
                                            <p:graphicEl>
                                              <a:chart seriesIdx="-4" categoryIdx="0" bldStep="category"/>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13">
                                            <p:graphicEl>
                                              <a:chart seriesIdx="-4" categoryIdx="1" bldStep="category"/>
                                            </p:graphicEl>
                                          </p:spTgt>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1" nodeType="afterEffect">
                                  <p:stCondLst>
                                    <p:cond delay="500"/>
                                  </p:stCondLst>
                                  <p:childTnLst>
                                    <p:set>
                                      <p:cBhvr>
                                        <p:cTn id="19" dur="1" fill="hold">
                                          <p:stCondLst>
                                            <p:cond delay="0"/>
                                          </p:stCondLst>
                                        </p:cTn>
                                        <p:tgtEl>
                                          <p:spTgt spid="13">
                                            <p:graphicEl>
                                              <a:chart seriesIdx="-4" categoryIdx="2" bldStep="category"/>
                                            </p:graphic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1" nodeType="clickEffect">
                                  <p:stCondLst>
                                    <p:cond delay="0"/>
                                  </p:stCondLst>
                                  <p:childTnLst>
                                    <p:set>
                                      <p:cBhvr>
                                        <p:cTn id="23" dur="1" fill="hold">
                                          <p:stCondLst>
                                            <p:cond delay="0"/>
                                          </p:stCondLst>
                                        </p:cTn>
                                        <p:tgtEl>
                                          <p:spTgt spid="13">
                                            <p:graphicEl>
                                              <a:chart seriesIdx="-4" categoryIdx="3" bldStep="category"/>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1" uiExpand="1">
        <p:bldSub>
          <a:bldChart bld="category"/>
        </p:bldSub>
      </p:bldGraphic>
      <p:bldP spid="1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1627</TotalTime>
  <Words>1255</Words>
  <Application>Microsoft Office PowerPoint</Application>
  <PresentationFormat>Widescreen</PresentationFormat>
  <Paragraphs>162</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Courier New</vt:lpstr>
      <vt:lpstr>Times New Roman</vt:lpstr>
      <vt:lpstr>Wingdings</vt:lpstr>
      <vt:lpstr>Office Theme</vt:lpstr>
      <vt:lpstr>    Should Ofsted hold schools to account for teacher workload and development?  Peter Sellen</vt:lpstr>
      <vt:lpstr>PowerPoint Presentation</vt:lpstr>
      <vt:lpstr>PowerPoint Presentation</vt:lpstr>
      <vt:lpstr>Workload and professional development are linked  </vt:lpstr>
      <vt:lpstr>High workloads could affect teacher retention  </vt:lpstr>
      <vt:lpstr>PowerPoint Presentation</vt:lpstr>
      <vt:lpstr>PowerPoint Presentation</vt:lpstr>
      <vt:lpstr>Ofsted’s remit covers staff development but not wider working conditions  </vt:lpstr>
      <vt:lpstr>This does not appear to have incentivised formal CPD  </vt:lpstr>
      <vt:lpstr>Ofsted’s ‘myth-busting’ is an important step  </vt:lpstr>
      <vt:lpstr>TALIS figures suggest Ofsted would struggle to objectively identify ‘high workload’ schools if it were asked to (1)  </vt:lpstr>
      <vt:lpstr>TALIS figures suggest Ofsted would struggle to objectively identify ‘high workload’ schools if it were asked to (2)  </vt:lpstr>
      <vt:lpstr>A tougher stance on professional development in the system is needed, but we should avoid a ‘tick box’ exercise  </vt:lpstr>
      <vt:lpstr>Conclusions  </vt:lpstr>
      <vt:lpstr>epi.org.uk/report/teacherworkload/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the academies programme   Research findings from the Education Policy Institute and the London School of Economics</dc:title>
  <dc:creator>localadmin</dc:creator>
  <cp:lastModifiedBy>Peter Sellen</cp:lastModifiedBy>
  <cp:revision>192</cp:revision>
  <cp:lastPrinted>2016-09-21T08:30:36Z</cp:lastPrinted>
  <dcterms:created xsi:type="dcterms:W3CDTF">2016-08-30T15:34:36Z</dcterms:created>
  <dcterms:modified xsi:type="dcterms:W3CDTF">2016-12-08T15:37:14Z</dcterms:modified>
</cp:coreProperties>
</file>